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5" r:id="rId4"/>
    <p:sldId id="276" r:id="rId5"/>
    <p:sldId id="279" r:id="rId6"/>
    <p:sldId id="271" r:id="rId7"/>
    <p:sldId id="268" r:id="rId8"/>
    <p:sldId id="269" r:id="rId9"/>
    <p:sldId id="270" r:id="rId10"/>
    <p:sldId id="272" r:id="rId11"/>
    <p:sldId id="280" r:id="rId12"/>
    <p:sldId id="281" r:id="rId13"/>
    <p:sldId id="282" r:id="rId14"/>
    <p:sldId id="283" r:id="rId15"/>
    <p:sldId id="284" r:id="rId16"/>
    <p:sldId id="289" r:id="rId17"/>
    <p:sldId id="273" r:id="rId18"/>
    <p:sldId id="274" r:id="rId19"/>
    <p:sldId id="275" r:id="rId20"/>
    <p:sldId id="264" r:id="rId21"/>
    <p:sldId id="286" r:id="rId22"/>
    <p:sldId id="285" r:id="rId23"/>
    <p:sldId id="287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14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6D92-C5A1-AA4B-A075-1A6477076305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270E-2925-8C41-BAFC-0960FE532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4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6D92-C5A1-AA4B-A075-1A6477076305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270E-2925-8C41-BAFC-0960FE532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9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6D92-C5A1-AA4B-A075-1A6477076305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270E-2925-8C41-BAFC-0960FE532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0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6D92-C5A1-AA4B-A075-1A6477076305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270E-2925-8C41-BAFC-0960FE532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3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6D92-C5A1-AA4B-A075-1A6477076305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270E-2925-8C41-BAFC-0960FE532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8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6D92-C5A1-AA4B-A075-1A6477076305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270E-2925-8C41-BAFC-0960FE532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3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6D92-C5A1-AA4B-A075-1A6477076305}" type="datetimeFigureOut">
              <a:rPr lang="en-US" smtClean="0"/>
              <a:t>2/28/18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270E-2925-8C41-BAFC-0960FE532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8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6D92-C5A1-AA4B-A075-1A6477076305}" type="datetimeFigureOut">
              <a:rPr lang="en-US" smtClean="0"/>
              <a:t>2/28/18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270E-2925-8C41-BAFC-0960FE532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1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6D92-C5A1-AA4B-A075-1A6477076305}" type="datetimeFigureOut">
              <a:rPr lang="en-US" smtClean="0"/>
              <a:t>2/28/18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270E-2925-8C41-BAFC-0960FE532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56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6D92-C5A1-AA4B-A075-1A6477076305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270E-2925-8C41-BAFC-0960FE532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8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6D92-C5A1-AA4B-A075-1A6477076305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9270E-2925-8C41-BAFC-0960FE532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1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D6D92-C5A1-AA4B-A075-1A6477076305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9270E-2925-8C41-BAFC-0960FE532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5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sf.gov/mps/ast/aaac/cmbs4cdt.jsp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ithub.com/bthorne93/PySM_publi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r </a:t>
            </a:r>
            <a:r>
              <a:rPr lang="en-US" dirty="0" smtClean="0"/>
              <a:t>Forecast “Data Challenge” Maps for PICO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44" y="3886200"/>
            <a:ext cx="8451421" cy="1752600"/>
          </a:xfrm>
        </p:spPr>
        <p:txBody>
          <a:bodyPr/>
          <a:lstStyle/>
          <a:p>
            <a:r>
              <a:rPr lang="en-US" dirty="0" smtClean="0"/>
              <a:t>Minneapolis Workshop</a:t>
            </a:r>
          </a:p>
          <a:p>
            <a:r>
              <a:rPr lang="en-US" dirty="0" smtClean="0"/>
              <a:t>May 2 2018</a:t>
            </a:r>
          </a:p>
          <a:p>
            <a:r>
              <a:rPr lang="en-US" dirty="0" smtClean="0"/>
              <a:t>Clem Pryke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139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hdv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0"/>
            <a:ext cx="855093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08" y="62569"/>
            <a:ext cx="248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Model 6 (MHDv1)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9305" y="58543"/>
            <a:ext cx="248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(Hensley/</a:t>
            </a:r>
            <a:r>
              <a:rPr lang="en-US" sz="2400" dirty="0" err="1" smtClean="0">
                <a:solidFill>
                  <a:schemeClr val="accent2"/>
                </a:solidFill>
              </a:rPr>
              <a:t>Flauger</a:t>
            </a:r>
            <a:r>
              <a:rPr lang="en-US" sz="2400" dirty="0" smtClean="0">
                <a:solidFill>
                  <a:schemeClr val="accent2"/>
                </a:solidFill>
              </a:rPr>
              <a:t>)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3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9" y="128544"/>
            <a:ext cx="8934681" cy="46707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BB Dust Power Variation Across the Sky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33" y="5899959"/>
            <a:ext cx="8799818" cy="958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" dirty="0" smtClean="0"/>
              <a:t>Original plot from PIPXXX paper –</a:t>
            </a:r>
          </a:p>
          <a:p>
            <a:pPr marL="0" indent="0" algn="ctr">
              <a:buNone/>
            </a:pPr>
            <a:r>
              <a:rPr lang="en-US" sz="2500" dirty="0" smtClean="0"/>
              <a:t>log(abs(</a:t>
            </a:r>
            <a:r>
              <a:rPr lang="en-US" sz="2500" i="1" dirty="0" smtClean="0"/>
              <a:t>r </a:t>
            </a:r>
            <a:r>
              <a:rPr lang="en-US" sz="2500" dirty="0" smtClean="0"/>
              <a:t>equiv. dust at 150GHz)) for overlapping 400 deg</a:t>
            </a:r>
            <a:r>
              <a:rPr lang="en-US" sz="2500" baseline="30000" dirty="0" smtClean="0"/>
              <a:t>2</a:t>
            </a:r>
            <a:r>
              <a:rPr lang="en-US" sz="2500" dirty="0" smtClean="0"/>
              <a:t> patches</a:t>
            </a:r>
          </a:p>
        </p:txBody>
      </p:sp>
      <p:pic>
        <p:nvPicPr>
          <p:cNvPr id="4" name="Picture 3" descr="smallfield_PIPXXX_r_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054100"/>
            <a:ext cx="8202168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7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9" y="128544"/>
            <a:ext cx="8934681" cy="46707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BB Dust Power Variation Across the Sky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33" y="5899959"/>
            <a:ext cx="8799818" cy="958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" dirty="0" smtClean="0"/>
              <a:t>Our (BK group) attempt to reproduce –</a:t>
            </a:r>
          </a:p>
          <a:p>
            <a:pPr marL="0" indent="0" algn="ctr">
              <a:buNone/>
            </a:pPr>
            <a:r>
              <a:rPr lang="en-US" sz="2500" dirty="0" smtClean="0"/>
              <a:t>similar, but smoother looking variation (not sure why)</a:t>
            </a:r>
          </a:p>
        </p:txBody>
      </p:sp>
      <p:pic>
        <p:nvPicPr>
          <p:cNvPr id="6" name="Picture 5" descr="smallfield_Pl353_DS_r_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054100"/>
            <a:ext cx="8202168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89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9" y="128544"/>
            <a:ext cx="8934681" cy="46707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BB Dust Power Variation Across the Sky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33" y="5899959"/>
            <a:ext cx="8799818" cy="958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" dirty="0" smtClean="0"/>
              <a:t>Same thing for </a:t>
            </a:r>
            <a:r>
              <a:rPr lang="en-US" sz="2500" dirty="0" err="1" smtClean="0"/>
              <a:t>PySM</a:t>
            </a:r>
            <a:r>
              <a:rPr lang="en-US" sz="2500" dirty="0" smtClean="0"/>
              <a:t> d1 model –</a:t>
            </a:r>
          </a:p>
          <a:p>
            <a:pPr marL="0" indent="0" algn="ctr">
              <a:buNone/>
            </a:pPr>
            <a:r>
              <a:rPr lang="en-US" sz="2500" dirty="0" smtClean="0"/>
              <a:t>not fully “realistic” but maybe “representational”</a:t>
            </a:r>
          </a:p>
        </p:txBody>
      </p:sp>
      <p:pic>
        <p:nvPicPr>
          <p:cNvPr id="4" name="Picture 3" descr="smallfield_pysm_d1_150_r_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054100"/>
            <a:ext cx="8202168" cy="4745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3756" y="4865862"/>
            <a:ext cx="14385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Plot by</a:t>
            </a:r>
          </a:p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Kenny Lau</a:t>
            </a: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9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9" y="128544"/>
            <a:ext cx="8934681" cy="46707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BB Dust Power Variation Across the Sky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33" y="5899959"/>
            <a:ext cx="8799818" cy="958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" dirty="0" smtClean="0"/>
              <a:t>Same thing for </a:t>
            </a:r>
            <a:r>
              <a:rPr lang="en-US" sz="2500" dirty="0" err="1" smtClean="0"/>
              <a:t>PySM</a:t>
            </a:r>
            <a:r>
              <a:rPr lang="en-US" sz="2500" dirty="0" smtClean="0"/>
              <a:t> d4 model –</a:t>
            </a:r>
          </a:p>
          <a:p>
            <a:pPr marL="0" indent="0" algn="ctr">
              <a:buNone/>
            </a:pPr>
            <a:r>
              <a:rPr lang="en-US" sz="2500" dirty="0"/>
              <a:t>w</a:t>
            </a:r>
            <a:r>
              <a:rPr lang="en-US" sz="2500" dirty="0" smtClean="0"/>
              <a:t>ay more BB power – not representational</a:t>
            </a:r>
          </a:p>
        </p:txBody>
      </p:sp>
      <p:pic>
        <p:nvPicPr>
          <p:cNvPr id="5" name="Picture 4" descr="smallfield_pysm_d4_150_r_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054100"/>
            <a:ext cx="8202168" cy="4745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83756" y="4865862"/>
            <a:ext cx="14385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Plot by</a:t>
            </a:r>
          </a:p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Kenny Lau</a:t>
            </a: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6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44"/>
            <a:ext cx="8229600" cy="46707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Make PICO Sims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764185"/>
            <a:ext cx="8398811" cy="609381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LCDM realizations inherited from </a:t>
            </a:r>
            <a:r>
              <a:rPr lang="en-US" i="1" dirty="0" smtClean="0"/>
              <a:t>Planck – </a:t>
            </a:r>
            <a:r>
              <a:rPr lang="en-US" dirty="0" smtClean="0"/>
              <a:t>available as both </a:t>
            </a:r>
            <a:r>
              <a:rPr lang="en-US" dirty="0" err="1" smtClean="0"/>
              <a:t>unlensed</a:t>
            </a:r>
            <a:r>
              <a:rPr lang="en-US" dirty="0" smtClean="0"/>
              <a:t> and lensed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lm</a:t>
            </a:r>
            <a:r>
              <a:rPr lang="en-US" dirty="0" err="1" smtClean="0"/>
              <a:t>’s</a:t>
            </a:r>
            <a:endParaRPr lang="en-US" dirty="0" smtClean="0"/>
          </a:p>
          <a:p>
            <a:pPr lvl="1"/>
            <a:r>
              <a:rPr lang="en-US" dirty="0" smtClean="0"/>
              <a:t>For the moment “fake” </a:t>
            </a:r>
            <a:r>
              <a:rPr lang="en-US" dirty="0" err="1" smtClean="0"/>
              <a:t>delensing</a:t>
            </a:r>
            <a:r>
              <a:rPr lang="en-US" dirty="0" smtClean="0"/>
              <a:t> by combining </a:t>
            </a:r>
            <a:r>
              <a:rPr lang="en-US" dirty="0" err="1" smtClean="0"/>
              <a:t>unlensed</a:t>
            </a:r>
            <a:r>
              <a:rPr lang="en-US" dirty="0" smtClean="0"/>
              <a:t> and lensed maps to obtain effective </a:t>
            </a:r>
            <a:r>
              <a:rPr lang="en-US" i="1" dirty="0" smtClean="0"/>
              <a:t>A</a:t>
            </a:r>
            <a:r>
              <a:rPr lang="en-US" i="1" baseline="-25000" dirty="0" smtClean="0"/>
              <a:t>L</a:t>
            </a:r>
            <a:r>
              <a:rPr lang="en-US" dirty="0" smtClean="0"/>
              <a:t>=0.15</a:t>
            </a:r>
          </a:p>
          <a:p>
            <a:r>
              <a:rPr lang="en-US" dirty="0" smtClean="0"/>
              <a:t>Beam smoothing applied to LCDM and foreground as per PICO v3.2 specs.</a:t>
            </a:r>
          </a:p>
          <a:p>
            <a:r>
              <a:rPr lang="en-US" dirty="0" smtClean="0"/>
              <a:t>Noise taken as white with level as per PICO v3.2 specs.</a:t>
            </a:r>
          </a:p>
          <a:p>
            <a:r>
              <a:rPr lang="en-US" dirty="0" smtClean="0"/>
              <a:t>A little bit of tensors injected into every even numbered realization (at the moment </a:t>
            </a:r>
            <a:r>
              <a:rPr lang="en-US" i="1" dirty="0" smtClean="0"/>
              <a:t>r</a:t>
            </a:r>
            <a:r>
              <a:rPr lang="en-US" dirty="0" smtClean="0"/>
              <a:t>=0.003)</a:t>
            </a:r>
            <a:endParaRPr lang="is-IS" dirty="0" smtClean="0"/>
          </a:p>
          <a:p>
            <a:r>
              <a:rPr lang="is-IS" dirty="0" smtClean="0"/>
              <a:t>(Only one “realization” for PySM model – so add it on top of varying LCDM/noise realizations.)</a:t>
            </a:r>
          </a:p>
          <a:p>
            <a:r>
              <a:rPr lang="is-IS" dirty="0" smtClean="0"/>
              <a:t>(Also have toy “model 0” uniform Guassian with uniform spectral index.)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0210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44"/>
            <a:ext cx="8229600" cy="46707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v</a:t>
            </a:r>
            <a:r>
              <a:rPr lang="en-US" dirty="0" smtClean="0">
                <a:solidFill>
                  <a:srgbClr val="0000FF"/>
                </a:solidFill>
              </a:rPr>
              <a:t>3.2 Beam widths and Noise levels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fi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300"/>
            <a:ext cx="9144000" cy="433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2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663031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08" y="62569"/>
            <a:ext cx="18094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  30 GHz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31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663031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08" y="62569"/>
            <a:ext cx="19555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108 GHz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74914" y="4416541"/>
            <a:ext cx="11609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For this model need to clean by 1-2 orders of mag at </a:t>
            </a:r>
            <a:r>
              <a:rPr lang="en-US" dirty="0" err="1" smtClean="0">
                <a:solidFill>
                  <a:schemeClr val="accent2"/>
                </a:solidFill>
              </a:rPr>
              <a:t>fg</a:t>
            </a:r>
            <a:r>
              <a:rPr lang="en-US" dirty="0" smtClean="0">
                <a:solidFill>
                  <a:schemeClr val="accent2"/>
                </a:solidFill>
              </a:rPr>
              <a:t> min.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663031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08" y="62569"/>
            <a:ext cx="16520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321 GHz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5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64"/>
            <a:ext cx="8229600" cy="96154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PICO Sims for </a:t>
            </a:r>
            <a:r>
              <a:rPr lang="en-US" i="1" dirty="0" smtClean="0">
                <a:solidFill>
                  <a:srgbClr val="0000FF"/>
                </a:solidFill>
              </a:rPr>
              <a:t>r </a:t>
            </a:r>
            <a:r>
              <a:rPr lang="en-US" dirty="0" smtClean="0">
                <a:solidFill>
                  <a:srgbClr val="0000FF"/>
                </a:solidFill>
              </a:rPr>
              <a:t>forecast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7708"/>
            <a:ext cx="8229600" cy="57651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Leveraging existing generator code etc. from CMB-S4</a:t>
            </a:r>
          </a:p>
          <a:p>
            <a:r>
              <a:rPr lang="en-US" dirty="0" smtClean="0"/>
              <a:t>“Data Challenge” approach – sets of shared simulated data maps available on NERSC</a:t>
            </a:r>
          </a:p>
          <a:p>
            <a:pPr lvl="1"/>
            <a:r>
              <a:rPr lang="en-US" dirty="0" smtClean="0"/>
              <a:t>Include LCDM, foreground, noise and tensors</a:t>
            </a:r>
          </a:p>
          <a:p>
            <a:r>
              <a:rPr lang="en-US" dirty="0" smtClean="0"/>
              <a:t>Idea is to have multiple groups and individuals run re-analysis on these with using multiple techniques</a:t>
            </a:r>
          </a:p>
          <a:p>
            <a:pPr lvl="1"/>
            <a:r>
              <a:rPr lang="en-US" dirty="0" smtClean="0"/>
              <a:t>Try to separate out tensor signal</a:t>
            </a:r>
          </a:p>
          <a:p>
            <a:r>
              <a:rPr lang="en-US" dirty="0" smtClean="0"/>
              <a:t>Investigate  </a:t>
            </a:r>
            <a:r>
              <a:rPr lang="en-US" dirty="0" err="1" smtClean="0"/>
              <a:t>σ</a:t>
            </a:r>
            <a:r>
              <a:rPr lang="en-US" dirty="0" smtClean="0"/>
              <a:t>(</a:t>
            </a:r>
            <a:r>
              <a:rPr lang="en-US" i="1" dirty="0"/>
              <a:t>r</a:t>
            </a:r>
            <a:r>
              <a:rPr lang="en-US" i="1" dirty="0" smtClean="0"/>
              <a:t>) </a:t>
            </a:r>
            <a:r>
              <a:rPr lang="en-US" dirty="0" smtClean="0"/>
              <a:t>and bias on </a:t>
            </a:r>
            <a:r>
              <a:rPr lang="en-US" i="1" dirty="0" smtClean="0"/>
              <a:t>r</a:t>
            </a:r>
            <a:r>
              <a:rPr lang="en-US" dirty="0" smtClean="0"/>
              <a:t> across a range of foreground models</a:t>
            </a: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2354408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6"/>
            <a:ext cx="8229600" cy="8266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Task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103" y="730471"/>
            <a:ext cx="8867248" cy="6127530"/>
          </a:xfrm>
        </p:spPr>
        <p:txBody>
          <a:bodyPr>
            <a:normAutofit/>
          </a:bodyPr>
          <a:lstStyle/>
          <a:p>
            <a:r>
              <a:rPr lang="en-US" dirty="0" smtClean="0"/>
              <a:t>Take the stacks of multi-frequency maps and run component separation.</a:t>
            </a:r>
          </a:p>
          <a:p>
            <a:r>
              <a:rPr lang="en-US" dirty="0" smtClean="0"/>
              <a:t>Mask out the unrecoverable galactic plane region.</a:t>
            </a:r>
            <a:endParaRPr lang="en-US" dirty="0" smtClean="0"/>
          </a:p>
          <a:p>
            <a:r>
              <a:rPr lang="en-US" dirty="0" smtClean="0"/>
              <a:t>Take the power spectra of the resulting map using a method with sufficiently low </a:t>
            </a:r>
            <a:r>
              <a:rPr lang="en-US" i="1" dirty="0" smtClean="0"/>
              <a:t>E</a:t>
            </a:r>
            <a:r>
              <a:rPr lang="en-US" dirty="0" smtClean="0"/>
              <a:t> to </a:t>
            </a:r>
            <a:r>
              <a:rPr lang="en-US" i="1" dirty="0" smtClean="0"/>
              <a:t>B</a:t>
            </a:r>
            <a:r>
              <a:rPr lang="en-US" dirty="0" smtClean="0"/>
              <a:t> mixing for the given mask.</a:t>
            </a:r>
          </a:p>
          <a:p>
            <a:r>
              <a:rPr lang="en-US" dirty="0" smtClean="0"/>
              <a:t>Derive the maximum likelihood value of </a:t>
            </a:r>
            <a:r>
              <a:rPr lang="en-US" i="1" dirty="0" smtClean="0"/>
              <a:t>r</a:t>
            </a:r>
          </a:p>
          <a:p>
            <a:r>
              <a:rPr lang="en-US" i="1" dirty="0" smtClean="0">
                <a:solidFill>
                  <a:schemeClr val="accent2"/>
                </a:solidFill>
              </a:rPr>
              <a:t>Or any equivalent series of operations</a:t>
            </a:r>
            <a:r>
              <a:rPr lang="is-IS" i="1" dirty="0" smtClean="0">
                <a:solidFill>
                  <a:schemeClr val="accent2"/>
                </a:solidFill>
              </a:rPr>
              <a:t>…</a:t>
            </a:r>
            <a:endParaRPr lang="en-US" i="1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Repeat for many realizations and look at histogram of values</a:t>
            </a:r>
          </a:p>
          <a:p>
            <a:pPr lvl="1"/>
            <a:r>
              <a:rPr lang="en-US" dirty="0" smtClean="0"/>
              <a:t>Look at mean (bias), sigma (uncertainty), etc.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543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6"/>
            <a:ext cx="8229600" cy="8266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Results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103" y="730471"/>
            <a:ext cx="8867248" cy="6127530"/>
          </a:xfrm>
        </p:spPr>
        <p:txBody>
          <a:bodyPr>
            <a:normAutofit/>
          </a:bodyPr>
          <a:lstStyle/>
          <a:p>
            <a:r>
              <a:rPr lang="en-US" dirty="0" err="1" smtClean="0"/>
              <a:t>Errr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Unfortunately we got a late start and don’t have much more from this effort yet</a:t>
            </a:r>
          </a:p>
          <a:p>
            <a:r>
              <a:rPr lang="is-IS" dirty="0" smtClean="0"/>
              <a:t>Mathieu has some results from PSM based sims...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973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6"/>
            <a:ext cx="8229600" cy="8266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So instead a worked example: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103" y="943993"/>
            <a:ext cx="8867248" cy="5914008"/>
          </a:xfrm>
        </p:spPr>
        <p:txBody>
          <a:bodyPr>
            <a:normAutofit/>
          </a:bodyPr>
          <a:lstStyle/>
          <a:p>
            <a:r>
              <a:rPr lang="en-US" dirty="0" smtClean="0"/>
              <a:t>Did a very similar study for CMB-S4 Concept Definition Task Force (CDT) study, and reported in appendix A of Final </a:t>
            </a:r>
            <a:r>
              <a:rPr lang="en-US" dirty="0"/>
              <a:t>R</a:t>
            </a:r>
            <a:r>
              <a:rPr lang="en-US" dirty="0" smtClean="0"/>
              <a:t>eport </a:t>
            </a:r>
            <a:r>
              <a:rPr lang="en-US" sz="2400" dirty="0" smtClean="0">
                <a:hlinkClick r:id="rId2"/>
              </a:rPr>
              <a:t>https://www.nsf.gov/mps/ast/aaac/cmbs4cdt.jsp</a:t>
            </a:r>
            <a:endParaRPr lang="en-US" sz="2400" dirty="0" smtClean="0"/>
          </a:p>
          <a:p>
            <a:r>
              <a:rPr lang="en-US" dirty="0" smtClean="0"/>
              <a:t>3% patch of clean high latitude sky</a:t>
            </a:r>
          </a:p>
          <a:p>
            <a:r>
              <a:rPr lang="en-US" dirty="0" smtClean="0"/>
              <a:t>Two independent re-analyses</a:t>
            </a:r>
          </a:p>
          <a:p>
            <a:pPr lvl="1"/>
            <a:r>
              <a:rPr lang="en-US" dirty="0" smtClean="0"/>
              <a:t>(a</a:t>
            </a:r>
            <a:r>
              <a:rPr lang="en-US" dirty="0"/>
              <a:t>)</a:t>
            </a:r>
            <a:r>
              <a:rPr lang="en-US" dirty="0" smtClean="0"/>
              <a:t> ILC based (Raphael </a:t>
            </a:r>
            <a:r>
              <a:rPr lang="en-US" dirty="0" err="1" smtClean="0"/>
              <a:t>Flauger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(b) parametric multi-component fit (BK group, Victor </a:t>
            </a:r>
            <a:r>
              <a:rPr lang="en-US" dirty="0" err="1" smtClean="0"/>
              <a:t>Buza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2332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9" y="128544"/>
            <a:ext cx="8934681" cy="46707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CDT Report Results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Picture 6" descr="Screen Shot 2018-05-01 at 10.28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068"/>
            <a:ext cx="9144000" cy="569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9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44"/>
            <a:ext cx="8229600" cy="77049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Thoughts/Conclusions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63" y="899041"/>
            <a:ext cx="8889727" cy="595896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point of such a study is not that any one of the considered foreground models can be known to be “correct”</a:t>
            </a:r>
          </a:p>
          <a:p>
            <a:r>
              <a:rPr lang="en-US" dirty="0" smtClean="0"/>
              <a:t>The idea is that taken together they represent some kind of “spanning set” of the range of possible real foreground behavior</a:t>
            </a:r>
          </a:p>
          <a:p>
            <a:pPr lvl="1"/>
            <a:r>
              <a:rPr lang="en-US" dirty="0" smtClean="0"/>
              <a:t>If the re-analysis can be shown to be robust under all “reasonable” considered models then maybe OK to proceed</a:t>
            </a:r>
          </a:p>
          <a:p>
            <a:r>
              <a:rPr lang="en-US" dirty="0" smtClean="0"/>
              <a:t>That may sound kind of weak but I personally don</a:t>
            </a:r>
            <a:r>
              <a:rPr lang="uk-UA" dirty="0" smtClean="0"/>
              <a:t>’</a:t>
            </a:r>
            <a:r>
              <a:rPr lang="en-US" dirty="0" smtClean="0"/>
              <a:t>t think it is possible to offer any greater guarantee of success.</a:t>
            </a:r>
            <a:endParaRPr lang="en-US" dirty="0" smtClean="0"/>
          </a:p>
          <a:p>
            <a:r>
              <a:rPr lang="en-US" dirty="0" smtClean="0"/>
              <a:t>All potential component separators and re-analyzers invited! The maps are available on NERSC.</a:t>
            </a:r>
          </a:p>
          <a:p>
            <a:r>
              <a:rPr lang="en-US" dirty="0" smtClean="0"/>
              <a:t>It would be great if we could do “real </a:t>
            </a:r>
            <a:r>
              <a:rPr lang="en-US" dirty="0" err="1" smtClean="0"/>
              <a:t>delensing</a:t>
            </a:r>
            <a:r>
              <a:rPr lang="en-US" dirty="0" smtClean="0"/>
              <a:t>” – I think there are people in the room right now who know how</a:t>
            </a:r>
            <a:r>
              <a:rPr lang="is-IS" dirty="0" smtClean="0"/>
              <a:t>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9066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44"/>
            <a:ext cx="8229600" cy="46707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PySM</a:t>
            </a:r>
            <a:r>
              <a:rPr lang="en-US" dirty="0" smtClean="0">
                <a:solidFill>
                  <a:srgbClr val="0000FF"/>
                </a:solidFill>
              </a:rPr>
              <a:t> Foreground Model Package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764185"/>
            <a:ext cx="8398811" cy="6093815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PySM</a:t>
            </a:r>
            <a:r>
              <a:rPr lang="en-US" dirty="0" smtClean="0"/>
              <a:t> = “Python Sky Model” – relatively simple python code for generating realizations of the sky at given set of frequencies – see arXiv:1608.02841 and </a:t>
            </a:r>
            <a:r>
              <a:rPr lang="en-US" dirty="0" smtClean="0">
                <a:hlinkClick r:id="rId2"/>
              </a:rPr>
              <a:t>http://github.com/bthorne93/PySM_public</a:t>
            </a:r>
            <a:endParaRPr lang="en-US" dirty="0" smtClean="0"/>
          </a:p>
          <a:p>
            <a:r>
              <a:rPr lang="en-US" dirty="0" smtClean="0"/>
              <a:t>Contains several models for each of AME (a), dust (d), free-free (f), and synchrotron (s)</a:t>
            </a:r>
          </a:p>
          <a:p>
            <a:pPr lvl="1"/>
            <a:r>
              <a:rPr lang="en-US" dirty="0" smtClean="0"/>
              <a:t>Designated as a1d1f1s1, a2d4f1s3, a2d7f1s3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The above are the three we have used for CMB-S4 so far and this choice has been inherited for PICO</a:t>
            </a:r>
          </a:p>
          <a:p>
            <a:r>
              <a:rPr lang="en-US" dirty="0" smtClean="0"/>
              <a:t>Uses templates</a:t>
            </a:r>
            <a:r>
              <a:rPr lang="en-US" dirty="0"/>
              <a:t> </a:t>
            </a:r>
            <a:r>
              <a:rPr lang="en-US" dirty="0" smtClean="0"/>
              <a:t>from </a:t>
            </a:r>
            <a:r>
              <a:rPr lang="en-US" dirty="0" err="1" smtClean="0"/>
              <a:t>Haslam</a:t>
            </a:r>
            <a:r>
              <a:rPr lang="en-US" dirty="0" smtClean="0"/>
              <a:t>, WMAP, Planck and various analyses thereof (</a:t>
            </a:r>
            <a:r>
              <a:rPr lang="en-US" dirty="0" err="1" smtClean="0"/>
              <a:t>inc.</a:t>
            </a:r>
            <a:r>
              <a:rPr lang="en-US" dirty="0" smtClean="0"/>
              <a:t> Commander)</a:t>
            </a:r>
          </a:p>
          <a:p>
            <a:pPr lvl="1"/>
            <a:r>
              <a:rPr lang="en-US" dirty="0" smtClean="0"/>
              <a:t>Spatial/spectral variation (</a:t>
            </a:r>
            <a:r>
              <a:rPr lang="en-US" dirty="0" err="1" smtClean="0"/>
              <a:t>decorrelation</a:t>
            </a:r>
            <a:r>
              <a:rPr lang="en-US" dirty="0" smtClean="0"/>
              <a:t>) included</a:t>
            </a:r>
          </a:p>
        </p:txBody>
      </p:sp>
    </p:spTree>
    <p:extLst>
      <p:ext uri="{BB962C8B-B14F-4D97-AF65-F5344CB8AC3E}">
        <p14:creationId xmlns:p14="http://schemas.microsoft.com/office/powerpoint/2010/main" val="306333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44"/>
            <a:ext cx="8229600" cy="46707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PySM</a:t>
            </a:r>
            <a:r>
              <a:rPr lang="en-US" dirty="0" smtClean="0">
                <a:solidFill>
                  <a:srgbClr val="0000FF"/>
                </a:solidFill>
              </a:rPr>
              <a:t> Uses Commander Templates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8-05-01 at 6.36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0"/>
            <a:ext cx="8126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05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44"/>
            <a:ext cx="8229600" cy="46707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PySM</a:t>
            </a:r>
            <a:r>
              <a:rPr lang="en-US" dirty="0" smtClean="0">
                <a:solidFill>
                  <a:srgbClr val="0000FF"/>
                </a:solidFill>
              </a:rPr>
              <a:t> small scale power fill in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33" y="764185"/>
            <a:ext cx="8799818" cy="174189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Small angular scales are noise dominated – filters them out and fills back in (Gaussian) small scale structure to produce continuous power-law foreground spectra</a:t>
            </a:r>
          </a:p>
          <a:p>
            <a:r>
              <a:rPr lang="en-US" dirty="0" smtClean="0"/>
              <a:t>Modulates small scale amplitude across sky to keep match</a:t>
            </a:r>
            <a:r>
              <a:rPr lang="en-US" sz="1800" dirty="0" smtClean="0"/>
              <a:t>            </a:t>
            </a:r>
          </a:p>
        </p:txBody>
      </p:sp>
      <p:pic>
        <p:nvPicPr>
          <p:cNvPr id="5" name="Picture 4" descr="Screen Shot 2018-05-01 at 6.51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2954"/>
            <a:ext cx="9144000" cy="37750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621289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accent2"/>
                </a:solidFill>
              </a:rPr>
              <a:t>Left</a:t>
            </a:r>
            <a:r>
              <a:rPr lang="en-US" sz="1900" dirty="0">
                <a:solidFill>
                  <a:schemeClr val="accent2"/>
                </a:solidFill>
              </a:rPr>
              <a:t>: noisy template, middle: smoothed template, right: plus Gaussian small scale </a:t>
            </a:r>
            <a:r>
              <a:rPr lang="en-US" sz="1900" dirty="0" smtClean="0">
                <a:solidFill>
                  <a:schemeClr val="accent2"/>
                </a:solidFill>
              </a:rPr>
              <a:t>power</a:t>
            </a:r>
            <a:endParaRPr lang="en-US" sz="19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68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0"/>
            <a:ext cx="855093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09" y="62569"/>
            <a:ext cx="1933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Planck Reality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07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ysm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0"/>
            <a:ext cx="855093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08" y="62569"/>
            <a:ext cx="248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Model 1 (</a:t>
            </a:r>
            <a:r>
              <a:rPr lang="en-US" sz="2400" dirty="0" err="1" smtClean="0">
                <a:solidFill>
                  <a:schemeClr val="accent2"/>
                </a:solidFill>
              </a:rPr>
              <a:t>PySM</a:t>
            </a:r>
            <a:r>
              <a:rPr lang="en-US" sz="2400" dirty="0" smtClean="0">
                <a:solidFill>
                  <a:schemeClr val="accent2"/>
                </a:solidFill>
              </a:rPr>
              <a:t>)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0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ysm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0"/>
            <a:ext cx="855093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08" y="62569"/>
            <a:ext cx="248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Model 2 (</a:t>
            </a:r>
            <a:r>
              <a:rPr lang="en-US" sz="2400" dirty="0" err="1" smtClean="0">
                <a:solidFill>
                  <a:schemeClr val="accent2"/>
                </a:solidFill>
              </a:rPr>
              <a:t>PySM</a:t>
            </a:r>
            <a:r>
              <a:rPr lang="en-US" sz="2400" dirty="0" smtClean="0">
                <a:solidFill>
                  <a:schemeClr val="accent2"/>
                </a:solidFill>
              </a:rPr>
              <a:t>)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3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ysm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0"/>
            <a:ext cx="855093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08" y="62569"/>
            <a:ext cx="248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Model 3 (</a:t>
            </a:r>
            <a:r>
              <a:rPr lang="en-US" sz="2400" dirty="0" err="1" smtClean="0">
                <a:solidFill>
                  <a:schemeClr val="accent2"/>
                </a:solidFill>
              </a:rPr>
              <a:t>PySM</a:t>
            </a:r>
            <a:r>
              <a:rPr lang="en-US" sz="2400" dirty="0" smtClean="0">
                <a:solidFill>
                  <a:schemeClr val="accent2"/>
                </a:solidFill>
              </a:rPr>
              <a:t>)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9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90347</TotalTime>
  <Words>904</Words>
  <Application>Microsoft Macintosh PowerPoint</Application>
  <PresentationFormat>On-screen Show (4:3)</PresentationFormat>
  <Paragraphs>84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r Forecast “Data Challenge” Maps for PICO</vt:lpstr>
      <vt:lpstr>PICO Sims for r forecast</vt:lpstr>
      <vt:lpstr>PySM Foreground Model Package</vt:lpstr>
      <vt:lpstr>PySM Uses Commander Templates</vt:lpstr>
      <vt:lpstr>PySM small scale power fill 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BB Dust Power Variation Across the Sky</vt:lpstr>
      <vt:lpstr>BB Dust Power Variation Across the Sky</vt:lpstr>
      <vt:lpstr>BB Dust Power Variation Across the Sky</vt:lpstr>
      <vt:lpstr>BB Dust Power Variation Across the Sky</vt:lpstr>
      <vt:lpstr>Make PICO Sims</vt:lpstr>
      <vt:lpstr>v3.2 Beam widths and Noise levels</vt:lpstr>
      <vt:lpstr>PowerPoint Presentation</vt:lpstr>
      <vt:lpstr>PowerPoint Presentation</vt:lpstr>
      <vt:lpstr>PowerPoint Presentation</vt:lpstr>
      <vt:lpstr>The Task</vt:lpstr>
      <vt:lpstr>Results</vt:lpstr>
      <vt:lpstr>So instead a worked example:</vt:lpstr>
      <vt:lpstr>CDT Report Results</vt:lpstr>
      <vt:lpstr>Thoughts/Conclusions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CMB-S4 Delensing Sims</dc:title>
  <dc:creator>Clement Pryke</dc:creator>
  <cp:lastModifiedBy>Clement Pryke</cp:lastModifiedBy>
  <cp:revision>34</cp:revision>
  <dcterms:created xsi:type="dcterms:W3CDTF">2018-03-01T00:27:10Z</dcterms:created>
  <dcterms:modified xsi:type="dcterms:W3CDTF">2018-05-02T18:14:14Z</dcterms:modified>
</cp:coreProperties>
</file>