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77" r:id="rId9"/>
    <p:sldId id="265" r:id="rId10"/>
    <p:sldId id="266" r:id="rId11"/>
    <p:sldId id="267" r:id="rId12"/>
    <p:sldId id="268" r:id="rId13"/>
    <p:sldId id="269" r:id="rId14"/>
    <p:sldId id="270" r:id="rId15"/>
    <p:sldId id="264" r:id="rId16"/>
    <p:sldId id="278" r:id="rId17"/>
    <p:sldId id="276" r:id="rId18"/>
    <p:sldId id="262" r:id="rId19"/>
    <p:sldId id="271" r:id="rId20"/>
    <p:sldId id="272" r:id="rId21"/>
    <p:sldId id="273" r:id="rId22"/>
    <p:sldId id="274" r:id="rId23"/>
    <p:sldId id="275" r:id="rId2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41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-104" y="-4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ECD1B6-7BEE-46E7-8125-6EC77DA96B10}" type="datetimeFigureOut">
              <a:rPr lang="en-US" smtClean="0"/>
              <a:t>7/17/17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A54974-2014-4497-A83F-DE683D699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635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54974-2014-4497-A83F-DE683D6995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717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54974-2014-4497-A83F-DE683D69952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0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19FEC-0DA4-41ED-8511-A4E0CB51F4C7}" type="datetime1">
              <a:rPr lang="en-US" smtClean="0"/>
              <a:t>7/17/17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0045-085B-4747-967A-D4F54E7C2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389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161D2-97A8-4207-9C6E-0D5EC88BF721}" type="datetime1">
              <a:rPr lang="en-US" smtClean="0"/>
              <a:t>7/17/17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0045-085B-4747-967A-D4F54E7C2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024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88C5-F8D9-4B6E-8D00-E15C33A370CE}" type="datetime1">
              <a:rPr lang="en-US" smtClean="0"/>
              <a:t>7/17/17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0045-085B-4747-967A-D4F54E7C2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442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F0421-EB08-4E52-880A-A9AEBE78FD15}" type="datetime1">
              <a:rPr lang="en-US" smtClean="0"/>
              <a:t>7/17/17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0045-085B-4747-967A-D4F54E7C2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70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AF93-01E6-41BE-BF2F-946EBE1A9D90}" type="datetime1">
              <a:rPr lang="en-US" smtClean="0"/>
              <a:t>7/17/17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0045-085B-4747-967A-D4F54E7C2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486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DD603-9366-435A-A0DC-12194EED433C}" type="datetime1">
              <a:rPr lang="en-US" smtClean="0"/>
              <a:t>7/17/17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0045-085B-4747-967A-D4F54E7C2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847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36856-B4C1-44C0-BAA7-B8CF73D59ADE}" type="datetime1">
              <a:rPr lang="en-US" smtClean="0"/>
              <a:t>7/17/17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0045-085B-4747-967A-D4F54E7C2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935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1748F-D7D6-4E02-9395-2D1ECFC037D7}" type="datetime1">
              <a:rPr lang="en-US" smtClean="0"/>
              <a:t>7/17/17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0045-085B-4747-967A-D4F54E7C2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737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FA75F-2758-4225-B843-E55BA6EDA8B3}" type="datetime1">
              <a:rPr lang="en-US" smtClean="0"/>
              <a:t>7/17/17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0045-085B-4747-967A-D4F54E7C2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738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B0FF7-96E7-41EB-8028-8B15DB7A4EB9}" type="datetime1">
              <a:rPr lang="en-US" smtClean="0"/>
              <a:t>7/17/17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0045-085B-4747-967A-D4F54E7C2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721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BCF29-4F0D-4449-A3EB-4249D4B95A18}" type="datetime1">
              <a:rPr lang="en-US" smtClean="0"/>
              <a:t>7/17/17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0045-085B-4747-967A-D4F54E7C2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432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70116-5F95-4803-87CE-5ECD5F5B7E4B}" type="datetime1">
              <a:rPr lang="en-US" smtClean="0"/>
              <a:t>7/17/17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50045-085B-4747-967A-D4F54E7C2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330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CMB Probe Optics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3700" y="2019299"/>
            <a:ext cx="7416800" cy="26289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July 13, 2017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 smtClean="0"/>
              <a:t>Scan strategy and fitting the 1.4 m EPIC Crossed-</a:t>
            </a:r>
            <a:r>
              <a:rPr lang="en-US" sz="2400" dirty="0" err="1" smtClean="0"/>
              <a:t>Dragone</a:t>
            </a:r>
            <a:r>
              <a:rPr lang="en-US" sz="2400" dirty="0" smtClean="0"/>
              <a:t> within sun shields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0045-085B-4747-967A-D4F54E7C222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611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964" y="0"/>
            <a:ext cx="9472071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33808" y="366039"/>
            <a:ext cx="293170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EPIC Cross-</a:t>
            </a:r>
            <a:r>
              <a:rPr lang="en-US" sz="2000" dirty="0" err="1" smtClean="0"/>
              <a:t>Dragone</a:t>
            </a:r>
            <a:r>
              <a:rPr lang="en-US" sz="2000" dirty="0" smtClean="0"/>
              <a:t> 1.4 m</a:t>
            </a:r>
          </a:p>
          <a:p>
            <a:r>
              <a:rPr lang="en-US" sz="2000" dirty="0" smtClean="0"/>
              <a:t>A </a:t>
            </a:r>
            <a:r>
              <a:rPr lang="en-US" sz="2000" dirty="0"/>
              <a:t>= 22 °</a:t>
            </a:r>
            <a:endParaRPr lang="en-US" sz="2000" dirty="0" smtClean="0"/>
          </a:p>
          <a:p>
            <a:r>
              <a:rPr lang="en-US" sz="2000" dirty="0" smtClean="0"/>
              <a:t>B = 55</a:t>
            </a:r>
            <a:r>
              <a:rPr lang="en-US" sz="2000" dirty="0"/>
              <a:t> °</a:t>
            </a:r>
            <a:endParaRPr lang="en-US" sz="2000" dirty="0" smtClean="0"/>
          </a:p>
          <a:p>
            <a:r>
              <a:rPr lang="en-US" sz="2000" dirty="0" smtClean="0"/>
              <a:t>30 </a:t>
            </a:r>
            <a:r>
              <a:rPr lang="en-US" sz="2000" dirty="0"/>
              <a:t>° </a:t>
            </a:r>
            <a:r>
              <a:rPr lang="en-US" sz="2000" dirty="0" smtClean="0"/>
              <a:t>view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0045-085B-4747-967A-D4F54E7C222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832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964" y="0"/>
            <a:ext cx="9472071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33808" y="366039"/>
            <a:ext cx="293170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EPIC Cross-</a:t>
            </a:r>
            <a:r>
              <a:rPr lang="en-US" sz="2000" dirty="0" err="1" smtClean="0"/>
              <a:t>Dragone</a:t>
            </a:r>
            <a:r>
              <a:rPr lang="en-US" sz="2000" dirty="0" smtClean="0"/>
              <a:t> 1.4 m</a:t>
            </a:r>
          </a:p>
          <a:p>
            <a:r>
              <a:rPr lang="en-US" sz="2000" dirty="0" smtClean="0"/>
              <a:t>A </a:t>
            </a:r>
            <a:r>
              <a:rPr lang="en-US" sz="2000" dirty="0"/>
              <a:t>= 22 °</a:t>
            </a:r>
            <a:endParaRPr lang="en-US" sz="2000" dirty="0" smtClean="0"/>
          </a:p>
          <a:p>
            <a:r>
              <a:rPr lang="en-US" sz="2000" dirty="0" smtClean="0"/>
              <a:t>B = 55</a:t>
            </a:r>
            <a:r>
              <a:rPr lang="en-US" sz="2000" dirty="0"/>
              <a:t> °</a:t>
            </a:r>
            <a:endParaRPr lang="en-US" sz="2000" dirty="0" smtClean="0"/>
          </a:p>
          <a:p>
            <a:r>
              <a:rPr lang="en-US" sz="2000" dirty="0" smtClean="0"/>
              <a:t>60 </a:t>
            </a:r>
            <a:r>
              <a:rPr lang="en-US" sz="2000" dirty="0"/>
              <a:t>° </a:t>
            </a:r>
            <a:r>
              <a:rPr lang="en-US" sz="2000" dirty="0" smtClean="0"/>
              <a:t>view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0045-085B-4747-967A-D4F54E7C222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192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0" y="245257"/>
            <a:ext cx="4699000" cy="636748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33808" y="366039"/>
            <a:ext cx="293170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EPIC Cross-</a:t>
            </a:r>
            <a:r>
              <a:rPr lang="en-US" sz="2000" dirty="0" err="1" smtClean="0"/>
              <a:t>Dragone</a:t>
            </a:r>
            <a:r>
              <a:rPr lang="en-US" sz="2000" dirty="0" smtClean="0"/>
              <a:t> 1.4 m</a:t>
            </a:r>
          </a:p>
          <a:p>
            <a:r>
              <a:rPr lang="en-US" sz="2000" dirty="0" smtClean="0"/>
              <a:t>A </a:t>
            </a:r>
            <a:r>
              <a:rPr lang="en-US" sz="2000" dirty="0"/>
              <a:t>= 22 °</a:t>
            </a:r>
            <a:endParaRPr lang="en-US" sz="2000" dirty="0" smtClean="0"/>
          </a:p>
          <a:p>
            <a:r>
              <a:rPr lang="en-US" sz="2000" dirty="0" smtClean="0"/>
              <a:t>B = 55</a:t>
            </a:r>
            <a:r>
              <a:rPr lang="en-US" sz="2000" dirty="0"/>
              <a:t> °</a:t>
            </a:r>
            <a:endParaRPr lang="en-US" sz="2000" dirty="0" smtClean="0"/>
          </a:p>
          <a:p>
            <a:r>
              <a:rPr lang="en-US" sz="2000" dirty="0" smtClean="0"/>
              <a:t>90 </a:t>
            </a:r>
            <a:r>
              <a:rPr lang="en-US" sz="2000" dirty="0"/>
              <a:t>° </a:t>
            </a:r>
            <a:r>
              <a:rPr lang="en-US" sz="2000" dirty="0" smtClean="0"/>
              <a:t>view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0045-085B-4747-967A-D4F54E7C222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651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964" y="0"/>
            <a:ext cx="9472071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33808" y="366039"/>
            <a:ext cx="293170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EPIC Cross-</a:t>
            </a:r>
            <a:r>
              <a:rPr lang="en-US" sz="2000" dirty="0" err="1" smtClean="0"/>
              <a:t>Dragone</a:t>
            </a:r>
            <a:r>
              <a:rPr lang="en-US" sz="2000" dirty="0" smtClean="0"/>
              <a:t> 1.4 m</a:t>
            </a:r>
          </a:p>
          <a:p>
            <a:r>
              <a:rPr lang="en-US" sz="2000" dirty="0" smtClean="0"/>
              <a:t>A </a:t>
            </a:r>
            <a:r>
              <a:rPr lang="en-US" sz="2000" dirty="0"/>
              <a:t>= 22 °</a:t>
            </a:r>
            <a:endParaRPr lang="en-US" sz="2000" dirty="0" smtClean="0"/>
          </a:p>
          <a:p>
            <a:r>
              <a:rPr lang="en-US" sz="2000" dirty="0" smtClean="0"/>
              <a:t>B = 55</a:t>
            </a:r>
            <a:r>
              <a:rPr lang="en-US" sz="2000" dirty="0"/>
              <a:t> °</a:t>
            </a:r>
            <a:endParaRPr lang="en-US" sz="2000" dirty="0" smtClean="0"/>
          </a:p>
          <a:p>
            <a:r>
              <a:rPr lang="en-US" sz="2000" dirty="0" smtClean="0"/>
              <a:t>120 </a:t>
            </a:r>
            <a:r>
              <a:rPr lang="en-US" sz="2000" dirty="0"/>
              <a:t>° </a:t>
            </a:r>
            <a:r>
              <a:rPr lang="en-US" sz="2000" dirty="0" smtClean="0"/>
              <a:t>view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0045-085B-4747-967A-D4F54E7C222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810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964" y="0"/>
            <a:ext cx="9472071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33808" y="366039"/>
            <a:ext cx="293170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EPIC Cross-</a:t>
            </a:r>
            <a:r>
              <a:rPr lang="en-US" sz="2000" dirty="0" err="1" smtClean="0"/>
              <a:t>Dragone</a:t>
            </a:r>
            <a:r>
              <a:rPr lang="en-US" sz="2000" dirty="0" smtClean="0"/>
              <a:t> 1.4 m</a:t>
            </a:r>
          </a:p>
          <a:p>
            <a:r>
              <a:rPr lang="en-US" sz="2000" dirty="0" smtClean="0"/>
              <a:t>A </a:t>
            </a:r>
            <a:r>
              <a:rPr lang="en-US" sz="2000" dirty="0"/>
              <a:t>= 22 °</a:t>
            </a:r>
            <a:endParaRPr lang="en-US" sz="2000" dirty="0" smtClean="0"/>
          </a:p>
          <a:p>
            <a:r>
              <a:rPr lang="en-US" sz="2000" dirty="0" smtClean="0"/>
              <a:t>B = 55</a:t>
            </a:r>
            <a:r>
              <a:rPr lang="en-US" sz="2000" dirty="0"/>
              <a:t> °</a:t>
            </a:r>
            <a:endParaRPr lang="en-US" sz="2000" dirty="0" smtClean="0"/>
          </a:p>
          <a:p>
            <a:r>
              <a:rPr lang="en-US" sz="2000" dirty="0" smtClean="0"/>
              <a:t>150 </a:t>
            </a:r>
            <a:r>
              <a:rPr lang="en-US" sz="2000" dirty="0"/>
              <a:t>° </a:t>
            </a:r>
            <a:r>
              <a:rPr lang="en-US" sz="2000" dirty="0" smtClean="0"/>
              <a:t>view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0045-085B-4747-967A-D4F54E7C222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097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964" y="0"/>
            <a:ext cx="9472071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33808" y="366039"/>
            <a:ext cx="293170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EPIC Cross-</a:t>
            </a:r>
            <a:r>
              <a:rPr lang="en-US" sz="2000" dirty="0" err="1" smtClean="0"/>
              <a:t>Dragone</a:t>
            </a:r>
            <a:r>
              <a:rPr lang="en-US" sz="2000" dirty="0" smtClean="0"/>
              <a:t> 1.4 m</a:t>
            </a:r>
          </a:p>
          <a:p>
            <a:r>
              <a:rPr lang="en-US" sz="2000" dirty="0" smtClean="0"/>
              <a:t>A </a:t>
            </a:r>
            <a:r>
              <a:rPr lang="en-US" sz="2000" dirty="0"/>
              <a:t>= 22 °</a:t>
            </a:r>
            <a:endParaRPr lang="en-US" sz="2000" dirty="0" smtClean="0"/>
          </a:p>
          <a:p>
            <a:r>
              <a:rPr lang="en-US" sz="2000" dirty="0" smtClean="0"/>
              <a:t>B = 55</a:t>
            </a:r>
            <a:r>
              <a:rPr lang="en-US" sz="2000" dirty="0"/>
              <a:t> °</a:t>
            </a:r>
            <a:endParaRPr lang="en-US" sz="2000" dirty="0" smtClean="0"/>
          </a:p>
          <a:p>
            <a:r>
              <a:rPr lang="en-US" sz="2000" dirty="0" smtClean="0"/>
              <a:t>180 </a:t>
            </a:r>
            <a:r>
              <a:rPr lang="en-US" sz="2000" dirty="0"/>
              <a:t>° </a:t>
            </a:r>
            <a:r>
              <a:rPr lang="en-US" sz="2000" dirty="0" smtClean="0"/>
              <a:t>view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0045-085B-4747-967A-D4F54E7C222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045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0045-085B-4747-967A-D4F54E7C222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653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964" y="0"/>
            <a:ext cx="9472071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16290" y="366039"/>
            <a:ext cx="286341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EPIC Cross-</a:t>
            </a:r>
            <a:r>
              <a:rPr lang="en-US" sz="2000" dirty="0" err="1" smtClean="0"/>
              <a:t>Dragone</a:t>
            </a:r>
            <a:r>
              <a:rPr lang="en-US" sz="2000" dirty="0" smtClean="0"/>
              <a:t> 1.4 m</a:t>
            </a:r>
          </a:p>
          <a:p>
            <a:r>
              <a:rPr lang="en-US" sz="2000" dirty="0" smtClean="0"/>
              <a:t>A </a:t>
            </a:r>
            <a:r>
              <a:rPr lang="en-US" sz="2000" dirty="0"/>
              <a:t>= 22 °</a:t>
            </a:r>
            <a:endParaRPr lang="en-US" sz="2000" dirty="0" smtClean="0"/>
          </a:p>
          <a:p>
            <a:r>
              <a:rPr lang="en-US" sz="2000" dirty="0" smtClean="0"/>
              <a:t>B = 68</a:t>
            </a:r>
            <a:r>
              <a:rPr lang="en-US" sz="2000" dirty="0"/>
              <a:t> °</a:t>
            </a:r>
            <a:endParaRPr lang="en-US" sz="2000" dirty="0" smtClean="0"/>
          </a:p>
          <a:p>
            <a:r>
              <a:rPr lang="en-US" sz="2000" dirty="0" smtClean="0"/>
              <a:t>A + B </a:t>
            </a:r>
            <a:r>
              <a:rPr lang="en-US" sz="2000" dirty="0"/>
              <a:t>= 90 °</a:t>
            </a:r>
            <a:endParaRPr lang="en-US" sz="2000" dirty="0" smtClean="0"/>
          </a:p>
          <a:p>
            <a:r>
              <a:rPr lang="en-US" sz="2000" dirty="0" smtClean="0"/>
              <a:t>0 ° view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0045-085B-4747-967A-D4F54E7C222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4481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964" y="0"/>
            <a:ext cx="9472071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16290" y="366039"/>
            <a:ext cx="286341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EPIC Cross-</a:t>
            </a:r>
            <a:r>
              <a:rPr lang="en-US" sz="2000" dirty="0" err="1" smtClean="0"/>
              <a:t>Dragone</a:t>
            </a:r>
            <a:r>
              <a:rPr lang="en-US" sz="2000" dirty="0" smtClean="0"/>
              <a:t> 1.4 m</a:t>
            </a:r>
          </a:p>
          <a:p>
            <a:r>
              <a:rPr lang="en-US" sz="2000" dirty="0" smtClean="0"/>
              <a:t>A </a:t>
            </a:r>
            <a:r>
              <a:rPr lang="en-US" sz="2000" dirty="0"/>
              <a:t>= 22 °</a:t>
            </a:r>
            <a:endParaRPr lang="en-US" sz="2000" dirty="0" smtClean="0"/>
          </a:p>
          <a:p>
            <a:r>
              <a:rPr lang="en-US" sz="2000" dirty="0" smtClean="0"/>
              <a:t>B = 68</a:t>
            </a:r>
            <a:r>
              <a:rPr lang="en-US" sz="2000" dirty="0"/>
              <a:t> °</a:t>
            </a:r>
            <a:endParaRPr lang="en-US" sz="2000" dirty="0" smtClean="0"/>
          </a:p>
          <a:p>
            <a:r>
              <a:rPr lang="en-US" sz="2000" dirty="0" smtClean="0"/>
              <a:t>A + B </a:t>
            </a:r>
            <a:r>
              <a:rPr lang="en-US" sz="2000" dirty="0"/>
              <a:t>= 90 °</a:t>
            </a:r>
            <a:endParaRPr lang="en-US" sz="2000" dirty="0" smtClean="0"/>
          </a:p>
          <a:p>
            <a:r>
              <a:rPr lang="en-US" sz="2000" dirty="0" smtClean="0"/>
              <a:t>30 ° view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0045-085B-4747-967A-D4F54E7C222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4599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964" y="0"/>
            <a:ext cx="9472071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16290" y="366039"/>
            <a:ext cx="286341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EPIC Cross-</a:t>
            </a:r>
            <a:r>
              <a:rPr lang="en-US" sz="2000" dirty="0" err="1" smtClean="0"/>
              <a:t>Dragone</a:t>
            </a:r>
            <a:r>
              <a:rPr lang="en-US" sz="2000" dirty="0" smtClean="0"/>
              <a:t> 1.4 m</a:t>
            </a:r>
          </a:p>
          <a:p>
            <a:r>
              <a:rPr lang="en-US" sz="2000" dirty="0" smtClean="0"/>
              <a:t>A </a:t>
            </a:r>
            <a:r>
              <a:rPr lang="en-US" sz="2000" dirty="0"/>
              <a:t>= 22 °</a:t>
            </a:r>
            <a:endParaRPr lang="en-US" sz="2000" dirty="0" smtClean="0"/>
          </a:p>
          <a:p>
            <a:r>
              <a:rPr lang="en-US" sz="2000" dirty="0" smtClean="0"/>
              <a:t>B = 68</a:t>
            </a:r>
            <a:r>
              <a:rPr lang="en-US" sz="2000" dirty="0"/>
              <a:t> °</a:t>
            </a:r>
            <a:endParaRPr lang="en-US" sz="2000" dirty="0" smtClean="0"/>
          </a:p>
          <a:p>
            <a:r>
              <a:rPr lang="en-US" sz="2000" dirty="0" smtClean="0"/>
              <a:t>A + B </a:t>
            </a:r>
            <a:r>
              <a:rPr lang="en-US" sz="2000" dirty="0"/>
              <a:t>= 90 °</a:t>
            </a:r>
            <a:endParaRPr lang="en-US" sz="2000" dirty="0" smtClean="0"/>
          </a:p>
          <a:p>
            <a:r>
              <a:rPr lang="en-US" sz="2000" dirty="0" smtClean="0"/>
              <a:t>60 ° view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0045-085B-4747-967A-D4F54E7C222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115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312" y="-274655"/>
            <a:ext cx="5201376" cy="67541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62042" y="6452033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4.6 m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6441016" y="6614365"/>
            <a:ext cx="1965866" cy="1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8406882" y="6498175"/>
            <a:ext cx="0" cy="256183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564294" y="6636700"/>
            <a:ext cx="2097748" cy="1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564294" y="6508608"/>
            <a:ext cx="0" cy="256183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Arc 23"/>
          <p:cNvSpPr/>
          <p:nvPr/>
        </p:nvSpPr>
        <p:spPr>
          <a:xfrm rot="4208406">
            <a:off x="5364839" y="2621443"/>
            <a:ext cx="1462323" cy="1180333"/>
          </a:xfrm>
          <a:prstGeom prst="arc">
            <a:avLst>
              <a:gd name="adj1" fmla="val 11468921"/>
              <a:gd name="adj2" fmla="val 14599706"/>
            </a:avLst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24"/>
          <p:cNvSpPr/>
          <p:nvPr/>
        </p:nvSpPr>
        <p:spPr>
          <a:xfrm rot="10351273">
            <a:off x="5712873" y="-240961"/>
            <a:ext cx="577482" cy="914400"/>
          </a:xfrm>
          <a:prstGeom prst="arc">
            <a:avLst>
              <a:gd name="adj1" fmla="val 14932843"/>
              <a:gd name="adj2" fmla="val 16775323"/>
            </a:avLst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925103" y="838326"/>
            <a:ext cx="2481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</a:t>
            </a:r>
            <a:r>
              <a:rPr lang="en-US" sz="2000" dirty="0" smtClean="0"/>
              <a:t> = 25°</a:t>
            </a:r>
            <a:endParaRPr lang="en-US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6052240" y="2183448"/>
            <a:ext cx="9140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 = 55°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885800" y="530549"/>
            <a:ext cx="28634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EPIC Cross-</a:t>
            </a:r>
            <a:r>
              <a:rPr lang="en-US" sz="2000" dirty="0" err="1" smtClean="0"/>
              <a:t>Dragone</a:t>
            </a:r>
            <a:r>
              <a:rPr lang="en-US" sz="2000" dirty="0" smtClean="0"/>
              <a:t> 1.4 m</a:t>
            </a:r>
          </a:p>
          <a:p>
            <a:r>
              <a:rPr lang="en-US" sz="2000" dirty="0" smtClean="0"/>
              <a:t>A </a:t>
            </a:r>
            <a:r>
              <a:rPr lang="en-US" sz="2000" dirty="0"/>
              <a:t>= </a:t>
            </a:r>
            <a:r>
              <a:rPr lang="en-US" sz="2000" dirty="0" smtClean="0"/>
              <a:t>25 </a:t>
            </a:r>
            <a:r>
              <a:rPr lang="en-US" sz="2000" dirty="0"/>
              <a:t>°</a:t>
            </a:r>
            <a:endParaRPr lang="en-US" sz="2000" dirty="0" smtClean="0"/>
          </a:p>
          <a:p>
            <a:r>
              <a:rPr lang="en-US" sz="2000" dirty="0" smtClean="0"/>
              <a:t>B = 55</a:t>
            </a:r>
            <a:r>
              <a:rPr lang="en-US" sz="2000" dirty="0"/>
              <a:t> </a:t>
            </a:r>
            <a:r>
              <a:rPr lang="en-US" sz="2000" dirty="0" smtClean="0"/>
              <a:t>°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0045-085B-4747-967A-D4F54E7C222B}" type="slidenum">
              <a:rPr lang="en-US" smtClean="0"/>
              <a:t>2</a:t>
            </a:fld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6822831" y="3499338"/>
            <a:ext cx="1787769" cy="4396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endCxn id="23" idx="3"/>
          </p:cNvCxnSpPr>
          <p:nvPr/>
        </p:nvCxnSpPr>
        <p:spPr>
          <a:xfrm flipH="1">
            <a:off x="3987786" y="3569677"/>
            <a:ext cx="1076584" cy="452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16" idx="3"/>
          </p:cNvCxnSpPr>
          <p:nvPr/>
        </p:nvCxnSpPr>
        <p:spPr>
          <a:xfrm flipH="1" flipV="1">
            <a:off x="4387362" y="1860283"/>
            <a:ext cx="874778" cy="2271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610599" y="3200400"/>
            <a:ext cx="2036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Secondary (green)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950901" y="3837773"/>
            <a:ext cx="2036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Primary (light blue)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145118" y="1537117"/>
            <a:ext cx="1242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Focal plane (dark blue)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927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988" y="366039"/>
            <a:ext cx="4674024" cy="612592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16290" y="366039"/>
            <a:ext cx="286341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EPIC Cross-</a:t>
            </a:r>
            <a:r>
              <a:rPr lang="en-US" sz="2000" dirty="0" err="1" smtClean="0"/>
              <a:t>Dragone</a:t>
            </a:r>
            <a:r>
              <a:rPr lang="en-US" sz="2000" dirty="0" smtClean="0"/>
              <a:t> 1.4 m</a:t>
            </a:r>
          </a:p>
          <a:p>
            <a:r>
              <a:rPr lang="en-US" sz="2000" dirty="0" smtClean="0"/>
              <a:t>A </a:t>
            </a:r>
            <a:r>
              <a:rPr lang="en-US" sz="2000" dirty="0"/>
              <a:t>= 22 °</a:t>
            </a:r>
            <a:endParaRPr lang="en-US" sz="2000" dirty="0" smtClean="0"/>
          </a:p>
          <a:p>
            <a:r>
              <a:rPr lang="en-US" sz="2000" dirty="0" smtClean="0"/>
              <a:t>B = 68</a:t>
            </a:r>
            <a:r>
              <a:rPr lang="en-US" sz="2000" dirty="0"/>
              <a:t> °</a:t>
            </a:r>
            <a:endParaRPr lang="en-US" sz="2000" dirty="0" smtClean="0"/>
          </a:p>
          <a:p>
            <a:r>
              <a:rPr lang="en-US" sz="2000" dirty="0" smtClean="0"/>
              <a:t>A + B </a:t>
            </a:r>
            <a:r>
              <a:rPr lang="en-US" sz="2000" dirty="0"/>
              <a:t>= 90 °</a:t>
            </a:r>
            <a:endParaRPr lang="en-US" sz="2000" dirty="0" smtClean="0"/>
          </a:p>
          <a:p>
            <a:r>
              <a:rPr lang="en-US" sz="2000" dirty="0" smtClean="0"/>
              <a:t>90 ° view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0045-085B-4747-967A-D4F54E7C222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739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964" y="0"/>
            <a:ext cx="9472071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16290" y="366039"/>
            <a:ext cx="286341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EPIC Cross-</a:t>
            </a:r>
            <a:r>
              <a:rPr lang="en-US" sz="2000" dirty="0" err="1" smtClean="0"/>
              <a:t>Dragone</a:t>
            </a:r>
            <a:r>
              <a:rPr lang="en-US" sz="2000" dirty="0" smtClean="0"/>
              <a:t> 1.4 m</a:t>
            </a:r>
          </a:p>
          <a:p>
            <a:r>
              <a:rPr lang="en-US" sz="2000" dirty="0" smtClean="0"/>
              <a:t>A </a:t>
            </a:r>
            <a:r>
              <a:rPr lang="en-US" sz="2000" dirty="0"/>
              <a:t>= 22 °</a:t>
            </a:r>
            <a:endParaRPr lang="en-US" sz="2000" dirty="0" smtClean="0"/>
          </a:p>
          <a:p>
            <a:r>
              <a:rPr lang="en-US" sz="2000" dirty="0" smtClean="0"/>
              <a:t>B = 68</a:t>
            </a:r>
            <a:r>
              <a:rPr lang="en-US" sz="2000" dirty="0"/>
              <a:t> °</a:t>
            </a:r>
            <a:endParaRPr lang="en-US" sz="2000" dirty="0" smtClean="0"/>
          </a:p>
          <a:p>
            <a:r>
              <a:rPr lang="en-US" sz="2000" dirty="0" smtClean="0"/>
              <a:t>A + B </a:t>
            </a:r>
            <a:r>
              <a:rPr lang="en-US" sz="2000" dirty="0"/>
              <a:t>= 90 °</a:t>
            </a:r>
            <a:endParaRPr lang="en-US" sz="2000" dirty="0" smtClean="0"/>
          </a:p>
          <a:p>
            <a:r>
              <a:rPr lang="en-US" sz="2000" dirty="0" smtClean="0"/>
              <a:t>120 ° view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0045-085B-4747-967A-D4F54E7C222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8572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964" y="0"/>
            <a:ext cx="9472071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16290" y="366039"/>
            <a:ext cx="286341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EPIC Cross-</a:t>
            </a:r>
            <a:r>
              <a:rPr lang="en-US" sz="2000" dirty="0" err="1" smtClean="0"/>
              <a:t>Dragone</a:t>
            </a:r>
            <a:r>
              <a:rPr lang="en-US" sz="2000" dirty="0" smtClean="0"/>
              <a:t> 1.4 m</a:t>
            </a:r>
          </a:p>
          <a:p>
            <a:r>
              <a:rPr lang="en-US" sz="2000" dirty="0" smtClean="0"/>
              <a:t>A </a:t>
            </a:r>
            <a:r>
              <a:rPr lang="en-US" sz="2000" dirty="0"/>
              <a:t>= 22 °</a:t>
            </a:r>
            <a:endParaRPr lang="en-US" sz="2000" dirty="0" smtClean="0"/>
          </a:p>
          <a:p>
            <a:r>
              <a:rPr lang="en-US" sz="2000" dirty="0" smtClean="0"/>
              <a:t>B = 68</a:t>
            </a:r>
            <a:r>
              <a:rPr lang="en-US" sz="2000" dirty="0"/>
              <a:t> °</a:t>
            </a:r>
            <a:endParaRPr lang="en-US" sz="2000" dirty="0" smtClean="0"/>
          </a:p>
          <a:p>
            <a:r>
              <a:rPr lang="en-US" sz="2000" dirty="0" smtClean="0"/>
              <a:t>A + B </a:t>
            </a:r>
            <a:r>
              <a:rPr lang="en-US" sz="2000" dirty="0"/>
              <a:t>= 90 °</a:t>
            </a:r>
            <a:endParaRPr lang="en-US" sz="2000" dirty="0" smtClean="0"/>
          </a:p>
          <a:p>
            <a:r>
              <a:rPr lang="en-US" sz="2000" dirty="0" smtClean="0"/>
              <a:t>150 ° view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0045-085B-4747-967A-D4F54E7C222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1830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964" y="0"/>
            <a:ext cx="9472071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16290" y="366039"/>
            <a:ext cx="286341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EPIC Cross-</a:t>
            </a:r>
            <a:r>
              <a:rPr lang="en-US" sz="2000" dirty="0" err="1" smtClean="0"/>
              <a:t>Dragone</a:t>
            </a:r>
            <a:r>
              <a:rPr lang="en-US" sz="2000" dirty="0" smtClean="0"/>
              <a:t> 1.4 m</a:t>
            </a:r>
          </a:p>
          <a:p>
            <a:r>
              <a:rPr lang="en-US" sz="2000" dirty="0" smtClean="0"/>
              <a:t>A </a:t>
            </a:r>
            <a:r>
              <a:rPr lang="en-US" sz="2000" dirty="0"/>
              <a:t>= 22 °</a:t>
            </a:r>
            <a:endParaRPr lang="en-US" sz="2000" dirty="0" smtClean="0"/>
          </a:p>
          <a:p>
            <a:r>
              <a:rPr lang="en-US" sz="2000" dirty="0" smtClean="0"/>
              <a:t>B = 68</a:t>
            </a:r>
            <a:r>
              <a:rPr lang="en-US" sz="2000" dirty="0"/>
              <a:t> °</a:t>
            </a:r>
            <a:endParaRPr lang="en-US" sz="2000" dirty="0" smtClean="0"/>
          </a:p>
          <a:p>
            <a:r>
              <a:rPr lang="en-US" sz="2000" dirty="0" smtClean="0"/>
              <a:t>A + B </a:t>
            </a:r>
            <a:r>
              <a:rPr lang="en-US" sz="2000" dirty="0"/>
              <a:t>= 90 °</a:t>
            </a:r>
            <a:endParaRPr lang="en-US" sz="2000" dirty="0" smtClean="0"/>
          </a:p>
          <a:p>
            <a:r>
              <a:rPr lang="en-US" sz="2000" dirty="0" smtClean="0"/>
              <a:t>180 ° view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0045-085B-4747-967A-D4F54E7C222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688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619" y="-300285"/>
            <a:ext cx="4798617" cy="695691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662042" y="6526681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4.6 m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6441016" y="6689015"/>
            <a:ext cx="1816576" cy="1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8269599" y="6572823"/>
            <a:ext cx="0" cy="256183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Arc 22"/>
          <p:cNvSpPr/>
          <p:nvPr/>
        </p:nvSpPr>
        <p:spPr>
          <a:xfrm rot="4208406">
            <a:off x="5374168" y="3069316"/>
            <a:ext cx="1462323" cy="1180333"/>
          </a:xfrm>
          <a:prstGeom prst="arc">
            <a:avLst>
              <a:gd name="adj1" fmla="val 11468921"/>
              <a:gd name="adj2" fmla="val 14182856"/>
            </a:avLst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/>
          <p:cNvSpPr/>
          <p:nvPr/>
        </p:nvSpPr>
        <p:spPr>
          <a:xfrm rot="13185294">
            <a:off x="5880769" y="-211561"/>
            <a:ext cx="577482" cy="914400"/>
          </a:xfrm>
          <a:prstGeom prst="arc">
            <a:avLst>
              <a:gd name="adj1" fmla="val 13412949"/>
              <a:gd name="adj2" fmla="val 15377679"/>
            </a:avLst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903747" y="819379"/>
            <a:ext cx="530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22°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6011350" y="2631321"/>
            <a:ext cx="530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5</a:t>
            </a:r>
            <a:r>
              <a:rPr lang="en-US" sz="2000" dirty="0" smtClean="0"/>
              <a:t>5°</a:t>
            </a:r>
            <a:endParaRPr lang="en-US" sz="2000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3742830" y="6683072"/>
            <a:ext cx="1919212" cy="1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744084" y="6554980"/>
            <a:ext cx="0" cy="256183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34473" y="357714"/>
            <a:ext cx="28634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EPIC Cross-</a:t>
            </a:r>
            <a:r>
              <a:rPr lang="en-US" sz="2000" dirty="0" err="1" smtClean="0"/>
              <a:t>Dragone</a:t>
            </a:r>
            <a:r>
              <a:rPr lang="en-US" sz="2000" dirty="0" smtClean="0"/>
              <a:t> 1.4 m</a:t>
            </a:r>
          </a:p>
          <a:p>
            <a:r>
              <a:rPr lang="en-US" sz="2000" dirty="0" smtClean="0"/>
              <a:t>A </a:t>
            </a:r>
            <a:r>
              <a:rPr lang="en-US" sz="2000" dirty="0"/>
              <a:t>= 22 °</a:t>
            </a:r>
            <a:endParaRPr lang="en-US" sz="2000" dirty="0" smtClean="0"/>
          </a:p>
          <a:p>
            <a:r>
              <a:rPr lang="en-US" sz="2000" dirty="0" smtClean="0"/>
              <a:t>B = 55</a:t>
            </a:r>
            <a:r>
              <a:rPr lang="en-US" sz="2000" dirty="0"/>
              <a:t> </a:t>
            </a:r>
            <a:r>
              <a:rPr lang="en-US" sz="2000" dirty="0" smtClean="0"/>
              <a:t>°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0045-085B-4747-967A-D4F54E7C222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497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964" y="17585"/>
            <a:ext cx="9175861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33904" y="454939"/>
            <a:ext cx="374281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EPIC Cross-</a:t>
            </a:r>
            <a:r>
              <a:rPr lang="en-US" sz="2000" dirty="0" err="1" smtClean="0"/>
              <a:t>Dragone</a:t>
            </a:r>
            <a:r>
              <a:rPr lang="en-US" sz="2000" dirty="0" smtClean="0"/>
              <a:t> 1.4 m</a:t>
            </a:r>
          </a:p>
          <a:p>
            <a:r>
              <a:rPr lang="en-US" sz="2000" dirty="0" smtClean="0"/>
              <a:t>A </a:t>
            </a:r>
            <a:r>
              <a:rPr lang="en-US" sz="2000" dirty="0"/>
              <a:t>= 22 °</a:t>
            </a:r>
            <a:endParaRPr lang="en-US" sz="2000" dirty="0" smtClean="0"/>
          </a:p>
          <a:p>
            <a:r>
              <a:rPr lang="en-US" sz="2000" dirty="0" smtClean="0"/>
              <a:t>B = 55</a:t>
            </a:r>
            <a:r>
              <a:rPr lang="en-US" sz="2000" dirty="0"/>
              <a:t> °</a:t>
            </a:r>
            <a:endParaRPr lang="en-US" sz="2000" dirty="0" smtClean="0"/>
          </a:p>
          <a:p>
            <a:r>
              <a:rPr lang="en-US" sz="2000" dirty="0"/>
              <a:t>180 ° </a:t>
            </a:r>
            <a:r>
              <a:rPr lang="en-US" sz="2000" dirty="0" smtClean="0"/>
              <a:t>rotation </a:t>
            </a:r>
            <a:r>
              <a:rPr lang="en-US" sz="2000" dirty="0"/>
              <a:t>in 15 ° </a:t>
            </a:r>
            <a:r>
              <a:rPr lang="en-US" sz="2000" dirty="0" smtClean="0"/>
              <a:t>steps</a:t>
            </a:r>
          </a:p>
          <a:p>
            <a:r>
              <a:rPr lang="en-US" sz="2000" dirty="0" smtClean="0"/>
              <a:t>If GIF doesn’t load see pages 9-15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62042" y="6452033"/>
            <a:ext cx="713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4.6 m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441016" y="6614366"/>
            <a:ext cx="1367670" cy="0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808686" y="6464998"/>
            <a:ext cx="0" cy="256183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991429" y="6636701"/>
            <a:ext cx="1670613" cy="0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970694" y="6508609"/>
            <a:ext cx="0" cy="256183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0045-085B-4747-967A-D4F54E7C222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577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100" y="0"/>
            <a:ext cx="5118196" cy="6708068"/>
          </a:xfrm>
          <a:prstGeom prst="rect">
            <a:avLst/>
          </a:prstGeom>
        </p:spPr>
      </p:pic>
      <p:sp>
        <p:nvSpPr>
          <p:cNvPr id="5" name="Arc 4"/>
          <p:cNvSpPr/>
          <p:nvPr/>
        </p:nvSpPr>
        <p:spPr>
          <a:xfrm rot="10351273">
            <a:off x="5922293" y="-219610"/>
            <a:ext cx="577482" cy="914400"/>
          </a:xfrm>
          <a:prstGeom prst="arc">
            <a:avLst>
              <a:gd name="adj1" fmla="val 14932843"/>
              <a:gd name="adj2" fmla="val 16775323"/>
            </a:avLst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452061" y="528428"/>
            <a:ext cx="530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22°</a:t>
            </a:r>
            <a:endParaRPr lang="en-US" sz="2000" dirty="0"/>
          </a:p>
        </p:txBody>
      </p:sp>
      <p:sp>
        <p:nvSpPr>
          <p:cNvPr id="7" name="Arc 6"/>
          <p:cNvSpPr/>
          <p:nvPr/>
        </p:nvSpPr>
        <p:spPr>
          <a:xfrm rot="603218">
            <a:off x="5720899" y="3614704"/>
            <a:ext cx="1462323" cy="1180333"/>
          </a:xfrm>
          <a:prstGeom prst="arc">
            <a:avLst>
              <a:gd name="adj1" fmla="val 11468921"/>
              <a:gd name="adj2" fmla="val 14182856"/>
            </a:avLst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599782" y="3354034"/>
            <a:ext cx="530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5</a:t>
            </a:r>
            <a:r>
              <a:rPr lang="en-US" sz="2000" dirty="0" smtClean="0"/>
              <a:t>5°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175204" y="416839"/>
            <a:ext cx="312341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EPIC Cross-</a:t>
            </a:r>
            <a:r>
              <a:rPr lang="en-US" sz="2000" dirty="0" err="1" smtClean="0"/>
              <a:t>Dragone</a:t>
            </a:r>
            <a:r>
              <a:rPr lang="en-US" sz="2000" dirty="0" smtClean="0"/>
              <a:t> 1.4 m</a:t>
            </a:r>
          </a:p>
          <a:p>
            <a:r>
              <a:rPr lang="en-US" sz="2000" dirty="0" smtClean="0"/>
              <a:t>A </a:t>
            </a:r>
            <a:r>
              <a:rPr lang="en-US" sz="2000" dirty="0"/>
              <a:t>= 22 °</a:t>
            </a:r>
            <a:endParaRPr lang="en-US" sz="2000" dirty="0" smtClean="0"/>
          </a:p>
          <a:p>
            <a:r>
              <a:rPr lang="en-US" sz="2000" dirty="0" smtClean="0"/>
              <a:t>B = 55</a:t>
            </a:r>
            <a:r>
              <a:rPr lang="en-US" sz="2000" dirty="0"/>
              <a:t> °</a:t>
            </a:r>
            <a:endParaRPr lang="en-US" sz="2000" dirty="0" smtClean="0"/>
          </a:p>
          <a:p>
            <a:r>
              <a:rPr lang="en-US" sz="2000" dirty="0" smtClean="0"/>
              <a:t>Rotated to lower focal plane</a:t>
            </a:r>
          </a:p>
          <a:p>
            <a:r>
              <a:rPr lang="en-US" sz="2000" dirty="0" smtClean="0"/>
              <a:t>Still fits within sun shield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65242" y="6533430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4.6 m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6644216" y="6695764"/>
            <a:ext cx="1816576" cy="1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8472799" y="6579572"/>
            <a:ext cx="0" cy="256183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946030" y="6689821"/>
            <a:ext cx="1919212" cy="1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947284" y="6561729"/>
            <a:ext cx="0" cy="256183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0045-085B-4747-967A-D4F54E7C222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295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25" y="0"/>
            <a:ext cx="9175750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75204" y="416839"/>
            <a:ext cx="381495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EPIC Cross-</a:t>
            </a:r>
            <a:r>
              <a:rPr lang="en-US" sz="2000" dirty="0" err="1" smtClean="0"/>
              <a:t>Dragone</a:t>
            </a:r>
            <a:r>
              <a:rPr lang="en-US" sz="2000" dirty="0" smtClean="0"/>
              <a:t> 1.4 m</a:t>
            </a:r>
          </a:p>
          <a:p>
            <a:r>
              <a:rPr lang="en-US" sz="2000" dirty="0" smtClean="0"/>
              <a:t>A </a:t>
            </a:r>
            <a:r>
              <a:rPr lang="en-US" sz="2000" dirty="0"/>
              <a:t>= 22 °</a:t>
            </a:r>
            <a:endParaRPr lang="en-US" sz="2000" dirty="0" smtClean="0"/>
          </a:p>
          <a:p>
            <a:r>
              <a:rPr lang="en-US" sz="2000" dirty="0" smtClean="0"/>
              <a:t>B = 68</a:t>
            </a:r>
            <a:r>
              <a:rPr lang="en-US" sz="2000" dirty="0"/>
              <a:t> °</a:t>
            </a:r>
            <a:endParaRPr lang="en-US" sz="2000" dirty="0" smtClean="0"/>
          </a:p>
          <a:p>
            <a:r>
              <a:rPr lang="en-US" sz="2000" dirty="0" smtClean="0"/>
              <a:t>A + B </a:t>
            </a:r>
            <a:r>
              <a:rPr lang="en-US" sz="2000" dirty="0"/>
              <a:t>= 90 °</a:t>
            </a:r>
            <a:endParaRPr lang="en-US" sz="2000" dirty="0" smtClean="0"/>
          </a:p>
          <a:p>
            <a:r>
              <a:rPr lang="en-US" sz="2000" dirty="0"/>
              <a:t>180 ° </a:t>
            </a:r>
            <a:r>
              <a:rPr lang="en-US" sz="2000" dirty="0" smtClean="0"/>
              <a:t>rotation </a:t>
            </a:r>
            <a:r>
              <a:rPr lang="en-US" sz="2000" dirty="0"/>
              <a:t>in 15 ° </a:t>
            </a:r>
            <a:r>
              <a:rPr lang="en-US" sz="2000" dirty="0" err="1" smtClean="0"/>
              <a:t>deg</a:t>
            </a:r>
            <a:r>
              <a:rPr lang="en-US" sz="2000" dirty="0" smtClean="0"/>
              <a:t> steps</a:t>
            </a:r>
          </a:p>
          <a:p>
            <a:r>
              <a:rPr lang="en-US" sz="2000" dirty="0" smtClean="0"/>
              <a:t>If GIF doesn’t load see pages 17-23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08785" y="6321404"/>
            <a:ext cx="713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4.6 m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687759" y="6483737"/>
            <a:ext cx="1367670" cy="0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8055429" y="6334369"/>
            <a:ext cx="0" cy="256183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238172" y="6506072"/>
            <a:ext cx="1670613" cy="0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217437" y="6377980"/>
            <a:ext cx="0" cy="256183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0045-085B-4747-967A-D4F54E7C222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861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057" y="-868502"/>
            <a:ext cx="7503332" cy="55058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1" t="20784" r="14019" b="16476"/>
          <a:stretch/>
        </p:blipFill>
        <p:spPr>
          <a:xfrm>
            <a:off x="2278742" y="3077028"/>
            <a:ext cx="5442857" cy="3454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7203" y="442544"/>
            <a:ext cx="436925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EPIC Cross-</a:t>
            </a:r>
            <a:r>
              <a:rPr lang="en-US" sz="2000" dirty="0" err="1" smtClean="0"/>
              <a:t>Dragone</a:t>
            </a:r>
            <a:r>
              <a:rPr lang="en-US" sz="2000" dirty="0" smtClean="0"/>
              <a:t> 1.4 m</a:t>
            </a:r>
          </a:p>
          <a:p>
            <a:r>
              <a:rPr lang="en-US" sz="2000" dirty="0" smtClean="0"/>
              <a:t>A </a:t>
            </a:r>
            <a:r>
              <a:rPr lang="en-US" sz="2000" dirty="0"/>
              <a:t>= </a:t>
            </a:r>
            <a:r>
              <a:rPr lang="en-US" sz="2000" dirty="0" smtClean="0"/>
              <a:t>45 </a:t>
            </a:r>
            <a:r>
              <a:rPr lang="en-US" sz="2000" dirty="0"/>
              <a:t>°</a:t>
            </a:r>
            <a:endParaRPr lang="en-US" sz="2000" dirty="0" smtClean="0"/>
          </a:p>
          <a:p>
            <a:r>
              <a:rPr lang="en-US" sz="2000" dirty="0" smtClean="0"/>
              <a:t>B = 55</a:t>
            </a:r>
            <a:r>
              <a:rPr lang="en-US" sz="2000" dirty="0"/>
              <a:t> </a:t>
            </a:r>
            <a:r>
              <a:rPr lang="en-US" sz="2000" dirty="0" smtClean="0"/>
              <a:t>°</a:t>
            </a:r>
          </a:p>
          <a:p>
            <a:r>
              <a:rPr lang="en-US" sz="2000" dirty="0" smtClean="0"/>
              <a:t>1.1m extendable shields allow A </a:t>
            </a:r>
            <a:r>
              <a:rPr lang="en-US" sz="2000" dirty="0"/>
              <a:t>= 45 °</a:t>
            </a:r>
          </a:p>
          <a:p>
            <a:r>
              <a:rPr lang="en-US" sz="2000" dirty="0" smtClean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59086" y="6474153"/>
            <a:ext cx="713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4.6 m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439287" y="6644546"/>
            <a:ext cx="1107883" cy="3456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547170" y="6516454"/>
            <a:ext cx="0" cy="256183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454400" y="6658821"/>
            <a:ext cx="1204686" cy="0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454400" y="6504938"/>
            <a:ext cx="0" cy="256183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2808739">
            <a:off x="2100405" y="6047732"/>
            <a:ext cx="713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1.1 m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2311400" y="5880100"/>
            <a:ext cx="527050" cy="520700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2348859" y="5295900"/>
            <a:ext cx="553091" cy="538176"/>
          </a:xfrm>
          <a:prstGeom prst="straightConnector1">
            <a:avLst/>
          </a:prstGeom>
          <a:ln w="19050">
            <a:prstDash val="dashDot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2902630" y="5815364"/>
            <a:ext cx="501482" cy="515586"/>
          </a:xfrm>
          <a:prstGeom prst="straightConnector1">
            <a:avLst/>
          </a:prstGeom>
          <a:ln w="19050">
            <a:prstDash val="dashDot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Arc 39"/>
          <p:cNvSpPr/>
          <p:nvPr/>
        </p:nvSpPr>
        <p:spPr>
          <a:xfrm rot="10351273">
            <a:off x="4696142" y="2465501"/>
            <a:ext cx="577482" cy="914400"/>
          </a:xfrm>
          <a:prstGeom prst="arc">
            <a:avLst>
              <a:gd name="adj1" fmla="val 14932843"/>
              <a:gd name="adj2" fmla="val 16431937"/>
            </a:avLst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5173829" y="3057246"/>
            <a:ext cx="530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45°</a:t>
            </a:r>
            <a:endParaRPr lang="en-US" sz="2000" dirty="0"/>
          </a:p>
        </p:txBody>
      </p:sp>
      <p:cxnSp>
        <p:nvCxnSpPr>
          <p:cNvPr id="42" name="Straight Arrow Connector 41"/>
          <p:cNvCxnSpPr/>
          <p:nvPr/>
        </p:nvCxnSpPr>
        <p:spPr>
          <a:xfrm flipH="1">
            <a:off x="4981261" y="2680714"/>
            <a:ext cx="30037" cy="2947309"/>
          </a:xfrm>
          <a:prstGeom prst="straightConnector1">
            <a:avLst/>
          </a:prstGeom>
          <a:ln w="9525">
            <a:solidFill>
              <a:srgbClr val="0000FF"/>
            </a:solidFill>
            <a:prstDash val="dashDot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4488818" y="3246437"/>
            <a:ext cx="2431852" cy="1925185"/>
          </a:xfrm>
          <a:prstGeom prst="straightConnector1">
            <a:avLst/>
          </a:prstGeom>
          <a:ln w="9525">
            <a:solidFill>
              <a:srgbClr val="0000FF"/>
            </a:solidFill>
            <a:prstDash val="dashDot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Arc 48"/>
          <p:cNvSpPr/>
          <p:nvPr/>
        </p:nvSpPr>
        <p:spPr>
          <a:xfrm rot="4208406">
            <a:off x="4380865" y="4470213"/>
            <a:ext cx="1462323" cy="1180333"/>
          </a:xfrm>
          <a:prstGeom prst="arc">
            <a:avLst>
              <a:gd name="adj1" fmla="val 11468921"/>
              <a:gd name="adj2" fmla="val 13499440"/>
            </a:avLst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4981261" y="4367938"/>
            <a:ext cx="9140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 = 55°</a:t>
            </a:r>
            <a:endParaRPr lang="en-US" sz="2000" dirty="0"/>
          </a:p>
        </p:txBody>
      </p:sp>
      <p:sp>
        <p:nvSpPr>
          <p:cNvPr id="51" name="Slide Number Placeholder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0045-085B-4747-967A-D4F54E7C222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643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0045-085B-4747-967A-D4F54E7C222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306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964" y="0"/>
            <a:ext cx="9472071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33808" y="366039"/>
            <a:ext cx="293170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EPIC Cross-</a:t>
            </a:r>
            <a:r>
              <a:rPr lang="en-US" sz="2000" dirty="0" err="1" smtClean="0"/>
              <a:t>Dragone</a:t>
            </a:r>
            <a:r>
              <a:rPr lang="en-US" sz="2000" dirty="0" smtClean="0"/>
              <a:t> 1.4 m</a:t>
            </a:r>
          </a:p>
          <a:p>
            <a:r>
              <a:rPr lang="en-US" sz="2000" dirty="0" smtClean="0"/>
              <a:t>A </a:t>
            </a:r>
            <a:r>
              <a:rPr lang="en-US" sz="2000" dirty="0"/>
              <a:t>= 22 °</a:t>
            </a:r>
            <a:endParaRPr lang="en-US" sz="2000" dirty="0" smtClean="0"/>
          </a:p>
          <a:p>
            <a:r>
              <a:rPr lang="en-US" sz="2000" dirty="0" smtClean="0"/>
              <a:t>B = 55</a:t>
            </a:r>
            <a:r>
              <a:rPr lang="en-US" sz="2000" dirty="0"/>
              <a:t> °</a:t>
            </a:r>
            <a:endParaRPr lang="en-US" sz="2000" dirty="0" smtClean="0"/>
          </a:p>
          <a:p>
            <a:r>
              <a:rPr lang="en-US" sz="2000" dirty="0" smtClean="0"/>
              <a:t>0 </a:t>
            </a:r>
            <a:r>
              <a:rPr lang="en-US" sz="2000" dirty="0"/>
              <a:t>° </a:t>
            </a:r>
            <a:r>
              <a:rPr lang="en-US" sz="2000" dirty="0" smtClean="0"/>
              <a:t>view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0045-085B-4747-967A-D4F54E7C222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606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520</Words>
  <Application>Microsoft Macintosh PowerPoint</Application>
  <PresentationFormat>Custom</PresentationFormat>
  <Paragraphs>137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CMB Probe Optics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MAX</dc:creator>
  <cp:lastModifiedBy>Shaul Hanany</cp:lastModifiedBy>
  <cp:revision>12</cp:revision>
  <cp:lastPrinted>2017-07-10T20:04:14Z</cp:lastPrinted>
  <dcterms:created xsi:type="dcterms:W3CDTF">2017-07-10T19:34:19Z</dcterms:created>
  <dcterms:modified xsi:type="dcterms:W3CDTF">2017-07-17T16:25:14Z</dcterms:modified>
</cp:coreProperties>
</file>