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9" r:id="rId2"/>
    <p:sldId id="300" r:id="rId3"/>
    <p:sldId id="305" r:id="rId4"/>
    <p:sldId id="303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FFFF"/>
    <a:srgbClr val="8C7EF6"/>
    <a:srgbClr val="0000FF"/>
    <a:srgbClr val="6666FF"/>
    <a:srgbClr val="2EF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68" autoAdjust="0"/>
  </p:normalViewPr>
  <p:slideViewPr>
    <p:cSldViewPr>
      <p:cViewPr varScale="1">
        <p:scale>
          <a:sx n="111" d="100"/>
          <a:sy n="111" d="100"/>
        </p:scale>
        <p:origin x="-1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/>
          <a:lstStyle>
            <a:lvl1pPr algn="r">
              <a:defRPr sz="1200"/>
            </a:lvl1pPr>
          </a:lstStyle>
          <a:p>
            <a:fld id="{7D6C2874-852A-4F39-A297-192425696338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8" rIns="93174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4" tIns="46588" rIns="93174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4" tIns="46588" rIns="93174" bIns="46588" rtlCol="0" anchor="b"/>
          <a:lstStyle>
            <a:lvl1pPr algn="r">
              <a:defRPr sz="1200"/>
            </a:lvl1pPr>
          </a:lstStyle>
          <a:p>
            <a:fld id="{ADE869FC-1728-4303-B9B7-7D4592DAD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4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1297" tIns="91297" rIns="91297" bIns="91297" anchor="t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69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6307-F554-4388-A91E-154CF485A598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5B21-5AC8-4015-A13A-2179BAAFDB86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9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6C4D-271A-41E2-AD29-96596565D733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41F-BB2F-46AB-A6A7-CC6625B8C5C6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3D56-B309-4D25-AB5B-222341D3847A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6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077-FCD7-4643-8556-A558F7AAEB0E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0157-FEBE-4345-B35D-B33D5DB146B2}" type="datetime1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3E4D-2FE1-4129-AA1D-F33D9CE83954}" type="datetime1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7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5645-DE63-4FFB-AF86-39C6B01935C2}" type="datetime1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E160-5DD5-48B4-AB61-A05C3BE091B8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8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271-C46D-4E97-8C50-CDD2A2B8D302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6F4-F7EA-4071-B525-8A7A35DF3837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22AE-1706-4EAE-BE5F-A2AAE6A8C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9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ocuments\CMB-Probe\images\version3_split_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14500"/>
            <a:ext cx="74104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447800" y="-76200"/>
            <a:ext cx="6359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Focal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Plane1, irregular hexagons</a:t>
            </a:r>
            <a:endParaRPr dirty="0"/>
          </a:p>
        </p:txBody>
      </p:sp>
      <p:sp>
        <p:nvSpPr>
          <p:cNvPr id="91" name="Shape 91"/>
          <p:cNvSpPr txBox="1"/>
          <p:nvPr/>
        </p:nvSpPr>
        <p:spPr>
          <a:xfrm>
            <a:off x="76200" y="762000"/>
            <a:ext cx="8686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19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12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45 cm.  </a:t>
            </a: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 stars mark locations used to set mirror apertures in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CodeV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Straight Arrow Connector 7"/>
          <p:cNvCxnSpPr>
            <a:stCxn id="14" idx="1"/>
          </p:cNvCxnSpPr>
          <p:nvPr/>
        </p:nvCxnSpPr>
        <p:spPr>
          <a:xfrm flipH="1" flipV="1">
            <a:off x="5539076" y="5587329"/>
            <a:ext cx="621951" cy="82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11217" y="5808442"/>
            <a:ext cx="1120844" cy="158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63642" y="2580211"/>
            <a:ext cx="1296215" cy="617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298071" y="2237547"/>
            <a:ext cx="1166949" cy="79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4242" y="2084339"/>
            <a:ext cx="101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, 145 GHz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0368" y="2426551"/>
            <a:ext cx="101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D,  174GHz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1027" y="5531443"/>
            <a:ext cx="101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  <a:r>
              <a:rPr lang="en-US" sz="1200" dirty="0" smtClean="0"/>
              <a:t>, 58.3 GHz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32059" y="5828026"/>
            <a:ext cx="1016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A, 48.6 GHz</a:t>
            </a:r>
            <a:endParaRPr lang="en-US" sz="12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470860" y="4038600"/>
            <a:ext cx="1444540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53686" y="4177151"/>
            <a:ext cx="167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direction</a:t>
            </a:r>
            <a:endParaRPr lang="en-US" dirty="0"/>
          </a:p>
        </p:txBody>
      </p:sp>
      <p:sp>
        <p:nvSpPr>
          <p:cNvPr id="2" name="4-Point Star 1"/>
          <p:cNvSpPr/>
          <p:nvPr/>
        </p:nvSpPr>
        <p:spPr>
          <a:xfrm>
            <a:off x="4415527" y="2410776"/>
            <a:ext cx="104091" cy="10195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4408376" y="5741636"/>
            <a:ext cx="104091" cy="10195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6792009" y="3962400"/>
            <a:ext cx="104091" cy="10195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2032795" y="3952876"/>
            <a:ext cx="104091" cy="10195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6096000"/>
            <a:ext cx="224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of Focal Plane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1676400"/>
            <a:ext cx="194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of Focal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Shape 92"/>
          <p:cNvGraphicFramePr/>
          <p:nvPr>
            <p:extLst>
              <p:ext uri="{D42A27DB-BD31-4B8C-83A1-F6EECF244321}">
                <p14:modId xmlns:p14="http://schemas.microsoft.com/office/powerpoint/2010/main" val="40092922"/>
              </p:ext>
            </p:extLst>
          </p:nvPr>
        </p:nvGraphicFramePr>
        <p:xfrm>
          <a:off x="832976" y="3276600"/>
          <a:ext cx="7588997" cy="329194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761431"/>
                <a:gridCol w="1251977"/>
                <a:gridCol w="1084143"/>
                <a:gridCol w="851827"/>
                <a:gridCol w="1006704"/>
                <a:gridCol w="1161581"/>
                <a:gridCol w="1471334"/>
              </a:tblGrid>
              <a:tr h="4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 dirty="0"/>
                        <a:t>Pixel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/>
                        <a:t>Bands  (GHz)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/>
                        <a:t>Upper edge</a:t>
                      </a:r>
                      <a:r>
                        <a:rPr lang="en-US" sz="1300" baseline="0" dirty="0" smtClean="0"/>
                        <a:t> of upper band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/>
                        <a:t>(GHz)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/>
                        <a:t>Irregular hex Number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/>
                        <a:t>Bolometers</a:t>
                      </a:r>
                      <a:r>
                        <a:rPr lang="en-US" sz="1300" baseline="0" dirty="0" smtClean="0"/>
                        <a:t> per wafer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/>
                        <a:t>Area behind 1 wafer (mm^2)</a:t>
                      </a:r>
                      <a:endParaRPr sz="13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smtClean="0"/>
                        <a:t>Area</a:t>
                      </a:r>
                      <a:r>
                        <a:rPr lang="en-US" sz="1300" baseline="0" dirty="0" smtClean="0"/>
                        <a:t> needed for TDM chips </a:t>
                      </a:r>
                      <a:r>
                        <a:rPr lang="en-US" sz="1300" dirty="0" smtClean="0"/>
                        <a:t>(mm^2)</a:t>
                      </a:r>
                      <a:endParaRPr sz="1300" dirty="0"/>
                    </a:p>
                  </a:txBody>
                  <a:tcPr marL="91450" marR="91450" marT="45725" marB="45725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A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21, 30, 43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48.6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60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60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8100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7F7F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240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7F7F7F">
                        <a:alpha val="2000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B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25, 36, 52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58.3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100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60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8100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240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31859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C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2EF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62, 90, 129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2EF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145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2EF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366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2EF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366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2EF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5700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2EF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1500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2EF64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D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75, 108, 155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174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510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990</a:t>
                      </a:r>
                      <a:endParaRPr sz="1300" b="1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5700</a:t>
                      </a:r>
                      <a:endParaRPr sz="1300" b="1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3960</a:t>
                      </a:r>
                      <a:endParaRPr sz="1300" b="1" dirty="0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</a:rPr>
                        <a:t>E</a:t>
                      </a:r>
                      <a:endParaRPr sz="1300"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186, 268, 385</a:t>
                      </a: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433</a:t>
                      </a: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480</a:t>
                      </a: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66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F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8C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223, 321, 462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8C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520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8C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4</a:t>
                      </a:r>
                      <a:r>
                        <a:rPr lang="en-US" sz="1300" b="1" dirty="0" smtClean="0"/>
                        <a:t>50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8C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1350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8C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1730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8C7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5400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8C7EF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G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555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624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220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1000</a:t>
                      </a:r>
                      <a:endParaRPr sz="1300" b="1" dirty="0"/>
                    </a:p>
                  </a:txBody>
                  <a:tcPr marL="91450" marR="91450" marT="45725" marB="45725"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1730</a:t>
                      </a:r>
                      <a:endParaRPr sz="1300" b="1" dirty="0"/>
                    </a:p>
                  </a:txBody>
                  <a:tcPr marL="91450" marR="91450" marT="45725" marB="45725" anchor="ctr">
                    <a:solidFill>
                      <a:srgbClr val="FF66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4000</a:t>
                      </a:r>
                      <a:endParaRPr sz="1300" b="1" dirty="0"/>
                    </a:p>
                  </a:txBody>
                  <a:tcPr marL="91450" marR="91450" marT="45725" marB="45725" anchor="ctr">
                    <a:solidFill>
                      <a:srgbClr val="FF66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H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666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749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200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I</a:t>
                      </a:r>
                      <a:endParaRPr sz="1300" b="1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799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/>
                        <a:t>899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 smtClean="0"/>
                        <a:t>180</a:t>
                      </a: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dirty="0"/>
                    </a:p>
                  </a:txBody>
                  <a:tcPr marL="91450" marR="91450" marT="45725" marB="45725"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sp>
        <p:nvSpPr>
          <p:cNvPr id="4" name="Shape 90"/>
          <p:cNvSpPr/>
          <p:nvPr/>
        </p:nvSpPr>
        <p:spPr>
          <a:xfrm>
            <a:off x="1447800" y="-76200"/>
            <a:ext cx="6359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Focal </a:t>
            </a:r>
            <a:r>
              <a:rPr lang="en-US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Plane, </a:t>
            </a: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irregular hexagons</a:t>
            </a:r>
            <a:endParaRPr dirty="0"/>
          </a:p>
        </p:txBody>
      </p:sp>
      <p:sp>
        <p:nvSpPr>
          <p:cNvPr id="5" name="Shape 91"/>
          <p:cNvSpPr txBox="1"/>
          <p:nvPr/>
        </p:nvSpPr>
        <p:spPr>
          <a:xfrm>
            <a:off x="76200" y="516991"/>
            <a:ext cx="8458200" cy="275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/>
              <a:t>Wire bonding or bump bonding chips on focal plane?</a:t>
            </a:r>
          </a:p>
          <a:p>
            <a:pPr marL="1257300" lvl="2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dirty="0" smtClean="0"/>
              <a:t>Wire bonds have heritage and allow more flexibility.  </a:t>
            </a:r>
          </a:p>
          <a:p>
            <a:pPr marL="1714500" lvl="3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dirty="0" smtClean="0"/>
              <a:t>Limited to 1400 detectors per wafer 1700 detectors per hex wafer (bond pitch = 80 um)</a:t>
            </a:r>
          </a:p>
          <a:p>
            <a:pPr marL="1257300" lvl="2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dirty="0" smtClean="0"/>
              <a:t>Bump bonds allow more density of connections per chip.</a:t>
            </a:r>
          </a:p>
          <a:p>
            <a:pPr marL="1257300" lvl="2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dirty="0" smtClean="0"/>
              <a:t>If KIDs (or similar) are dominate tech in 5 years this point is moot.</a:t>
            </a:r>
          </a:p>
          <a:p>
            <a:pPr marL="800100" lvl="1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/>
              <a:t>Volume needed for 100 </a:t>
            </a:r>
            <a:r>
              <a:rPr lang="en-US" sz="1600" dirty="0" err="1" smtClean="0"/>
              <a:t>mK</a:t>
            </a:r>
            <a:r>
              <a:rPr lang="en-US" sz="1600" dirty="0" smtClean="0"/>
              <a:t> readout components?  4K readout components?</a:t>
            </a:r>
          </a:p>
          <a:p>
            <a:pPr marL="1257300" lvl="2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dirty="0" smtClean="0"/>
              <a:t>100 </a:t>
            </a:r>
            <a:r>
              <a:rPr lang="en-US" sz="1400" dirty="0" err="1" smtClean="0"/>
              <a:t>mK</a:t>
            </a:r>
            <a:r>
              <a:rPr lang="en-US" sz="1400" dirty="0" smtClean="0"/>
              <a:t> TDM requires 4 mm^2 per channel (Hannes)</a:t>
            </a:r>
          </a:p>
          <a:p>
            <a:pPr marL="1257300" lvl="2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dirty="0" smtClean="0"/>
              <a:t>100 </a:t>
            </a:r>
            <a:r>
              <a:rPr lang="en-US" sz="1400" dirty="0" err="1" smtClean="0"/>
              <a:t>mK</a:t>
            </a:r>
            <a:r>
              <a:rPr lang="en-US" sz="1400" dirty="0" smtClean="0"/>
              <a:t> FDM requires LCs, about 50-80 mm^2 channel (from EBEX-IDS, LCs on silicon wafer)</a:t>
            </a:r>
          </a:p>
          <a:p>
            <a:pPr marL="1257300" lvl="2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dirty="0" smtClean="0"/>
              <a:t>4K, both need SQUIDs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9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Documents\CMB-Probe\XZ_wafer_QU_sketch\Slid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5"/>
          <a:stretch/>
        </p:blipFill>
        <p:spPr bwMode="auto">
          <a:xfrm>
            <a:off x="1447800" y="1752600"/>
            <a:ext cx="2282371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3</a:t>
            </a:fld>
            <a:endParaRPr lang="en-US"/>
          </a:p>
        </p:txBody>
      </p:sp>
      <p:sp>
        <p:nvSpPr>
          <p:cNvPr id="3" name="Shape 90"/>
          <p:cNvSpPr/>
          <p:nvPr/>
        </p:nvSpPr>
        <p:spPr>
          <a:xfrm>
            <a:off x="1447800" y="10180"/>
            <a:ext cx="6359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Orienting Q/U pixels</a:t>
            </a:r>
            <a:endParaRPr dirty="0"/>
          </a:p>
        </p:txBody>
      </p:sp>
      <p:sp>
        <p:nvSpPr>
          <p:cNvPr id="4" name="Shape 91"/>
          <p:cNvSpPr txBox="1"/>
          <p:nvPr/>
        </p:nvSpPr>
        <p:spPr>
          <a:xfrm>
            <a:off x="76200" y="609600"/>
            <a:ext cx="8686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Q/U pixel pairs should follow each along scan path.</a:t>
            </a:r>
          </a:p>
          <a:p>
            <a:pPr marL="342900" lvl="0" indent="-3429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sym typeface="Calibri"/>
              </a:rPr>
              <a:t>This is 0</a:t>
            </a:r>
            <a:r>
              <a:rPr lang="en-US" sz="1600" baseline="30000" dirty="0" smtClean="0">
                <a:solidFill>
                  <a:schemeClr val="dk1"/>
                </a:solidFill>
                <a:latin typeface="Calibri"/>
                <a:sym typeface="Calibri"/>
              </a:rPr>
              <a:t>th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sym typeface="Calibri"/>
              </a:rPr>
              <a:t> order.  Not account for distortion by the optics.</a:t>
            </a:r>
          </a:p>
          <a:p>
            <a:pPr marL="342900" lvl="0" indent="-3429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sym typeface="Calibri"/>
              </a:rPr>
              <a:t>Showing only a single wafer pair, but all pairs would be similar.</a:t>
            </a:r>
          </a:p>
          <a:p>
            <a:pPr marL="342900" lvl="0" indent="-3429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sym typeface="Calibri"/>
              </a:rPr>
              <a:t>Case 1 is original layout</a:t>
            </a:r>
          </a:p>
          <a:p>
            <a:pPr marL="342900" lvl="0" indent="-34290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sym typeface="Calibri"/>
              </a:rPr>
              <a:t>Case 2 is rotated by 30 deg.</a:t>
            </a:r>
          </a:p>
        </p:txBody>
      </p:sp>
      <p:pic>
        <p:nvPicPr>
          <p:cNvPr id="2050" name="Picture 2" descr="Z:\Documents\CMB-Probe\XZ_wafer_QU_sketch\Slid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1"/>
          <a:stretch/>
        </p:blipFill>
        <p:spPr bwMode="auto">
          <a:xfrm>
            <a:off x="1371601" y="4276725"/>
            <a:ext cx="2218266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2826" y="4177151"/>
            <a:ext cx="167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direction</a:t>
            </a:r>
            <a:endParaRPr lang="en-US" dirty="0"/>
          </a:p>
        </p:txBody>
      </p:sp>
      <p:pic>
        <p:nvPicPr>
          <p:cNvPr id="9" name="Picture 3" descr="Z:\Documents\CMB-Probe\XZ_wafer_QU_sketch\Slid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/>
          <a:stretch/>
        </p:blipFill>
        <p:spPr bwMode="auto">
          <a:xfrm flipH="1">
            <a:off x="5999607" y="1752600"/>
            <a:ext cx="1848993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Documents\CMB-Probe\XZ_wafer_QU_sketch\Slid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8"/>
          <a:stretch/>
        </p:blipFill>
        <p:spPr bwMode="auto">
          <a:xfrm>
            <a:off x="5965371" y="4276725"/>
            <a:ext cx="1976362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381000" y="4038600"/>
            <a:ext cx="998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304800" y="4056744"/>
            <a:ext cx="9982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9460" y="4038600"/>
            <a:ext cx="1444540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27432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105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038600" y="29260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73880" y="29260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4400" y="29260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59680" y="29260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8600" y="54406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73880" y="54406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54406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59680" y="5440680"/>
            <a:ext cx="45720" cy="4572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side of focal plane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008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side of focal plane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239000" y="2242810"/>
            <a:ext cx="474576" cy="41657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528560" y="2209800"/>
            <a:ext cx="278590" cy="4572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3800" y="1981200"/>
            <a:ext cx="111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Close Q/U pair</a:t>
            </a:r>
            <a:endParaRPr lang="en-US" sz="1100" dirty="0"/>
          </a:p>
        </p:txBody>
      </p:sp>
      <p:cxnSp>
        <p:nvCxnSpPr>
          <p:cNvPr id="33" name="Straight Arrow Connector 32"/>
          <p:cNvCxnSpPr>
            <a:stCxn id="35" idx="1"/>
          </p:cNvCxnSpPr>
          <p:nvPr/>
        </p:nvCxnSpPr>
        <p:spPr>
          <a:xfrm flipH="1">
            <a:off x="2480734" y="2112005"/>
            <a:ext cx="2578946" cy="25146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44646" y="2134865"/>
            <a:ext cx="1012414" cy="196855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59680" y="1981200"/>
            <a:ext cx="111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Far Q/U pair</a:t>
            </a:r>
            <a:endParaRPr lang="en-US" sz="1100" dirty="0"/>
          </a:p>
        </p:txBody>
      </p:sp>
      <p:cxnSp>
        <p:nvCxnSpPr>
          <p:cNvPr id="39" name="Straight Arrow Connector 38"/>
          <p:cNvCxnSpPr>
            <a:stCxn id="41" idx="1"/>
          </p:cNvCxnSpPr>
          <p:nvPr/>
        </p:nvCxnSpPr>
        <p:spPr>
          <a:xfrm flipH="1">
            <a:off x="2857500" y="4855205"/>
            <a:ext cx="1931246" cy="74935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73712" y="4878065"/>
            <a:ext cx="970928" cy="29215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88746" y="4724400"/>
            <a:ext cx="111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Far Q/U pair</a:t>
            </a:r>
            <a:endParaRPr lang="en-US" sz="11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7130185" y="4626605"/>
            <a:ext cx="367896" cy="25146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345680" y="4724400"/>
            <a:ext cx="339550" cy="16827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21880" y="4495800"/>
            <a:ext cx="111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Close Q/U pair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8737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22AE-1706-4EAE-BE5F-A2AAE6A8C86E}" type="slidenum">
              <a:rPr lang="en-US" smtClean="0"/>
              <a:t>4</a:t>
            </a:fld>
            <a:endParaRPr lang="en-US"/>
          </a:p>
        </p:txBody>
      </p:sp>
      <p:sp>
        <p:nvSpPr>
          <p:cNvPr id="3" name="Shape 90"/>
          <p:cNvSpPr/>
          <p:nvPr/>
        </p:nvSpPr>
        <p:spPr>
          <a:xfrm>
            <a:off x="1447800" y="-849"/>
            <a:ext cx="6359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for central wafers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438400" y="4005590"/>
            <a:ext cx="434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471482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10100" y="2852482"/>
            <a:ext cx="0" cy="695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19400" y="3674353"/>
            <a:ext cx="3581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370079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Coupling optics, probably </a:t>
            </a:r>
            <a:r>
              <a:rPr lang="en-US" sz="1200" dirty="0" err="1" smtClean="0"/>
              <a:t>feedhorns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7432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04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62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48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434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92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864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50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436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22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00800" y="4157990"/>
            <a:ext cx="762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91400" y="370079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Bump bonds to circuit board</a:t>
            </a:r>
            <a:endParaRPr lang="en-US" sz="1100" dirty="0"/>
          </a:p>
        </p:txBody>
      </p:sp>
      <p:sp>
        <p:nvSpPr>
          <p:cNvPr id="37" name="Rectangle 36"/>
          <p:cNvSpPr/>
          <p:nvPr/>
        </p:nvSpPr>
        <p:spPr>
          <a:xfrm>
            <a:off x="2438400" y="4234190"/>
            <a:ext cx="4343400" cy="112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38400" y="4730859"/>
            <a:ext cx="4343400" cy="112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90800" y="4347121"/>
            <a:ext cx="40386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90800" y="4691390"/>
            <a:ext cx="40386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590800" y="4843790"/>
            <a:ext cx="40386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6" idx="1"/>
          </p:cNvCxnSpPr>
          <p:nvPr/>
        </p:nvCxnSpPr>
        <p:spPr>
          <a:xfrm flipH="1">
            <a:off x="6560820" y="3916234"/>
            <a:ext cx="830580" cy="287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21880" y="4396323"/>
            <a:ext cx="1874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Printed circuit boards </a:t>
            </a:r>
            <a:endParaRPr lang="en-US" sz="1100" dirty="0"/>
          </a:p>
        </p:txBody>
      </p:sp>
      <p:sp>
        <p:nvSpPr>
          <p:cNvPr id="44" name="Freeform 43"/>
          <p:cNvSpPr/>
          <p:nvPr/>
        </p:nvSpPr>
        <p:spPr>
          <a:xfrm>
            <a:off x="6705600" y="4348490"/>
            <a:ext cx="76200" cy="388620"/>
          </a:xfrm>
          <a:custGeom>
            <a:avLst/>
            <a:gdLst>
              <a:gd name="connsiteX0" fmla="*/ 15240 w 99166"/>
              <a:gd name="connsiteY0" fmla="*/ 0 h 388620"/>
              <a:gd name="connsiteX1" fmla="*/ 99060 w 99166"/>
              <a:gd name="connsiteY1" fmla="*/ 167640 h 388620"/>
              <a:gd name="connsiteX2" fmla="*/ 0 w 99166"/>
              <a:gd name="connsiteY2" fmla="*/ 38862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66" h="388620">
                <a:moveTo>
                  <a:pt x="15240" y="0"/>
                </a:moveTo>
                <a:cubicBezTo>
                  <a:pt x="58420" y="51435"/>
                  <a:pt x="101600" y="102870"/>
                  <a:pt x="99060" y="167640"/>
                </a:cubicBezTo>
                <a:cubicBezTo>
                  <a:pt x="96520" y="232410"/>
                  <a:pt x="15240" y="347980"/>
                  <a:pt x="0" y="3886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0800000">
            <a:off x="2468880" y="4333250"/>
            <a:ext cx="76200" cy="388620"/>
          </a:xfrm>
          <a:custGeom>
            <a:avLst/>
            <a:gdLst>
              <a:gd name="connsiteX0" fmla="*/ 15240 w 99166"/>
              <a:gd name="connsiteY0" fmla="*/ 0 h 388620"/>
              <a:gd name="connsiteX1" fmla="*/ 99060 w 99166"/>
              <a:gd name="connsiteY1" fmla="*/ 167640 h 388620"/>
              <a:gd name="connsiteX2" fmla="*/ 0 w 99166"/>
              <a:gd name="connsiteY2" fmla="*/ 38862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66" h="388620">
                <a:moveTo>
                  <a:pt x="15240" y="0"/>
                </a:moveTo>
                <a:cubicBezTo>
                  <a:pt x="58420" y="51435"/>
                  <a:pt x="101600" y="102870"/>
                  <a:pt x="99060" y="167640"/>
                </a:cubicBezTo>
                <a:cubicBezTo>
                  <a:pt x="96520" y="232410"/>
                  <a:pt x="15240" y="347980"/>
                  <a:pt x="0" y="3886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99020" y="4843790"/>
            <a:ext cx="1874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Flex cable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676400" y="434849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TDM chips</a:t>
            </a:r>
            <a:endParaRPr lang="en-US" sz="1100" dirty="0"/>
          </a:p>
        </p:txBody>
      </p:sp>
      <p:cxnSp>
        <p:nvCxnSpPr>
          <p:cNvPr id="48" name="Straight Arrow Connector 47"/>
          <p:cNvCxnSpPr>
            <a:stCxn id="42" idx="1"/>
          </p:cNvCxnSpPr>
          <p:nvPr/>
        </p:nvCxnSpPr>
        <p:spPr>
          <a:xfrm flipH="1" flipV="1">
            <a:off x="6743700" y="4290657"/>
            <a:ext cx="678180" cy="236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1"/>
            <a:endCxn id="38" idx="3"/>
          </p:cNvCxnSpPr>
          <p:nvPr/>
        </p:nvCxnSpPr>
        <p:spPr>
          <a:xfrm flipH="1">
            <a:off x="6781800" y="4527128"/>
            <a:ext cx="640080" cy="260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1"/>
            <a:endCxn id="44" idx="1"/>
          </p:cNvCxnSpPr>
          <p:nvPr/>
        </p:nvCxnSpPr>
        <p:spPr>
          <a:xfrm flipH="1" flipV="1">
            <a:off x="6781719" y="4516130"/>
            <a:ext cx="617301" cy="458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3"/>
          </p:cNvCxnSpPr>
          <p:nvPr/>
        </p:nvCxnSpPr>
        <p:spPr>
          <a:xfrm flipV="1">
            <a:off x="2209800" y="4369985"/>
            <a:ext cx="533400" cy="193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3"/>
          </p:cNvCxnSpPr>
          <p:nvPr/>
        </p:nvCxnSpPr>
        <p:spPr>
          <a:xfrm>
            <a:off x="2209800" y="4563934"/>
            <a:ext cx="533400" cy="14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7" idx="3"/>
          </p:cNvCxnSpPr>
          <p:nvPr/>
        </p:nvCxnSpPr>
        <p:spPr>
          <a:xfrm>
            <a:off x="2209800" y="4563934"/>
            <a:ext cx="533400" cy="325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>
            <a:off x="1219200" y="3548390"/>
            <a:ext cx="457200" cy="14492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62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thickness of few cm</a:t>
            </a:r>
            <a:endParaRPr lang="en-US" sz="1400" dirty="0"/>
          </a:p>
        </p:txBody>
      </p:sp>
      <p:sp>
        <p:nvSpPr>
          <p:cNvPr id="85" name="Shape 91"/>
          <p:cNvSpPr txBox="1"/>
          <p:nvPr/>
        </p:nvSpPr>
        <p:spPr>
          <a:xfrm>
            <a:off x="76200" y="897991"/>
            <a:ext cx="8458200" cy="275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TDM chips at 100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mK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needed than fit in the area behind 1 detector wafer</a:t>
            </a:r>
          </a:p>
          <a:p>
            <a:pPr marL="800100" lvl="1" indent="-3429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bump bonds on the back of a wafer to connect the number of bolos to readout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39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28795</TotalTime>
  <Words>452</Words>
  <Application>Microsoft Macintosh PowerPoint</Application>
  <PresentationFormat>On-screen Show (4:3)</PresentationFormat>
  <Paragraphs>111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of Physics and Astronomy</dc:creator>
  <cp:lastModifiedBy>Shaul Hanany</cp:lastModifiedBy>
  <cp:revision>170</cp:revision>
  <cp:lastPrinted>2018-02-14T16:45:50Z</cp:lastPrinted>
  <dcterms:created xsi:type="dcterms:W3CDTF">2017-10-03T18:34:50Z</dcterms:created>
  <dcterms:modified xsi:type="dcterms:W3CDTF">2018-04-04T18:45:13Z</dcterms:modified>
</cp:coreProperties>
</file>