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media/image2.jpeg" ContentType="image/jpeg"/>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3.jpeg" ContentType="image/jpeg"/>
  <Override PartName="/ppt/notesSlides/notesSlide10.xml" ContentType="application/vnd.openxmlformats-officedocument.presentationml.notesSlide+xml"/>
  <Override PartName="/ppt/media/image4.jpeg" ContentType="image/jpeg"/>
  <Override PartName="/ppt/notesSlides/notesSlide11.xml" ContentType="application/vnd.openxmlformats-officedocument.presentationml.notesSlide+xml"/>
  <Override PartName="/ppt/media/image5.jpeg" ContentType="image/jpeg"/>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media/image6.jpeg" ContentType="image/jpeg"/>
  <Override PartName="/ppt/media/image7.jpeg" ContentType="image/jpeg"/>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media/image8.jpeg" ContentType="image/jpeg"/>
  <Override PartName="/ppt/notesSlides/notesSlide38.xml" ContentType="application/vnd.openxmlformats-officedocument.presentationml.notesSlide+xml"/>
  <Override PartName="/ppt/notesSlides/notesSlide39.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b="0" baseline="0" cap="none" i="0" spc="0" strike="noStrike" sz="5200" u="none" kumimoji="0" normalizeH="0">
        <a:ln>
          <a:noFill/>
        </a:ln>
        <a:solidFill>
          <a:srgbClr val="FFFFFF"/>
        </a:solidFill>
        <a:effectLst/>
        <a:uFillTx/>
        <a:latin typeface="+mn-lt"/>
        <a:ea typeface="+mn-ea"/>
        <a:cs typeface="+mn-cs"/>
        <a:sym typeface="Helvetica Light"/>
      </a:defRPr>
    </a:lvl1pPr>
    <a:lvl2pPr marL="0" marR="0" indent="228600" algn="ctr" defTabSz="821531" rtl="0" fontAlgn="auto" latinLnBrk="0" hangingPunct="0">
      <a:lnSpc>
        <a:spcPct val="100000"/>
      </a:lnSpc>
      <a:spcBef>
        <a:spcPts val="0"/>
      </a:spcBef>
      <a:spcAft>
        <a:spcPts val="0"/>
      </a:spcAft>
      <a:buClrTx/>
      <a:buSzTx/>
      <a:buFontTx/>
      <a:buNone/>
      <a:tabLst/>
      <a:defRPr b="0" baseline="0" cap="none" i="0" spc="0" strike="noStrike" sz="5200" u="none" kumimoji="0" normalizeH="0">
        <a:ln>
          <a:noFill/>
        </a:ln>
        <a:solidFill>
          <a:srgbClr val="FFFFFF"/>
        </a:solidFill>
        <a:effectLst/>
        <a:uFillTx/>
        <a:latin typeface="+mn-lt"/>
        <a:ea typeface="+mn-ea"/>
        <a:cs typeface="+mn-cs"/>
        <a:sym typeface="Helvetica Light"/>
      </a:defRPr>
    </a:lvl2pPr>
    <a:lvl3pPr marL="0" marR="0" indent="457200" algn="ctr" defTabSz="821531" rtl="0" fontAlgn="auto" latinLnBrk="0" hangingPunct="0">
      <a:lnSpc>
        <a:spcPct val="100000"/>
      </a:lnSpc>
      <a:spcBef>
        <a:spcPts val="0"/>
      </a:spcBef>
      <a:spcAft>
        <a:spcPts val="0"/>
      </a:spcAft>
      <a:buClrTx/>
      <a:buSzTx/>
      <a:buFontTx/>
      <a:buNone/>
      <a:tabLst/>
      <a:defRPr b="0" baseline="0" cap="none" i="0" spc="0" strike="noStrike" sz="5200" u="none" kumimoji="0" normalizeH="0">
        <a:ln>
          <a:noFill/>
        </a:ln>
        <a:solidFill>
          <a:srgbClr val="FFFFFF"/>
        </a:solidFill>
        <a:effectLst/>
        <a:uFillTx/>
        <a:latin typeface="+mn-lt"/>
        <a:ea typeface="+mn-ea"/>
        <a:cs typeface="+mn-cs"/>
        <a:sym typeface="Helvetica Light"/>
      </a:defRPr>
    </a:lvl3pPr>
    <a:lvl4pPr marL="0" marR="0" indent="685800" algn="ctr" defTabSz="821531" rtl="0" fontAlgn="auto" latinLnBrk="0" hangingPunct="0">
      <a:lnSpc>
        <a:spcPct val="100000"/>
      </a:lnSpc>
      <a:spcBef>
        <a:spcPts val="0"/>
      </a:spcBef>
      <a:spcAft>
        <a:spcPts val="0"/>
      </a:spcAft>
      <a:buClrTx/>
      <a:buSzTx/>
      <a:buFontTx/>
      <a:buNone/>
      <a:tabLst/>
      <a:defRPr b="0" baseline="0" cap="none" i="0" spc="0" strike="noStrike" sz="5200" u="none" kumimoji="0" normalizeH="0">
        <a:ln>
          <a:noFill/>
        </a:ln>
        <a:solidFill>
          <a:srgbClr val="FFFFFF"/>
        </a:solidFill>
        <a:effectLst/>
        <a:uFillTx/>
        <a:latin typeface="+mn-lt"/>
        <a:ea typeface="+mn-ea"/>
        <a:cs typeface="+mn-cs"/>
        <a:sym typeface="Helvetica Light"/>
      </a:defRPr>
    </a:lvl4pPr>
    <a:lvl5pPr marL="0" marR="0" indent="914400" algn="ctr" defTabSz="821531" rtl="0" fontAlgn="auto" latinLnBrk="0" hangingPunct="0">
      <a:lnSpc>
        <a:spcPct val="100000"/>
      </a:lnSpc>
      <a:spcBef>
        <a:spcPts val="0"/>
      </a:spcBef>
      <a:spcAft>
        <a:spcPts val="0"/>
      </a:spcAft>
      <a:buClrTx/>
      <a:buSzTx/>
      <a:buFontTx/>
      <a:buNone/>
      <a:tabLst/>
      <a:defRPr b="0" baseline="0" cap="none" i="0" spc="0" strike="noStrike" sz="5200" u="none" kumimoji="0" normalizeH="0">
        <a:ln>
          <a:noFill/>
        </a:ln>
        <a:solidFill>
          <a:srgbClr val="FFFFFF"/>
        </a:solidFill>
        <a:effectLst/>
        <a:uFillTx/>
        <a:latin typeface="+mn-lt"/>
        <a:ea typeface="+mn-ea"/>
        <a:cs typeface="+mn-cs"/>
        <a:sym typeface="Helvetica Light"/>
      </a:defRPr>
    </a:lvl5pPr>
    <a:lvl6pPr marL="0" marR="0" indent="1143000" algn="ctr" defTabSz="821531" rtl="0" fontAlgn="auto" latinLnBrk="0" hangingPunct="0">
      <a:lnSpc>
        <a:spcPct val="100000"/>
      </a:lnSpc>
      <a:spcBef>
        <a:spcPts val="0"/>
      </a:spcBef>
      <a:spcAft>
        <a:spcPts val="0"/>
      </a:spcAft>
      <a:buClrTx/>
      <a:buSzTx/>
      <a:buFontTx/>
      <a:buNone/>
      <a:tabLst/>
      <a:defRPr b="0" baseline="0" cap="none" i="0" spc="0" strike="noStrike" sz="5200" u="none" kumimoji="0" normalizeH="0">
        <a:ln>
          <a:noFill/>
        </a:ln>
        <a:solidFill>
          <a:srgbClr val="FFFFFF"/>
        </a:solidFill>
        <a:effectLst/>
        <a:uFillTx/>
        <a:latin typeface="+mn-lt"/>
        <a:ea typeface="+mn-ea"/>
        <a:cs typeface="+mn-cs"/>
        <a:sym typeface="Helvetica Light"/>
      </a:defRPr>
    </a:lvl6pPr>
    <a:lvl7pPr marL="0" marR="0" indent="1371600" algn="ctr" defTabSz="821531" rtl="0" fontAlgn="auto" latinLnBrk="0" hangingPunct="0">
      <a:lnSpc>
        <a:spcPct val="100000"/>
      </a:lnSpc>
      <a:spcBef>
        <a:spcPts val="0"/>
      </a:spcBef>
      <a:spcAft>
        <a:spcPts val="0"/>
      </a:spcAft>
      <a:buClrTx/>
      <a:buSzTx/>
      <a:buFontTx/>
      <a:buNone/>
      <a:tabLst/>
      <a:defRPr b="0" baseline="0" cap="none" i="0" spc="0" strike="noStrike" sz="5200" u="none" kumimoji="0" normalizeH="0">
        <a:ln>
          <a:noFill/>
        </a:ln>
        <a:solidFill>
          <a:srgbClr val="FFFFFF"/>
        </a:solidFill>
        <a:effectLst/>
        <a:uFillTx/>
        <a:latin typeface="+mn-lt"/>
        <a:ea typeface="+mn-ea"/>
        <a:cs typeface="+mn-cs"/>
        <a:sym typeface="Helvetica Light"/>
      </a:defRPr>
    </a:lvl7pPr>
    <a:lvl8pPr marL="0" marR="0" indent="1600200" algn="ctr" defTabSz="821531" rtl="0" fontAlgn="auto" latinLnBrk="0" hangingPunct="0">
      <a:lnSpc>
        <a:spcPct val="100000"/>
      </a:lnSpc>
      <a:spcBef>
        <a:spcPts val="0"/>
      </a:spcBef>
      <a:spcAft>
        <a:spcPts val="0"/>
      </a:spcAft>
      <a:buClrTx/>
      <a:buSzTx/>
      <a:buFontTx/>
      <a:buNone/>
      <a:tabLst/>
      <a:defRPr b="0" baseline="0" cap="none" i="0" spc="0" strike="noStrike" sz="5200" u="none" kumimoji="0" normalizeH="0">
        <a:ln>
          <a:noFill/>
        </a:ln>
        <a:solidFill>
          <a:srgbClr val="FFFFFF"/>
        </a:solidFill>
        <a:effectLst/>
        <a:uFillTx/>
        <a:latin typeface="+mn-lt"/>
        <a:ea typeface="+mn-ea"/>
        <a:cs typeface="+mn-cs"/>
        <a:sym typeface="Helvetica Light"/>
      </a:defRPr>
    </a:lvl8pPr>
    <a:lvl9pPr marL="0" marR="0" indent="1828800" algn="ctr" defTabSz="821531" rtl="0" fontAlgn="auto" latinLnBrk="0" hangingPunct="0">
      <a:lnSpc>
        <a:spcPct val="100000"/>
      </a:lnSpc>
      <a:spcBef>
        <a:spcPts val="0"/>
      </a:spcBef>
      <a:spcAft>
        <a:spcPts val="0"/>
      </a:spcAft>
      <a:buClrTx/>
      <a:buSzTx/>
      <a:buFontTx/>
      <a:buNone/>
      <a:tabLst/>
      <a:defRPr b="0" baseline="0" cap="none" i="0" spc="0" strike="noStrike" sz="5200" u="none" kumimoji="0" normalizeH="0">
        <a:ln>
          <a:noFill/>
        </a:ln>
        <a:solidFill>
          <a:srgbClr val="FFFFFF"/>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F5F0C"/>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365C0"/>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365C0"/>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wholeTbl>
    <a:band2H>
      <a:tcTxStyle b="def" i="def"/>
      <a:tcStyle>
        <a:tcBdr/>
        <a:fill>
          <a:solidFill>
            <a:srgbClr val="87CED4">
              <a:alpha val="20000"/>
            </a:srgbClr>
          </a:solidFill>
        </a:fill>
      </a:tcStyle>
    </a:band2H>
    <a:firstCol>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398CCE"/>
          </a:solidFill>
        </a:fill>
      </a:tcStyle>
    </a:firstCol>
    <a:lastRow>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254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lastRow>
    <a:firstRow>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0365C0"/>
          </a:solidFill>
        </a:fill>
      </a:tcStyle>
    </a:firstRow>
  </a:tblStyle>
  <a:tblStyle styleId="{EEE7283C-3CF3-47DC-8721-378D4A62B22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noFill/>
              <a:miter lim="400000"/>
            </a:ln>
          </a:insideV>
        </a:tcBdr>
        <a:fill>
          <a:noFill/>
        </a:fill>
      </a:tcStyle>
    </a:wholeTbl>
    <a:band2H>
      <a:tcTxStyle b="def" i="def"/>
      <a:tcStyle>
        <a:tcBdr/>
        <a:fill>
          <a:solidFill>
            <a:srgbClr val="5DC123">
              <a:alpha val="19000"/>
            </a:srgbClr>
          </a:solidFill>
        </a:fill>
      </a:tcStyle>
    </a:band2H>
    <a:firstCol>
      <a:tcTxStyle b="off" i="off">
        <a:fontRef idx="minor">
          <a:srgbClr val="FFFFFF"/>
        </a:fontRef>
        <a:srgbClr val="FFFFFF"/>
      </a:tcTxStyle>
      <a:tcStyle>
        <a:tcBdr>
          <a:left>
            <a:ln w="12700" cap="flat">
              <a:solidFill>
                <a:srgbClr val="FFFFFF"/>
              </a:solidFill>
              <a:prstDash val="solid"/>
              <a:miter lim="400000"/>
            </a:ln>
          </a:left>
          <a:right>
            <a:ln w="25400" cap="flat">
              <a:solidFill>
                <a:srgbClr val="CBCBCB"/>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33632E"/>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33632E"/>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inor">
          <a:srgbClr val="000000"/>
        </a:fontRef>
        <a:srgbClr val="000000"/>
      </a:tcTxStyle>
      <a:tcStyle>
        <a:tcBdr>
          <a:left>
            <a:ln w="12700" cap="flat">
              <a:solidFill>
                <a:srgbClr val="FFFFFF"/>
              </a:solidFill>
              <a:prstDash val="solid"/>
              <a:miter lim="400000"/>
            </a:ln>
          </a:left>
          <a:right>
            <a:ln w="25400" cap="flat">
              <a:solidFill>
                <a:srgbClr val="FFFFF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05381"/>
              <a:satOff val="14341"/>
              <a:lumOff val="10801"/>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noFill/>
        </a:fill>
      </a:tcStyle>
    </a:lastRow>
    <a:fir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FFFFFF"/>
              </a:solidFill>
              <a:prstDash val="solid"/>
              <a:miter lim="400000"/>
            </a:ln>
          </a:top>
          <a:bottom>
            <a:ln w="25400" cap="flat">
              <a:solidFill>
                <a:srgbClr val="FFFFFF"/>
              </a:solidFill>
              <a:prstDash val="solid"/>
              <a:miter lim="400000"/>
            </a:ln>
          </a:bottom>
          <a:insideH>
            <a:ln w="12700" cap="flat">
              <a:noFill/>
              <a:miter lim="400000"/>
            </a:ln>
          </a:insideH>
          <a:insideV>
            <a:ln w="12700" cap="flat">
              <a:noFill/>
              <a:miter lim="400000"/>
            </a:ln>
          </a:insideV>
        </a:tcBdr>
        <a:fill>
          <a:solidFill>
            <a:schemeClr val="accent6">
              <a:hueOff val="105381"/>
              <a:satOff val="14341"/>
              <a:lumOff val="10801"/>
            </a:schemeClr>
          </a:solidFill>
        </a:fill>
      </a:tcStyle>
    </a:firstRow>
  </a:tblStyle>
  <a:tblStyle styleId="{33BA23B1-9221-436E-865A-0063620EA4FD}"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noFill/>
        </a:fill>
      </a:tcStyle>
    </a:wholeTbl>
    <a:band2H>
      <a:tcTxStyle b="def" i="def"/>
      <a:tcStyle>
        <a:tcBdr/>
        <a:fill>
          <a:solidFill>
            <a:srgbClr val="797A7C">
              <a:alpha val="30000"/>
            </a:srgbClr>
          </a:solidFill>
        </a:fill>
      </a:tcStyle>
    </a:band2H>
    <a:firstCol>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solidFill>
            <a:srgbClr val="545761"/>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noFill/>
              <a:miter lim="400000"/>
            </a:ln>
          </a:insideH>
          <a:insideV>
            <a:ln w="12700" cap="flat">
              <a:noFill/>
              <a:miter lim="400000"/>
            </a:ln>
          </a:insideV>
        </a:tcBdr>
        <a:fill>
          <a:solidFill>
            <a:srgbClr val="777C8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777C83"/>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wholeTbl>
    <a:band2H>
      <a:tcTxStyle b="def" i="def"/>
      <a:tcStyle>
        <a:tcBdr/>
        <a:fill>
          <a:solidFill>
            <a:srgbClr val="797A7C">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12700" cap="flat">
              <a:solidFill>
                <a:srgbClr val="FFFFFF"/>
              </a:solidFill>
              <a:prstDash val="solid"/>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firstCol>
    <a:lastRow>
      <a:tcTxStyle b="on" i="off">
        <a:font>
          <a:latin typeface="Helvetica"/>
          <a:ea typeface="Helvetica"/>
          <a:cs typeface="Helvetica"/>
        </a:font>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solidFill>
                <a:srgbClr val="FFFFFF"/>
              </a:solidFill>
              <a:prstDash val="solid"/>
              <a:miter lim="400000"/>
            </a:ln>
          </a:top>
          <a:bottom>
            <a:ln w="12700" cap="flat">
              <a:noFill/>
              <a:miter lim="400000"/>
            </a:ln>
          </a:bottom>
          <a:insideH>
            <a:ln w="12700" cap="flat">
              <a:noFill/>
              <a:miter lim="400000"/>
            </a:ln>
          </a:insideH>
          <a:insideV>
            <a:ln w="12700" cap="flat">
              <a:solidFill>
                <a:srgbClr val="FFFFFF"/>
              </a:solidFill>
              <a:custDash>
                <a:ds d="200000" sp="200000"/>
              </a:custDash>
              <a:miter lim="400000"/>
            </a:ln>
          </a:insideV>
        </a:tcBdr>
        <a:fill>
          <a:noFill/>
        </a:fill>
      </a:tcStyle>
    </a:lastRow>
    <a:firstRow>
      <a:tcTxStyle b="on" i="off">
        <a:font>
          <a:latin typeface="Helvetica"/>
          <a:ea typeface="Helvetica"/>
          <a:cs typeface="Helvetica"/>
        </a:font>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noFill/>
              <a:miter lim="400000"/>
            </a:ln>
          </a:top>
          <a:bottom>
            <a:ln w="12700" cap="flat">
              <a:solidFill>
                <a:srgbClr val="FFFFFF"/>
              </a:solidFill>
              <a:prstDash val="solid"/>
              <a:miter lim="400000"/>
            </a:ln>
          </a:bottom>
          <a:insideH>
            <a:ln w="12700" cap="flat">
              <a:noFill/>
              <a:miter lim="400000"/>
            </a:ln>
          </a:insideH>
          <a:insideV>
            <a:ln w="12700" cap="flat">
              <a:solidFill>
                <a:srgbClr val="FFFFFF"/>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s>

</file>

<file path=ppt/charts/_rels/chart1.xml.rels><?xml version="1.0" encoding="UTF-8"?>
<Relationships xmlns="http://schemas.openxmlformats.org/package/2006/relationships"><Relationship Id="rId1"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plotArea>
      <c:layout>
        <c:manualLayout>
          <c:layoutTarget val="inner"/>
          <c:xMode val="edge"/>
          <c:yMode val="edge"/>
          <c:x val="0.0728916"/>
          <c:y val="0.0611953"/>
          <c:w val="0.922108"/>
          <c:h val="0.832409"/>
        </c:manualLayout>
      </c:layout>
      <c:lineChart>
        <c:grouping val="standard"/>
        <c:varyColors val="0"/>
        <c:ser>
          <c:idx val="0"/>
          <c:order val="0"/>
          <c:tx>
            <c:strRef>
              <c:f>Sheet1!$A$2</c:f>
              <c:strCache>
                <c:ptCount val="1"/>
                <c:pt idx="0">
                  <c:v>0.05 pc</c:v>
                </c:pt>
              </c:strCache>
            </c:strRef>
          </c:tx>
          <c:spPr>
            <a:gradFill flip="none" rotWithShape="1">
              <a:gsLst>
                <a:gs pos="0">
                  <a:srgbClr val="316DD7"/>
                </a:gs>
                <a:gs pos="100000">
                  <a:srgbClr val="A3BAFF"/>
                </a:gs>
              </a:gsLst>
              <a:lin ang="16200000" scaled="0"/>
            </a:gradFill>
            <a:ln w="47625" cap="flat">
              <a:solidFill>
                <a:srgbClr val="3F6EC3"/>
              </a:solidFill>
              <a:prstDash val="solid"/>
              <a:round/>
            </a:ln>
            <a:effectLst/>
          </c:spPr>
          <c:marker>
            <c:symbol val="diamond"/>
            <c:size val="9"/>
            <c:spPr>
              <a:gradFill flip="none" rotWithShape="1">
                <a:gsLst>
                  <a:gs pos="0">
                    <a:srgbClr val="316DD7"/>
                  </a:gs>
                  <a:gs pos="100000">
                    <a:srgbClr val="A3BAFF"/>
                  </a:gs>
                </a:gsLst>
                <a:lin ang="16200000" scaled="0"/>
              </a:gradFill>
              <a:ln w="9525" cap="flat">
                <a:solidFill>
                  <a:srgbClr val="3F6EC3"/>
                </a:solidFill>
                <a:prstDash val="solid"/>
                <a:round/>
              </a:ln>
              <a:effectLst/>
            </c:spPr>
          </c:marker>
          <c:dLbls>
            <c:numFmt formatCode="0" sourceLinked="0"/>
            <c:txPr>
              <a:bodyPr/>
              <a:lstStyle/>
              <a:p>
                <a:pPr>
                  <a:defRPr b="0" i="0" strike="noStrike" sz="2200" u="none">
                    <a:solidFill>
                      <a:srgbClr val="000000"/>
                    </a:solidFill>
                    <a:latin typeface="Calibri"/>
                  </a:defRPr>
                </a:pPr>
              </a:p>
            </c:txPr>
            <c:dLblPos val="t"/>
            <c:showLegendKey val="0"/>
            <c:showVal val="0"/>
            <c:showCatName val="0"/>
            <c:showSerName val="0"/>
            <c:showPercent val="0"/>
            <c:showBubbleSize val="0"/>
            <c:showLeaderLines val="0"/>
          </c:dLbls>
          <c:cat>
            <c:strRef>
              <c:f>Sheet1!$B$1:$M$1</c:f>
              <c:strCache>
                <c:ptCount val="12"/>
                <c:pt idx="0">
                  <c:v>0.5</c:v>
                </c:pt>
                <c:pt idx="1">
                  <c:v>0.75</c:v>
                </c:pt>
                <c:pt idx="2">
                  <c:v>1</c:v>
                </c:pt>
                <c:pt idx="3">
                  <c:v>1.25</c:v>
                </c:pt>
                <c:pt idx="4">
                  <c:v>1.5</c:v>
                </c:pt>
                <c:pt idx="5">
                  <c:v>1.75</c:v>
                </c:pt>
                <c:pt idx="6">
                  <c:v>2</c:v>
                </c:pt>
                <c:pt idx="7">
                  <c:v>2.25</c:v>
                </c:pt>
                <c:pt idx="8">
                  <c:v>2.5</c:v>
                </c:pt>
                <c:pt idx="9">
                  <c:v>3</c:v>
                </c:pt>
                <c:pt idx="10">
                  <c:v>3.5</c:v>
                </c:pt>
                <c:pt idx="11">
                  <c:v>4.5</c:v>
                </c:pt>
              </c:strCache>
            </c:strRef>
          </c:cat>
          <c:val>
            <c:numRef>
              <c:f>Sheet1!$B$2:$M$2</c:f>
              <c:numCache>
                <c:ptCount val="12"/>
                <c:pt idx="0">
                  <c:v>10.000000</c:v>
                </c:pt>
                <c:pt idx="1">
                  <c:v>8.000000</c:v>
                </c:pt>
                <c:pt idx="2">
                  <c:v>8.000000</c:v>
                </c:pt>
                <c:pt idx="3">
                  <c:v>0.000000</c:v>
                </c:pt>
                <c:pt idx="4">
                  <c:v>0.000000</c:v>
                </c:pt>
                <c:pt idx="5">
                  <c:v>0.000000</c:v>
                </c:pt>
                <c:pt idx="6">
                  <c:v>0.000000</c:v>
                </c:pt>
                <c:pt idx="7">
                  <c:v>0.000000</c:v>
                </c:pt>
                <c:pt idx="8">
                  <c:v>0.000000</c:v>
                </c:pt>
                <c:pt idx="9">
                  <c:v>0.000000</c:v>
                </c:pt>
                <c:pt idx="10">
                  <c:v>0.000000</c:v>
                </c:pt>
                <c:pt idx="11">
                  <c:v>0.000000</c:v>
                </c:pt>
              </c:numCache>
            </c:numRef>
          </c:val>
          <c:smooth val="0"/>
        </c:ser>
        <c:ser>
          <c:idx val="1"/>
          <c:order val="1"/>
          <c:tx>
            <c:strRef>
              <c:f>Sheet1!$A$3</c:f>
              <c:strCache>
                <c:ptCount val="1"/>
                <c:pt idx="0">
                  <c:v>0.1 pc</c:v>
                </c:pt>
              </c:strCache>
            </c:strRef>
          </c:tx>
          <c:spPr>
            <a:gradFill flip="none" rotWithShape="1">
              <a:gsLst>
                <a:gs pos="0">
                  <a:srgbClr val="FF7A1F"/>
                </a:gs>
                <a:gs pos="100000">
                  <a:srgbClr val="FFC6B4"/>
                </a:gs>
              </a:gsLst>
              <a:lin ang="16200000" scaled="0"/>
            </a:gradFill>
            <a:ln w="47625" cap="flat">
              <a:solidFill>
                <a:srgbClr val="EC792B"/>
              </a:solidFill>
              <a:prstDash val="solid"/>
              <a:round/>
            </a:ln>
            <a:effectLst/>
          </c:spPr>
          <c:marker>
            <c:symbol val="square"/>
            <c:size val="9"/>
            <c:spPr>
              <a:gradFill flip="none" rotWithShape="1">
                <a:gsLst>
                  <a:gs pos="0">
                    <a:srgbClr val="FF7A1F"/>
                  </a:gs>
                  <a:gs pos="100000">
                    <a:srgbClr val="FFC6B4"/>
                  </a:gs>
                </a:gsLst>
                <a:lin ang="16200000" scaled="0"/>
              </a:gradFill>
              <a:ln w="9525" cap="flat">
                <a:solidFill>
                  <a:srgbClr val="EC792B"/>
                </a:solidFill>
                <a:prstDash val="solid"/>
                <a:round/>
              </a:ln>
              <a:effectLst/>
            </c:spPr>
          </c:marker>
          <c:dLbls>
            <c:numFmt formatCode="0" sourceLinked="0"/>
            <c:txPr>
              <a:bodyPr/>
              <a:lstStyle/>
              <a:p>
                <a:pPr>
                  <a:defRPr b="0" i="0" strike="noStrike" sz="2200" u="none">
                    <a:solidFill>
                      <a:srgbClr val="000000"/>
                    </a:solidFill>
                    <a:latin typeface="Calibri"/>
                  </a:defRPr>
                </a:pPr>
              </a:p>
            </c:txPr>
            <c:dLblPos val="t"/>
            <c:showLegendKey val="0"/>
            <c:showVal val="0"/>
            <c:showCatName val="0"/>
            <c:showSerName val="0"/>
            <c:showPercent val="0"/>
            <c:showBubbleSize val="0"/>
            <c:showLeaderLines val="0"/>
          </c:dLbls>
          <c:cat>
            <c:strRef>
              <c:f>Sheet1!$B$1:$M$1</c:f>
              <c:strCache>
                <c:ptCount val="12"/>
                <c:pt idx="0">
                  <c:v>0.5</c:v>
                </c:pt>
                <c:pt idx="1">
                  <c:v>0.75</c:v>
                </c:pt>
                <c:pt idx="2">
                  <c:v>1</c:v>
                </c:pt>
                <c:pt idx="3">
                  <c:v>1.25</c:v>
                </c:pt>
                <c:pt idx="4">
                  <c:v>1.5</c:v>
                </c:pt>
                <c:pt idx="5">
                  <c:v>1.75</c:v>
                </c:pt>
                <c:pt idx="6">
                  <c:v>2</c:v>
                </c:pt>
                <c:pt idx="7">
                  <c:v>2.25</c:v>
                </c:pt>
                <c:pt idx="8">
                  <c:v>2.5</c:v>
                </c:pt>
                <c:pt idx="9">
                  <c:v>3</c:v>
                </c:pt>
                <c:pt idx="10">
                  <c:v>3.5</c:v>
                </c:pt>
                <c:pt idx="11">
                  <c:v>4.5</c:v>
                </c:pt>
              </c:strCache>
            </c:strRef>
          </c:cat>
          <c:val>
            <c:numRef>
              <c:f>Sheet1!$B$3:$M$3</c:f>
              <c:numCache>
                <c:ptCount val="12"/>
                <c:pt idx="0">
                  <c:v>13.000000</c:v>
                </c:pt>
                <c:pt idx="1">
                  <c:v>13.000000</c:v>
                </c:pt>
                <c:pt idx="2">
                  <c:v>10.000000</c:v>
                </c:pt>
                <c:pt idx="3">
                  <c:v>9.000000</c:v>
                </c:pt>
                <c:pt idx="4">
                  <c:v>8.000000</c:v>
                </c:pt>
                <c:pt idx="5">
                  <c:v>8.000000</c:v>
                </c:pt>
                <c:pt idx="6">
                  <c:v>8.000000</c:v>
                </c:pt>
                <c:pt idx="7">
                  <c:v>4.000000</c:v>
                </c:pt>
                <c:pt idx="8">
                  <c:v>0.000000</c:v>
                </c:pt>
                <c:pt idx="9">
                  <c:v>0.000000</c:v>
                </c:pt>
                <c:pt idx="10">
                  <c:v>0.000000</c:v>
                </c:pt>
                <c:pt idx="11">
                  <c:v>0.000000</c:v>
                </c:pt>
              </c:numCache>
            </c:numRef>
          </c:val>
          <c:smooth val="0"/>
        </c:ser>
        <c:ser>
          <c:idx val="2"/>
          <c:order val="2"/>
          <c:tx>
            <c:strRef>
              <c:f>Sheet1!$A$4</c:f>
              <c:strCache>
                <c:ptCount val="1"/>
                <c:pt idx="0">
                  <c:v>0.2 pc</c:v>
                </c:pt>
              </c:strCache>
            </c:strRef>
          </c:tx>
          <c:spPr>
            <a:gradFill flip="none" rotWithShape="1">
              <a:gsLst>
                <a:gs pos="0">
                  <a:srgbClr val="A5A5A5"/>
                </a:gs>
                <a:gs pos="100000">
                  <a:srgbClr val="D8D8D8"/>
                </a:gs>
              </a:gsLst>
              <a:lin ang="16200000" scaled="0"/>
            </a:gradFill>
            <a:ln w="47625" cap="flat">
              <a:solidFill>
                <a:srgbClr val="A1A1A1"/>
              </a:solidFill>
              <a:prstDash val="solid"/>
              <a:round/>
            </a:ln>
            <a:effectLst/>
          </c:spPr>
          <c:marker>
            <c:symbol val="triangle"/>
            <c:size val="9"/>
            <c:spPr>
              <a:gradFill flip="none" rotWithShape="1">
                <a:gsLst>
                  <a:gs pos="0">
                    <a:srgbClr val="A5A5A5"/>
                  </a:gs>
                  <a:gs pos="100000">
                    <a:srgbClr val="D8D8D8"/>
                  </a:gs>
                </a:gsLst>
                <a:lin ang="16200000" scaled="0"/>
              </a:gradFill>
              <a:ln w="9525" cap="flat">
                <a:solidFill>
                  <a:srgbClr val="A1A1A1"/>
                </a:solidFill>
                <a:prstDash val="solid"/>
                <a:round/>
              </a:ln>
              <a:effectLst/>
            </c:spPr>
          </c:marker>
          <c:dLbls>
            <c:numFmt formatCode="0" sourceLinked="0"/>
            <c:txPr>
              <a:bodyPr/>
              <a:lstStyle/>
              <a:p>
                <a:pPr>
                  <a:defRPr b="0" i="0" strike="noStrike" sz="2200" u="none">
                    <a:solidFill>
                      <a:srgbClr val="000000"/>
                    </a:solidFill>
                    <a:latin typeface="Calibri"/>
                  </a:defRPr>
                </a:pPr>
              </a:p>
            </c:txPr>
            <c:dLblPos val="t"/>
            <c:showLegendKey val="0"/>
            <c:showVal val="0"/>
            <c:showCatName val="0"/>
            <c:showSerName val="0"/>
            <c:showPercent val="0"/>
            <c:showBubbleSize val="0"/>
            <c:showLeaderLines val="0"/>
          </c:dLbls>
          <c:cat>
            <c:strRef>
              <c:f>Sheet1!$B$1:$M$1</c:f>
              <c:strCache>
                <c:ptCount val="12"/>
                <c:pt idx="0">
                  <c:v>0.5</c:v>
                </c:pt>
                <c:pt idx="1">
                  <c:v>0.75</c:v>
                </c:pt>
                <c:pt idx="2">
                  <c:v>1</c:v>
                </c:pt>
                <c:pt idx="3">
                  <c:v>1.25</c:v>
                </c:pt>
                <c:pt idx="4">
                  <c:v>1.5</c:v>
                </c:pt>
                <c:pt idx="5">
                  <c:v>1.75</c:v>
                </c:pt>
                <c:pt idx="6">
                  <c:v>2</c:v>
                </c:pt>
                <c:pt idx="7">
                  <c:v>2.25</c:v>
                </c:pt>
                <c:pt idx="8">
                  <c:v>2.5</c:v>
                </c:pt>
                <c:pt idx="9">
                  <c:v>3</c:v>
                </c:pt>
                <c:pt idx="10">
                  <c:v>3.5</c:v>
                </c:pt>
                <c:pt idx="11">
                  <c:v>4.5</c:v>
                </c:pt>
              </c:strCache>
            </c:strRef>
          </c:cat>
          <c:val>
            <c:numRef>
              <c:f>Sheet1!$B$4:$M$4</c:f>
              <c:numCache>
                <c:ptCount val="12"/>
                <c:pt idx="0">
                  <c:v>14.000000</c:v>
                </c:pt>
                <c:pt idx="1">
                  <c:v>14.000000</c:v>
                </c:pt>
                <c:pt idx="2">
                  <c:v>13.000000</c:v>
                </c:pt>
                <c:pt idx="3">
                  <c:v>13.000000</c:v>
                </c:pt>
                <c:pt idx="4">
                  <c:v>13.000000</c:v>
                </c:pt>
                <c:pt idx="5">
                  <c:v>10.000000</c:v>
                </c:pt>
                <c:pt idx="6">
                  <c:v>10.000000</c:v>
                </c:pt>
                <c:pt idx="7">
                  <c:v>10.000000</c:v>
                </c:pt>
                <c:pt idx="8">
                  <c:v>9.000000</c:v>
                </c:pt>
                <c:pt idx="9">
                  <c:v>8.000000</c:v>
                </c:pt>
                <c:pt idx="10">
                  <c:v>8.000000</c:v>
                </c:pt>
                <c:pt idx="11">
                  <c:v>4.000000</c:v>
                </c:pt>
              </c:numCache>
            </c:numRef>
          </c:val>
          <c:smooth val="0"/>
        </c:ser>
        <c:ser>
          <c:idx val="3"/>
          <c:order val="3"/>
          <c:tx>
            <c:strRef>
              <c:f>Sheet1!$A$5</c:f>
              <c:strCache>
                <c:ptCount val="1"/>
                <c:pt idx="0">
                  <c:v>0.5 pc</c:v>
                </c:pt>
              </c:strCache>
            </c:strRef>
          </c:tx>
          <c:spPr>
            <a:gradFill flip="none" rotWithShape="1">
              <a:gsLst>
                <a:gs pos="0">
                  <a:srgbClr val="FFC000"/>
                </a:gs>
                <a:gs pos="100000">
                  <a:srgbClr val="FFE2BA"/>
                </a:gs>
              </a:gsLst>
              <a:lin ang="16200000" scaled="0"/>
            </a:gradFill>
            <a:ln w="47625" cap="flat">
              <a:solidFill>
                <a:srgbClr val="F9BC00"/>
              </a:solidFill>
              <a:prstDash val="solid"/>
              <a:round/>
            </a:ln>
            <a:effectLst/>
          </c:spPr>
          <c:marker>
            <c:symbol val="circle"/>
            <c:size val="9"/>
            <c:spPr>
              <a:gradFill flip="none" rotWithShape="1">
                <a:gsLst>
                  <a:gs pos="0">
                    <a:srgbClr val="FFC000"/>
                  </a:gs>
                  <a:gs pos="100000">
                    <a:srgbClr val="FFE2BA"/>
                  </a:gs>
                </a:gsLst>
                <a:lin ang="16200000" scaled="0"/>
              </a:gradFill>
              <a:ln w="9525" cap="flat">
                <a:solidFill>
                  <a:srgbClr val="F9BC00"/>
                </a:solidFill>
                <a:prstDash val="solid"/>
                <a:round/>
              </a:ln>
              <a:effectLst/>
            </c:spPr>
          </c:marker>
          <c:dLbls>
            <c:numFmt formatCode="0" sourceLinked="0"/>
            <c:txPr>
              <a:bodyPr/>
              <a:lstStyle/>
              <a:p>
                <a:pPr>
                  <a:defRPr b="0" i="0" strike="noStrike" sz="2200" u="none">
                    <a:solidFill>
                      <a:srgbClr val="000000"/>
                    </a:solidFill>
                    <a:latin typeface="Calibri"/>
                  </a:defRPr>
                </a:pPr>
              </a:p>
            </c:txPr>
            <c:dLblPos val="t"/>
            <c:showLegendKey val="0"/>
            <c:showVal val="0"/>
            <c:showCatName val="0"/>
            <c:showSerName val="0"/>
            <c:showPercent val="0"/>
            <c:showBubbleSize val="0"/>
            <c:showLeaderLines val="0"/>
          </c:dLbls>
          <c:cat>
            <c:strRef>
              <c:f>Sheet1!$B$1:$M$1</c:f>
              <c:strCache>
                <c:ptCount val="12"/>
                <c:pt idx="0">
                  <c:v>0.5</c:v>
                </c:pt>
                <c:pt idx="1">
                  <c:v>0.75</c:v>
                </c:pt>
                <c:pt idx="2">
                  <c:v>1</c:v>
                </c:pt>
                <c:pt idx="3">
                  <c:v>1.25</c:v>
                </c:pt>
                <c:pt idx="4">
                  <c:v>1.5</c:v>
                </c:pt>
                <c:pt idx="5">
                  <c:v>1.75</c:v>
                </c:pt>
                <c:pt idx="6">
                  <c:v>2</c:v>
                </c:pt>
                <c:pt idx="7">
                  <c:v>2.25</c:v>
                </c:pt>
                <c:pt idx="8">
                  <c:v>2.5</c:v>
                </c:pt>
                <c:pt idx="9">
                  <c:v>3</c:v>
                </c:pt>
                <c:pt idx="10">
                  <c:v>3.5</c:v>
                </c:pt>
                <c:pt idx="11">
                  <c:v>4.5</c:v>
                </c:pt>
              </c:strCache>
            </c:strRef>
          </c:cat>
          <c:val>
            <c:numRef>
              <c:f>Sheet1!$B$5:$M$5</c:f>
              <c:numCache>
                <c:ptCount val="12"/>
                <c:pt idx="0">
                  <c:v>14.000000</c:v>
                </c:pt>
                <c:pt idx="1">
                  <c:v>14.000000</c:v>
                </c:pt>
                <c:pt idx="2">
                  <c:v>14.000000</c:v>
                </c:pt>
                <c:pt idx="3">
                  <c:v>14.000000</c:v>
                </c:pt>
                <c:pt idx="4">
                  <c:v>14.000000</c:v>
                </c:pt>
                <c:pt idx="5">
                  <c:v>14.000000</c:v>
                </c:pt>
                <c:pt idx="6">
                  <c:v>14.000000</c:v>
                </c:pt>
                <c:pt idx="7">
                  <c:v>14.000000</c:v>
                </c:pt>
                <c:pt idx="8">
                  <c:v>13.000000</c:v>
                </c:pt>
                <c:pt idx="9">
                  <c:v>13.000000</c:v>
                </c:pt>
                <c:pt idx="10">
                  <c:v>13.000000</c:v>
                </c:pt>
                <c:pt idx="11">
                  <c:v>10.000000</c:v>
                </c:pt>
              </c:numCache>
            </c:numRef>
          </c:val>
          <c:smooth val="0"/>
        </c:ser>
        <c:ser>
          <c:idx val="4"/>
          <c:order val="4"/>
          <c:tx>
            <c:strRef>
              <c:f>Sheet1!$A$6</c:f>
              <c:strCache>
                <c:ptCount val="1"/>
                <c:pt idx="0">
                  <c:v>1.0 pc</c:v>
                </c:pt>
              </c:strCache>
            </c:strRef>
          </c:tx>
          <c:spPr>
            <a:gradFill flip="none" rotWithShape="1">
              <a:gsLst>
                <a:gs pos="0">
                  <a:srgbClr val="499CE7"/>
                </a:gs>
                <a:gs pos="100000">
                  <a:srgbClr val="AFD2FF"/>
                </a:gs>
              </a:gsLst>
              <a:lin ang="16200000" scaled="0"/>
            </a:gradFill>
            <a:ln w="47625" cap="flat">
              <a:solidFill>
                <a:srgbClr val="5698D3"/>
              </a:solidFill>
              <a:prstDash val="solid"/>
              <a:round/>
            </a:ln>
            <a:effectLst/>
          </c:spPr>
          <c:marker>
            <c:symbol val="circle"/>
            <c:size val="9"/>
            <c:spPr>
              <a:gradFill flip="none" rotWithShape="1">
                <a:gsLst>
                  <a:gs pos="0">
                    <a:srgbClr val="499CE7"/>
                  </a:gs>
                  <a:gs pos="100000">
                    <a:srgbClr val="AFD2FF"/>
                  </a:gs>
                </a:gsLst>
                <a:lin ang="16200000" scaled="0"/>
              </a:gradFill>
              <a:ln w="9525" cap="flat">
                <a:solidFill>
                  <a:srgbClr val="5698D3"/>
                </a:solidFill>
                <a:prstDash val="solid"/>
                <a:round/>
              </a:ln>
              <a:effectLst/>
            </c:spPr>
          </c:marker>
          <c:dLbls>
            <c:numFmt formatCode="0" sourceLinked="0"/>
            <c:txPr>
              <a:bodyPr/>
              <a:lstStyle/>
              <a:p>
                <a:pPr>
                  <a:defRPr b="0" i="0" strike="noStrike" sz="2200" u="none">
                    <a:solidFill>
                      <a:srgbClr val="000000"/>
                    </a:solidFill>
                    <a:latin typeface="Calibri"/>
                  </a:defRPr>
                </a:pPr>
              </a:p>
            </c:txPr>
            <c:dLblPos val="t"/>
            <c:showLegendKey val="0"/>
            <c:showVal val="0"/>
            <c:showCatName val="0"/>
            <c:showSerName val="0"/>
            <c:showPercent val="0"/>
            <c:showBubbleSize val="0"/>
            <c:showLeaderLines val="0"/>
          </c:dLbls>
          <c:cat>
            <c:strRef>
              <c:f>Sheet1!$B$1:$M$1</c:f>
              <c:strCache>
                <c:ptCount val="12"/>
                <c:pt idx="0">
                  <c:v>0.5</c:v>
                </c:pt>
                <c:pt idx="1">
                  <c:v>0.75</c:v>
                </c:pt>
                <c:pt idx="2">
                  <c:v>1</c:v>
                </c:pt>
                <c:pt idx="3">
                  <c:v>1.25</c:v>
                </c:pt>
                <c:pt idx="4">
                  <c:v>1.5</c:v>
                </c:pt>
                <c:pt idx="5">
                  <c:v>1.75</c:v>
                </c:pt>
                <c:pt idx="6">
                  <c:v>2</c:v>
                </c:pt>
                <c:pt idx="7">
                  <c:v>2.25</c:v>
                </c:pt>
                <c:pt idx="8">
                  <c:v>2.5</c:v>
                </c:pt>
                <c:pt idx="9">
                  <c:v>3</c:v>
                </c:pt>
                <c:pt idx="10">
                  <c:v>3.5</c:v>
                </c:pt>
                <c:pt idx="11">
                  <c:v>4.5</c:v>
                </c:pt>
              </c:strCache>
            </c:strRef>
          </c:cat>
          <c:val>
            <c:numRef>
              <c:f>Sheet1!$B$6:$M$6</c:f>
              <c:numCache>
                <c:ptCount val="12"/>
                <c:pt idx="0">
                  <c:v>14.000000</c:v>
                </c:pt>
                <c:pt idx="1">
                  <c:v>14.000000</c:v>
                </c:pt>
                <c:pt idx="2">
                  <c:v>14.000000</c:v>
                </c:pt>
                <c:pt idx="3">
                  <c:v>14.000000</c:v>
                </c:pt>
                <c:pt idx="4">
                  <c:v>14.000000</c:v>
                </c:pt>
                <c:pt idx="5">
                  <c:v>14.000000</c:v>
                </c:pt>
                <c:pt idx="6">
                  <c:v>14.000000</c:v>
                </c:pt>
                <c:pt idx="7">
                  <c:v>14.000000</c:v>
                </c:pt>
                <c:pt idx="8">
                  <c:v>14.000000</c:v>
                </c:pt>
                <c:pt idx="9">
                  <c:v>14.000000</c:v>
                </c:pt>
                <c:pt idx="10">
                  <c:v>14.000000</c:v>
                </c:pt>
                <c:pt idx="11">
                  <c:v>14.000000</c:v>
                </c:pt>
              </c:numCache>
            </c:numRef>
          </c:val>
          <c:smooth val="0"/>
        </c:ser>
        <c:marker val="1"/>
        <c:axId val="2094734552"/>
        <c:axId val="2094734553"/>
      </c:lineChart>
      <c:catAx>
        <c:axId val="2094734552"/>
        <c:scaling>
          <c:orientation val="minMax"/>
        </c:scaling>
        <c:delete val="0"/>
        <c:axPos val="b"/>
        <c:numFmt formatCode="General" sourceLinked="0"/>
        <c:majorTickMark val="out"/>
        <c:minorTickMark val="none"/>
        <c:tickLblPos val="low"/>
        <c:spPr>
          <a:ln w="12700" cap="flat">
            <a:solidFill>
              <a:srgbClr val="888888"/>
            </a:solidFill>
            <a:prstDash val="solid"/>
            <a:round/>
          </a:ln>
        </c:spPr>
        <c:txPr>
          <a:bodyPr rot="0"/>
          <a:lstStyle/>
          <a:p>
            <a:pPr>
              <a:defRPr b="0" i="0" strike="noStrike" sz="2200" u="none">
                <a:solidFill>
                  <a:srgbClr val="000000"/>
                </a:solidFill>
                <a:latin typeface="Calibri"/>
              </a:defRPr>
            </a:pPr>
          </a:p>
        </c:txPr>
        <c:crossAx val="2094734553"/>
        <c:crosses val="autoZero"/>
        <c:auto val="1"/>
        <c:lblAlgn val="ctr"/>
        <c:noMultiLvlLbl val="1"/>
      </c:catAx>
      <c:valAx>
        <c:axId val="2094734553"/>
        <c:scaling>
          <c:orientation val="minMax"/>
        </c:scaling>
        <c:delete val="0"/>
        <c:axPos val="l"/>
        <c:majorGridlines>
          <c:spPr>
            <a:ln w="12700" cap="flat">
              <a:solidFill>
                <a:srgbClr val="888888"/>
              </a:solidFill>
              <a:prstDash val="solid"/>
              <a:round/>
            </a:ln>
          </c:spPr>
        </c:majorGridlines>
        <c:numFmt formatCode="0" sourceLinked="0"/>
        <c:majorTickMark val="out"/>
        <c:minorTickMark val="none"/>
        <c:tickLblPos val="nextTo"/>
        <c:spPr>
          <a:ln w="12700" cap="flat">
            <a:solidFill>
              <a:srgbClr val="888888"/>
            </a:solidFill>
            <a:prstDash val="solid"/>
            <a:round/>
          </a:ln>
        </c:spPr>
        <c:txPr>
          <a:bodyPr rot="0"/>
          <a:lstStyle/>
          <a:p>
            <a:pPr>
              <a:defRPr b="0" i="0" strike="noStrike" sz="2200" u="none">
                <a:solidFill>
                  <a:srgbClr val="000000"/>
                </a:solidFill>
                <a:latin typeface="Calibri"/>
              </a:defRPr>
            </a:pPr>
          </a:p>
        </c:txPr>
        <c:crossAx val="2094734552"/>
        <c:crosses val="autoZero"/>
        <c:crossBetween val="between"/>
        <c:majorUnit val="3.5"/>
        <c:minorUnit val="1.75"/>
      </c:valAx>
      <c:spPr>
        <a:noFill/>
        <a:ln w="12700" cap="flat">
          <a:noFill/>
          <a:miter lim="400000"/>
        </a:ln>
        <a:effectLst/>
      </c:spPr>
    </c:plotArea>
    <c:plotVisOnly val="1"/>
    <c:dispBlanksAs val="gap"/>
  </c:chart>
  <c:spPr>
    <a:noFill/>
    <a:ln>
      <a:noFill/>
    </a:ln>
    <a:effectLst/>
  </c:spPr>
  <c:externalData r:id="rId1">
    <c:autoUpdate val="0"/>
  </c:externalData>
</c:chartSpace>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96" name="Shape 196"/>
          <p:cNvSpPr/>
          <p:nvPr>
            <p:ph type="sldImg"/>
          </p:nvPr>
        </p:nvSpPr>
        <p:spPr>
          <a:xfrm>
            <a:off x="1143000" y="685800"/>
            <a:ext cx="4572000" cy="3429000"/>
          </a:xfrm>
          <a:prstGeom prst="rect">
            <a:avLst/>
          </a:prstGeom>
        </p:spPr>
        <p:txBody>
          <a:bodyPr/>
          <a:lstStyle/>
          <a:p>
            <a:pPr/>
          </a:p>
        </p:txBody>
      </p:sp>
      <p:sp>
        <p:nvSpPr>
          <p:cNvPr id="197" name="Shape 19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52.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Relationships>

</file>

<file path=ppt/notesSlides/_rels/notesSlide32.xml.rels><?xml version="1.0" encoding="UTF-8"?>
<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Relationships>

</file>

<file path=ppt/notesSlides/_rels/notesSlide33.xml.rels><?xml version="1.0" encoding="UTF-8"?>
<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Relationships>

</file>

<file path=ppt/notesSlides/_rels/notesSlide34.xml.rels><?xml version="1.0" encoding="UTF-8"?>
<Relationships xmlns="http://schemas.openxmlformats.org/package/2006/relationships"><Relationship Id="rId1" Type="http://schemas.openxmlformats.org/officeDocument/2006/relationships/slide" Target="../slides/slide57.xml"/><Relationship Id="rId2" Type="http://schemas.openxmlformats.org/officeDocument/2006/relationships/notesMaster" Target="../notesMasters/notesMaster1.xml"/></Relationships>

</file>

<file path=ppt/notesSlides/_rels/notesSlide35.xml.rels><?xml version="1.0" encoding="UTF-8"?>
<Relationships xmlns="http://schemas.openxmlformats.org/package/2006/relationships"><Relationship Id="rId1" Type="http://schemas.openxmlformats.org/officeDocument/2006/relationships/slide" Target="../slides/slide59.xml"/><Relationship Id="rId2" Type="http://schemas.openxmlformats.org/officeDocument/2006/relationships/notesMaster" Target="../notesMasters/notesMaster1.xml"/></Relationships>

</file>

<file path=ppt/notesSlides/_rels/notesSlide36.xml.rels><?xml version="1.0" encoding="UTF-8"?>
<Relationships xmlns="http://schemas.openxmlformats.org/package/2006/relationships"><Relationship Id="rId1" Type="http://schemas.openxmlformats.org/officeDocument/2006/relationships/slide" Target="../slides/slide60.xml"/><Relationship Id="rId2" Type="http://schemas.openxmlformats.org/officeDocument/2006/relationships/notesMaster" Target="../notesMasters/notesMaster1.xml"/></Relationships>

</file>

<file path=ppt/notesSlides/_rels/notesSlide37.xml.rels><?xml version="1.0" encoding="UTF-8"?>
<Relationships xmlns="http://schemas.openxmlformats.org/package/2006/relationships"><Relationship Id="rId1" Type="http://schemas.openxmlformats.org/officeDocument/2006/relationships/slide" Target="../slides/slide61.xml"/><Relationship Id="rId2" Type="http://schemas.openxmlformats.org/officeDocument/2006/relationships/notesMaster" Target="../notesMasters/notesMaster1.xml"/></Relationships>

</file>

<file path=ppt/notesSlides/_rels/notesSlide38.xml.rels><?xml version="1.0" encoding="UTF-8"?>
<Relationships xmlns="http://schemas.openxmlformats.org/package/2006/relationships"><Relationship Id="rId1" Type="http://schemas.openxmlformats.org/officeDocument/2006/relationships/slide" Target="../slides/slide67.xml"/><Relationship Id="rId2" Type="http://schemas.openxmlformats.org/officeDocument/2006/relationships/notesMaster" Target="../notesMasters/notesMaster1.xml"/></Relationships>

</file>

<file path=ppt/notesSlides/_rels/notesSlide39.xml.rels><?xml version="1.0" encoding="UTF-8"?>
<Relationships xmlns="http://schemas.openxmlformats.org/package/2006/relationships"><Relationship Id="rId1" Type="http://schemas.openxmlformats.org/officeDocument/2006/relationships/slide" Target="../slides/slide68.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5" name="Shape 225"/>
          <p:cNvSpPr/>
          <p:nvPr>
            <p:ph type="sldImg"/>
          </p:nvPr>
        </p:nvSpPr>
        <p:spPr>
          <a:prstGeom prst="rect">
            <a:avLst/>
          </a:prstGeom>
        </p:spPr>
        <p:txBody>
          <a:bodyPr/>
          <a:lstStyle/>
          <a:p>
            <a:pPr/>
          </a:p>
        </p:txBody>
      </p:sp>
      <p:sp>
        <p:nvSpPr>
          <p:cNvPr id="226" name="Shape 226"/>
          <p:cNvSpPr/>
          <p:nvPr>
            <p:ph type="body" sz="quarter" idx="1"/>
          </p:nvPr>
        </p:nvSpPr>
        <p:spPr>
          <a:prstGeom prst="rect">
            <a:avLst/>
          </a:prstGeom>
        </p:spPr>
        <p:txBody>
          <a:bodyPr/>
          <a:lstStyle/>
          <a:p>
            <a:pPr>
              <a:defRPr sz="1400"/>
            </a:pPr>
            <a:r>
              <a:t>Here is a current tally of CMB mission concepts. There are two active concepts, LiteBIRD, a Japanese led mission that is currently funded in Japan to conduct a PhaseA study, and PICO, which we are currently studying here in the US. </a:t>
            </a:r>
          </a:p>
          <a:p>
            <a:pPr>
              <a:defRPr sz="1400"/>
            </a:pPr>
            <a:r>
              <a:t>There are two missions on hold. They are on-hold in the sense that they have been recently proposed, and declined and will likely be proposed again. These are CORE submitted to ESA and by ESA and PIXIE submitted to NASA.</a:t>
            </a:r>
          </a:p>
          <a:p>
            <a:pPr>
              <a:defRPr sz="1400"/>
            </a:pPr>
          </a:p>
          <a:p>
            <a:pPr>
              <a:defRPr sz="1400"/>
            </a:pPr>
            <a:r>
              <a:t>Before I give more details on these missions, let me take a historical perspective, which may be useful for the discussion later.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9" name="Shape 339"/>
          <p:cNvSpPr/>
          <p:nvPr>
            <p:ph type="sldImg"/>
          </p:nvPr>
        </p:nvSpPr>
        <p:spPr>
          <a:prstGeom prst="rect">
            <a:avLst/>
          </a:prstGeom>
        </p:spPr>
        <p:txBody>
          <a:bodyPr/>
          <a:lstStyle/>
          <a:p>
            <a:pPr/>
          </a:p>
        </p:txBody>
      </p:sp>
      <p:sp>
        <p:nvSpPr>
          <p:cNvPr id="340" name="Shape 340"/>
          <p:cNvSpPr/>
          <p:nvPr>
            <p:ph type="body" sz="quarter" idx="1"/>
          </p:nvPr>
        </p:nvSpPr>
        <p:spPr>
          <a:prstGeom prst="rect">
            <a:avLst/>
          </a:prstGeom>
        </p:spPr>
        <p:txBody>
          <a:bodyPr/>
          <a:lstStyle/>
          <a:p>
            <a:pPr>
              <a:defRPr sz="1400"/>
            </a:pPr>
            <a:r>
              <a:t>Here is a current tally of CMB mission concepts. There are two active concepts, LiteBIRD, a Japanese led mission that is currently funded in Japan to conduct a PhaseA study, and PICO, which we are currently studying here in the US. </a:t>
            </a:r>
          </a:p>
          <a:p>
            <a:pPr>
              <a:defRPr sz="1400"/>
            </a:pPr>
            <a:r>
              <a:t>There are two missions on hold. They are on-hold in the sense that they have been recently proposed, and declined and will likely be proposed again. These are CORE submitted to ESA and by ESA and PIXIE submitted to NASA.</a:t>
            </a:r>
          </a:p>
          <a:p>
            <a:pPr>
              <a:defRPr sz="1400"/>
            </a:pPr>
          </a:p>
          <a:p>
            <a:pPr>
              <a:defRPr sz="1400"/>
            </a:pPr>
            <a:r>
              <a:t>Before I give more details on these missions, let me take a historical perspective, which may be useful for the discussion later.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0" name="Shape 370"/>
          <p:cNvSpPr/>
          <p:nvPr>
            <p:ph type="sldImg"/>
          </p:nvPr>
        </p:nvSpPr>
        <p:spPr>
          <a:prstGeom prst="rect">
            <a:avLst/>
          </a:prstGeom>
        </p:spPr>
        <p:txBody>
          <a:bodyPr/>
          <a:lstStyle/>
          <a:p>
            <a:pPr/>
          </a:p>
        </p:txBody>
      </p:sp>
      <p:sp>
        <p:nvSpPr>
          <p:cNvPr id="371" name="Shape 371"/>
          <p:cNvSpPr/>
          <p:nvPr>
            <p:ph type="body" sz="quarter" idx="1"/>
          </p:nvPr>
        </p:nvSpPr>
        <p:spPr>
          <a:prstGeom prst="rect">
            <a:avLst/>
          </a:prstGeom>
        </p:spPr>
        <p:txBody>
          <a:bodyPr/>
          <a:lstStyle>
            <a:lvl1pPr>
              <a:lnSpc>
                <a:spcPct val="100000"/>
              </a:lnSpc>
              <a:defRPr sz="1200">
                <a:latin typeface="Calibri"/>
                <a:ea typeface="Calibri"/>
                <a:cs typeface="Calibri"/>
                <a:sym typeface="Calibri"/>
              </a:defRPr>
            </a:lvl1pPr>
          </a:lstStyle>
          <a:p>
            <a:pPr/>
            <a:r>
              <a:t>Note \ell range: coarse resolution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0" name="Shape 400"/>
          <p:cNvSpPr/>
          <p:nvPr>
            <p:ph type="sldImg"/>
          </p:nvPr>
        </p:nvSpPr>
        <p:spPr>
          <a:prstGeom prst="rect">
            <a:avLst/>
          </a:prstGeom>
        </p:spPr>
        <p:txBody>
          <a:bodyPr/>
          <a:lstStyle/>
          <a:p>
            <a:pPr/>
          </a:p>
        </p:txBody>
      </p:sp>
      <p:sp>
        <p:nvSpPr>
          <p:cNvPr id="401" name="Shape 401"/>
          <p:cNvSpPr/>
          <p:nvPr>
            <p:ph type="body" sz="quarter" idx="1"/>
          </p:nvPr>
        </p:nvSpPr>
        <p:spPr>
          <a:prstGeom prst="rect">
            <a:avLst/>
          </a:prstGeom>
        </p:spPr>
        <p:txBody>
          <a:bodyPr/>
          <a:lstStyle/>
          <a:p>
            <a:pPr defTabSz="914400">
              <a:lnSpc>
                <a:spcPct val="100000"/>
              </a:lnSpc>
              <a:spcBef>
                <a:spcPts val="400"/>
              </a:spcBef>
              <a:defRPr sz="1200">
                <a:latin typeface="Calibri"/>
                <a:ea typeface="Calibri"/>
                <a:cs typeface="Calibri"/>
                <a:sym typeface="Calibri"/>
              </a:defRPr>
            </a:pPr>
            <a:r>
              <a:t>T</a:t>
            </a:r>
            <a:r>
              <a:t>hank</a:t>
            </a:r>
            <a:r>
              <a:t> </a:t>
            </a:r>
            <a:r>
              <a:t>you.</a:t>
            </a:r>
            <a:r>
              <a:t> </a:t>
            </a:r>
            <a:r>
              <a:t>I</a:t>
            </a:r>
            <a:r>
              <a:t> </a:t>
            </a:r>
            <a:r>
              <a:t>am</a:t>
            </a:r>
            <a:r>
              <a:t> </a:t>
            </a:r>
            <a:r>
              <a:t>honored</a:t>
            </a:r>
            <a:r>
              <a:t> </a:t>
            </a:r>
            <a:r>
              <a:t>to</a:t>
            </a:r>
            <a:r>
              <a:t> </a:t>
            </a:r>
            <a:r>
              <a:t>be</a:t>
            </a:r>
            <a:r>
              <a:t> </a:t>
            </a:r>
            <a:r>
              <a:t>here</a:t>
            </a:r>
            <a:r>
              <a:t> </a:t>
            </a:r>
            <a:r>
              <a:t>to</a:t>
            </a:r>
            <a:r>
              <a:t> s</a:t>
            </a:r>
            <a:r>
              <a:t>ay</a:t>
            </a:r>
            <a:r>
              <a:t> </a:t>
            </a:r>
            <a:r>
              <a:t>a</a:t>
            </a:r>
            <a:r>
              <a:t> </a:t>
            </a:r>
            <a:r>
              <a:t>few</a:t>
            </a:r>
            <a:r>
              <a:t> </a:t>
            </a:r>
            <a:r>
              <a:t>words</a:t>
            </a:r>
            <a:r>
              <a:t> </a:t>
            </a:r>
            <a:r>
              <a:t>on</a:t>
            </a:r>
            <a:r>
              <a:t> </a:t>
            </a:r>
            <a:r>
              <a:t>LiteBIRD,</a:t>
            </a:r>
          </a:p>
          <a:p>
            <a:pPr defTabSz="914400">
              <a:lnSpc>
                <a:spcPct val="100000"/>
              </a:lnSpc>
              <a:spcBef>
                <a:spcPts val="400"/>
              </a:spcBef>
              <a:defRPr sz="1200">
                <a:latin typeface="Calibri"/>
                <a:ea typeface="Calibri"/>
                <a:cs typeface="Calibri"/>
                <a:sym typeface="Calibri"/>
              </a:defRPr>
            </a:pPr>
            <a:r>
              <a:t>w</a:t>
            </a:r>
            <a:r>
              <a:t>hich</a:t>
            </a:r>
            <a:r>
              <a:t> </a:t>
            </a:r>
            <a:r>
              <a:t>is</a:t>
            </a:r>
            <a:r>
              <a:t> </a:t>
            </a:r>
            <a:r>
              <a:t>a</a:t>
            </a:r>
            <a:r>
              <a:t> </a:t>
            </a:r>
            <a:r>
              <a:t>satellite</a:t>
            </a:r>
            <a:r>
              <a:t> </a:t>
            </a:r>
            <a:r>
              <a:t>candidate</a:t>
            </a:r>
            <a:r>
              <a:t> </a:t>
            </a:r>
            <a:r>
              <a:t>of Institute of Space and Astronautical Science ,</a:t>
            </a:r>
          </a:p>
          <a:p>
            <a:pPr defTabSz="914400">
              <a:lnSpc>
                <a:spcPct val="100000"/>
              </a:lnSpc>
              <a:spcBef>
                <a:spcPts val="400"/>
              </a:spcBef>
              <a:defRPr sz="1200">
                <a:latin typeface="Calibri"/>
                <a:ea typeface="Calibri"/>
                <a:cs typeface="Calibri"/>
                <a:sym typeface="Calibri"/>
              </a:defRPr>
            </a:pPr>
            <a:r>
              <a:t>Japan Aerospace Exploration Agency (JAXA)</a:t>
            </a:r>
          </a:p>
          <a:p>
            <a:pPr defTabSz="914400">
              <a:lnSpc>
                <a:spcPct val="100000"/>
              </a:lnSpc>
              <a:spcBef>
                <a:spcPts val="400"/>
              </a:spcBef>
              <a:defRPr sz="1200">
                <a:latin typeface="Calibri"/>
                <a:ea typeface="Calibri"/>
                <a:cs typeface="Calibri"/>
                <a:sym typeface="Calibri"/>
              </a:defRPr>
            </a:pPr>
            <a:r>
              <a:t> aiming</a:t>
            </a:r>
            <a:r>
              <a:t> </a:t>
            </a:r>
            <a:r>
              <a:t>a</a:t>
            </a:r>
            <a:r>
              <a:t> </a:t>
            </a:r>
            <a:r>
              <a:t>launch</a:t>
            </a:r>
            <a:r>
              <a:t> </a:t>
            </a:r>
            <a:r>
              <a:t>in</a:t>
            </a:r>
            <a:r>
              <a:t> </a:t>
            </a:r>
            <a:r>
              <a:t>mid.</a:t>
            </a:r>
            <a:r>
              <a:t> </a:t>
            </a:r>
            <a:r>
              <a:t>2020s.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3" name="Shape 473"/>
          <p:cNvSpPr/>
          <p:nvPr>
            <p:ph type="sldImg"/>
          </p:nvPr>
        </p:nvSpPr>
        <p:spPr>
          <a:prstGeom prst="rect">
            <a:avLst/>
          </a:prstGeom>
        </p:spPr>
        <p:txBody>
          <a:bodyPr/>
          <a:lstStyle/>
          <a:p>
            <a:pPr/>
          </a:p>
        </p:txBody>
      </p:sp>
      <p:sp>
        <p:nvSpPr>
          <p:cNvPr id="474" name="Shape 474"/>
          <p:cNvSpPr/>
          <p:nvPr>
            <p:ph type="body" sz="quarter" idx="1"/>
          </p:nvPr>
        </p:nvSpPr>
        <p:spPr>
          <a:prstGeom prst="rect">
            <a:avLst/>
          </a:prstGeom>
        </p:spPr>
        <p:txBody>
          <a:bodyPr/>
          <a:lstStyle/>
          <a:p>
            <a:pPr defTabSz="914400">
              <a:lnSpc>
                <a:spcPct val="100000"/>
              </a:lnSpc>
              <a:spcBef>
                <a:spcPts val="400"/>
              </a:spcBef>
              <a:defRPr sz="1200">
                <a:latin typeface="Calibri"/>
                <a:ea typeface="Calibri"/>
                <a:cs typeface="Calibri"/>
                <a:sym typeface="Calibri"/>
              </a:defRPr>
            </a:pPr>
            <a:r>
              <a:t>T</a:t>
            </a:r>
            <a:r>
              <a:t>hank</a:t>
            </a:r>
            <a:r>
              <a:t> </a:t>
            </a:r>
            <a:r>
              <a:t>you.</a:t>
            </a:r>
            <a:r>
              <a:t> </a:t>
            </a:r>
            <a:r>
              <a:t>I</a:t>
            </a:r>
            <a:r>
              <a:t> </a:t>
            </a:r>
            <a:r>
              <a:t>am</a:t>
            </a:r>
            <a:r>
              <a:t> </a:t>
            </a:r>
            <a:r>
              <a:t>honored</a:t>
            </a:r>
            <a:r>
              <a:t> </a:t>
            </a:r>
            <a:r>
              <a:t>to</a:t>
            </a:r>
            <a:r>
              <a:t> </a:t>
            </a:r>
            <a:r>
              <a:t>be</a:t>
            </a:r>
            <a:r>
              <a:t> </a:t>
            </a:r>
            <a:r>
              <a:t>here</a:t>
            </a:r>
            <a:r>
              <a:t> </a:t>
            </a:r>
            <a:r>
              <a:t>to</a:t>
            </a:r>
            <a:r>
              <a:t> s</a:t>
            </a:r>
            <a:r>
              <a:t>ay</a:t>
            </a:r>
            <a:r>
              <a:t> </a:t>
            </a:r>
            <a:r>
              <a:t>a</a:t>
            </a:r>
            <a:r>
              <a:t> </a:t>
            </a:r>
            <a:r>
              <a:t>few</a:t>
            </a:r>
            <a:r>
              <a:t> </a:t>
            </a:r>
            <a:r>
              <a:t>words</a:t>
            </a:r>
            <a:r>
              <a:t> </a:t>
            </a:r>
            <a:r>
              <a:t>on</a:t>
            </a:r>
            <a:r>
              <a:t> </a:t>
            </a:r>
            <a:r>
              <a:t>LiteBIRD,</a:t>
            </a:r>
          </a:p>
          <a:p>
            <a:pPr defTabSz="914400">
              <a:lnSpc>
                <a:spcPct val="100000"/>
              </a:lnSpc>
              <a:spcBef>
                <a:spcPts val="400"/>
              </a:spcBef>
              <a:defRPr sz="1200">
                <a:latin typeface="Calibri"/>
                <a:ea typeface="Calibri"/>
                <a:cs typeface="Calibri"/>
                <a:sym typeface="Calibri"/>
              </a:defRPr>
            </a:pPr>
            <a:r>
              <a:t>w</a:t>
            </a:r>
            <a:r>
              <a:t>hich</a:t>
            </a:r>
            <a:r>
              <a:t> </a:t>
            </a:r>
            <a:r>
              <a:t>is</a:t>
            </a:r>
            <a:r>
              <a:t> </a:t>
            </a:r>
            <a:r>
              <a:t>a</a:t>
            </a:r>
            <a:r>
              <a:t> </a:t>
            </a:r>
            <a:r>
              <a:t>satellite</a:t>
            </a:r>
            <a:r>
              <a:t> </a:t>
            </a:r>
            <a:r>
              <a:t>candidate</a:t>
            </a:r>
            <a:r>
              <a:t> </a:t>
            </a:r>
            <a:r>
              <a:t>of Institute of Space and Astronautical Science ,</a:t>
            </a:r>
          </a:p>
          <a:p>
            <a:pPr defTabSz="914400">
              <a:lnSpc>
                <a:spcPct val="100000"/>
              </a:lnSpc>
              <a:spcBef>
                <a:spcPts val="400"/>
              </a:spcBef>
              <a:defRPr sz="1200">
                <a:latin typeface="Calibri"/>
                <a:ea typeface="Calibri"/>
                <a:cs typeface="Calibri"/>
                <a:sym typeface="Calibri"/>
              </a:defRPr>
            </a:pPr>
            <a:r>
              <a:t>Japan Aerospace Exploration Agency (JAXA)</a:t>
            </a:r>
          </a:p>
          <a:p>
            <a:pPr defTabSz="914400">
              <a:lnSpc>
                <a:spcPct val="100000"/>
              </a:lnSpc>
              <a:spcBef>
                <a:spcPts val="400"/>
              </a:spcBef>
              <a:defRPr sz="1200">
                <a:latin typeface="Calibri"/>
                <a:ea typeface="Calibri"/>
                <a:cs typeface="Calibri"/>
                <a:sym typeface="Calibri"/>
              </a:defRPr>
            </a:pPr>
            <a:r>
              <a:t> aiming</a:t>
            </a:r>
            <a:r>
              <a:t> </a:t>
            </a:r>
            <a:r>
              <a:t>a</a:t>
            </a:r>
            <a:r>
              <a:t> </a:t>
            </a:r>
            <a:r>
              <a:t>launch</a:t>
            </a:r>
            <a:r>
              <a:t> </a:t>
            </a:r>
            <a:r>
              <a:t>in</a:t>
            </a:r>
            <a:r>
              <a:t> </a:t>
            </a:r>
            <a:r>
              <a:t>mid.</a:t>
            </a:r>
            <a:r>
              <a:t> </a:t>
            </a:r>
            <a:r>
              <a:t>2020s.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4" name="Shape 504"/>
          <p:cNvSpPr/>
          <p:nvPr>
            <p:ph type="sldImg"/>
          </p:nvPr>
        </p:nvSpPr>
        <p:spPr>
          <a:prstGeom prst="rect">
            <a:avLst/>
          </a:prstGeom>
        </p:spPr>
        <p:txBody>
          <a:bodyPr/>
          <a:lstStyle/>
          <a:p>
            <a:pPr/>
          </a:p>
        </p:txBody>
      </p:sp>
      <p:sp>
        <p:nvSpPr>
          <p:cNvPr id="505" name="Shape 505"/>
          <p:cNvSpPr/>
          <p:nvPr>
            <p:ph type="body" sz="quarter" idx="1"/>
          </p:nvPr>
        </p:nvSpPr>
        <p:spPr>
          <a:prstGeom prst="rect">
            <a:avLst/>
          </a:prstGeom>
        </p:spPr>
        <p:txBody>
          <a:bodyPr/>
          <a:lstStyle/>
          <a:p>
            <a:pPr>
              <a:defRPr sz="2000"/>
            </a:pPr>
            <a:r>
              <a:t>PICO is a millimeter/sub-millimeter polarimetric survey of the entire sky. It will produce maps of Stokes I,Q, and U in 21 frequency bands between 20 and 800 GHz, a frequency range that includes emissions from a broad range of galactic, extragalactic, and cosmological sources, including the cosmic microwave background.</a:t>
            </a:r>
          </a:p>
          <a:p>
            <a:pPr>
              <a:defRPr sz="2000"/>
            </a:pPr>
            <a:r>
              <a:t>It will have a 1.4 meter, two-reflector telescope giving diffraction limited resolution as low as 1’. It will use 12,400 transition edge sensor bolometers and multiplexed readouts, and it will survey the sky for 4 years from L2. The best point of comparison to PICO is the Planck mission, which operated over a similar frequency range. Planck produced polarization maps in only 7 frequency bands, and with 70 times higher </a:t>
            </a:r>
            <a:r>
              <a:rPr b="1"/>
              <a:t>polarization</a:t>
            </a:r>
            <a:r>
              <a:t> noise level. </a:t>
            </a:r>
            <a:r>
              <a:rPr b="1"/>
              <a:t>Thus PICO is equivalent to almost 5000 Planck’s.</a:t>
            </a:r>
            <a:r>
              <a:t> </a:t>
            </a:r>
          </a:p>
          <a:p>
            <a:pPr>
              <a:defRPr sz="2000"/>
            </a:pPr>
          </a:p>
          <a:p>
            <a:pPr/>
            <a:r>
              <a:t>PICO’s science goals address nearly all goals stated by NASA’s Science strategic plan.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1" name="Shape 511"/>
          <p:cNvSpPr/>
          <p:nvPr>
            <p:ph type="sldImg"/>
          </p:nvPr>
        </p:nvSpPr>
        <p:spPr>
          <a:prstGeom prst="rect">
            <a:avLst/>
          </a:prstGeom>
        </p:spPr>
        <p:txBody>
          <a:bodyPr/>
          <a:lstStyle/>
          <a:p>
            <a:pPr/>
          </a:p>
        </p:txBody>
      </p:sp>
      <p:sp>
        <p:nvSpPr>
          <p:cNvPr id="512" name="Shape 512"/>
          <p:cNvSpPr/>
          <p:nvPr>
            <p:ph type="body" sz="quarter" idx="1"/>
          </p:nvPr>
        </p:nvSpPr>
        <p:spPr>
          <a:prstGeom prst="rect">
            <a:avLst/>
          </a:prstGeom>
        </p:spPr>
        <p:txBody>
          <a:bodyPr/>
          <a:lstStyle/>
          <a:p>
            <a:pPr/>
            <a:r>
              <a:t>To summarize:  </a:t>
            </a:r>
          </a:p>
          <a:p>
            <a:pPr/>
            <a:r>
              <a:t>PICOs science goals of inflation, quantum gravity, particle physics, extragalactic and galactic structure and evolution are </a:t>
            </a:r>
            <a:r>
              <a:rPr b="1"/>
              <a:t>all unique and can only be probed with the measurements proposed. </a:t>
            </a:r>
            <a:endParaRPr b="1"/>
          </a:p>
          <a:p>
            <a:pPr/>
          </a:p>
          <a:p>
            <a:pPr>
              <a:defRPr b="1"/>
            </a:pPr>
            <a:r>
              <a:t>PICO is the only instrument with the combination of sky coverage, resolution, frequency bands, and sensitivity, to achieve this science with one platform. </a:t>
            </a:r>
          </a:p>
          <a:p>
            <a:pPr/>
          </a:p>
          <a:p>
            <a:pPr/>
            <a:r>
              <a:t>We had our initial engineering and costing study completed; no significant issues in engineering nor in cost were identified. The technology implementation is a simple extension of today’s technologies. And the mission is a good fit to the cost window.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8" name="Shape 528"/>
          <p:cNvSpPr/>
          <p:nvPr>
            <p:ph type="sldImg"/>
          </p:nvPr>
        </p:nvSpPr>
        <p:spPr>
          <a:prstGeom prst="rect">
            <a:avLst/>
          </a:prstGeom>
        </p:spPr>
        <p:txBody>
          <a:bodyPr/>
          <a:lstStyle/>
          <a:p>
            <a:pPr/>
          </a:p>
        </p:txBody>
      </p:sp>
      <p:sp>
        <p:nvSpPr>
          <p:cNvPr id="529" name="Shape 529"/>
          <p:cNvSpPr/>
          <p:nvPr>
            <p:ph type="body" sz="quarter" idx="1"/>
          </p:nvPr>
        </p:nvSpPr>
        <p:spPr>
          <a:prstGeom prst="rect">
            <a:avLst/>
          </a:prstGeom>
        </p:spPr>
        <p:txBody>
          <a:bodyPr/>
          <a:lstStyle/>
          <a:p>
            <a:pPr>
              <a:defRPr sz="1400"/>
            </a:pPr>
            <a:r>
              <a:t>It will explore how the Universe began by detecting or setting an upper bound on the energy scale at which inflation occurred. This energy scale is quantified by means of the tensor to scalar ratio r, which sets the level of the B mode power spectrum at low \ell. B80 is the level of B at \ell=80. The current 95% confidence limit on r is 0.07. PICO will set a 95% confidence limit that is 700 times more stringent. </a:t>
            </a:r>
          </a:p>
          <a:p>
            <a:pPr>
              <a:defRPr sz="1400"/>
            </a:pPr>
          </a:p>
          <a:p>
            <a:pPr>
              <a:defRPr sz="1400"/>
            </a:pPr>
            <a:r>
              <a:t>The PICO determination of the CMB polarization E and B angular power spectra are shown in grey boxes in these panels. The constraints on the inflation signal come from a measurement of the B-mode spectrum, which has contributions from inflation, shown in blue for different values of r, and from lensing shown in green. Our projections, shown on the lower panel for the case that r=0.001, include using PICO’s high resolution data to remove the lensing foreground, and they include removal of a simple foregrounds model. </a:t>
            </a:r>
          </a:p>
          <a:p>
            <a:pPr>
              <a:defRPr sz="1400"/>
            </a:pPr>
          </a:p>
          <a:p>
            <a:pPr>
              <a:defRPr sz="1400"/>
            </a:pPr>
            <a:r>
              <a:t>(The limits we quote on the value of r and sigma(r) include a factor of 2.5 margin.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9" name="Shape 539"/>
          <p:cNvSpPr/>
          <p:nvPr>
            <p:ph type="sldImg"/>
          </p:nvPr>
        </p:nvSpPr>
        <p:spPr>
          <a:prstGeom prst="rect">
            <a:avLst/>
          </a:prstGeom>
        </p:spPr>
        <p:txBody>
          <a:bodyPr/>
          <a:lstStyle/>
          <a:p>
            <a:pPr/>
          </a:p>
        </p:txBody>
      </p:sp>
      <p:sp>
        <p:nvSpPr>
          <p:cNvPr id="540" name="Shape 540"/>
          <p:cNvSpPr/>
          <p:nvPr>
            <p:ph type="body" sz="quarter" idx="1"/>
          </p:nvPr>
        </p:nvSpPr>
        <p:spPr>
          <a:prstGeom prst="rect">
            <a:avLst/>
          </a:prstGeom>
        </p:spPr>
        <p:txBody>
          <a:bodyPr/>
          <a:lstStyle/>
          <a:p>
            <a:pPr>
              <a:defRPr sz="1400"/>
            </a:pPr>
            <a:r>
              <a:t>A detection of inflation would point to specific large field inflation models as the drivers for inflation, and it would motivate connecting them to string theory. A detection would be the first observation of quantum gravity. </a:t>
            </a:r>
          </a:p>
          <a:p>
            <a:pPr>
              <a:defRPr sz="1400"/>
            </a:pPr>
          </a:p>
          <a:p>
            <a:pPr>
              <a:defRPr sz="1400"/>
            </a:pPr>
            <a:r>
              <a:t>The panel below shows r as a function of n, the power law index of the scalar fluctuations power spectrum.  In blue are current constraints from Planck and the bicep/keck experiments, and in red are the PICO constraints if r=0.001. An upper limit at a level of 1e-4 would exclude several favored classes of potentials as the driving force of inflation.  </a:t>
            </a:r>
          </a:p>
          <a:p>
            <a:pPr>
              <a:defRPr sz="1400"/>
            </a:pPr>
          </a:p>
          <a:p>
            <a:pPr>
              <a:defRPr b="1" sz="1400"/>
            </a:pPr>
            <a:r>
              <a:t>Only CMB measurements can probe this key information about inflation, and PICO is the most sensitive such probe planned for the foreseeable future.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2" name="Shape 552"/>
          <p:cNvSpPr/>
          <p:nvPr>
            <p:ph type="sldImg"/>
          </p:nvPr>
        </p:nvSpPr>
        <p:spPr>
          <a:prstGeom prst="rect">
            <a:avLst/>
          </a:prstGeom>
        </p:spPr>
        <p:txBody>
          <a:bodyPr/>
          <a:lstStyle/>
          <a:p>
            <a:pPr/>
          </a:p>
        </p:txBody>
      </p:sp>
      <p:sp>
        <p:nvSpPr>
          <p:cNvPr id="553" name="Shape 553"/>
          <p:cNvSpPr/>
          <p:nvPr>
            <p:ph type="body" sz="quarter" idx="1"/>
          </p:nvPr>
        </p:nvSpPr>
        <p:spPr>
          <a:prstGeom prst="rect">
            <a:avLst/>
          </a:prstGeom>
        </p:spPr>
        <p:txBody>
          <a:bodyPr/>
          <a:lstStyle/>
          <a:p>
            <a:pPr>
              <a:defRPr sz="1400"/>
            </a:pPr>
            <a:r>
              <a:t>PICO will explore how the Universe evolved by determining the reionization history of the Universe. The E-mode power spectrum over the largest angular scales is sensitive to the optical depth to reionization.</a:t>
            </a:r>
          </a:p>
          <a:p>
            <a:pPr>
              <a:defRPr sz="1400"/>
            </a:pPr>
          </a:p>
          <a:p>
            <a:pPr>
              <a:defRPr sz="1400"/>
            </a:pPr>
            <a:r>
              <a:t>Here we show forecasts in a plane of the redshift to reionization and the duration of reionization. We show current constraints by Planck in yellow and exclusion regions by other experiments. </a:t>
            </a:r>
          </a:p>
          <a:p>
            <a:pPr>
              <a:defRPr sz="1400"/>
            </a:pPr>
          </a:p>
          <a:p>
            <a:pPr>
              <a:defRPr sz="1400"/>
            </a:pPr>
            <a:r>
              <a:t>PICO, shown in blue, will measure the optical depth to cosmic variance limits. </a:t>
            </a:r>
            <a:r>
              <a:rPr b="1"/>
              <a:t>This measurement is uniquely suited for a space based mission that has an unimpeded view of the entire sky.</a:t>
            </a:r>
            <a:endParaRPr b="1"/>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5" name="Shape 565"/>
          <p:cNvSpPr/>
          <p:nvPr>
            <p:ph type="sldImg"/>
          </p:nvPr>
        </p:nvSpPr>
        <p:spPr>
          <a:prstGeom prst="rect">
            <a:avLst/>
          </a:prstGeom>
        </p:spPr>
        <p:txBody>
          <a:bodyPr/>
          <a:lstStyle/>
          <a:p>
            <a:pPr/>
          </a:p>
        </p:txBody>
      </p:sp>
      <p:sp>
        <p:nvSpPr>
          <p:cNvPr id="566" name="Shape 566"/>
          <p:cNvSpPr/>
          <p:nvPr>
            <p:ph type="body" sz="quarter" idx="1"/>
          </p:nvPr>
        </p:nvSpPr>
        <p:spPr>
          <a:prstGeom prst="rect">
            <a:avLst/>
          </a:prstGeom>
        </p:spPr>
        <p:txBody>
          <a:bodyPr/>
          <a:lstStyle/>
          <a:p>
            <a:pPr>
              <a:defRPr sz="1600"/>
            </a:pPr>
            <a:r>
              <a:t>PICO will explore how the Universe evolved by determining the reionization history of the Universe. The E-mode power spectrum over the largest angular scales is sensitive to the optical depth to reionization.</a:t>
            </a:r>
          </a:p>
          <a:p>
            <a:pPr>
              <a:defRPr sz="1600"/>
            </a:pPr>
          </a:p>
          <a:p>
            <a:pPr>
              <a:defRPr sz="1600"/>
            </a:pPr>
            <a:r>
              <a:t>Here we show forecasts in a plane of the redshift to reionization and the duration of reionization. We show current constraints by Planck in yellow and exclusion regions by other experiments. </a:t>
            </a:r>
          </a:p>
          <a:p>
            <a:pPr>
              <a:defRPr sz="1600"/>
            </a:pPr>
          </a:p>
          <a:p>
            <a:pPr>
              <a:defRPr sz="1600"/>
            </a:pPr>
            <a:r>
              <a:t>PICO, shown in blue, will measure the optical depth to cosmic variance limits. </a:t>
            </a:r>
            <a:r>
              <a:rPr b="1"/>
              <a:t>This measurement is uniquely suited for a space based mission that has an unimpeded view of the entire sky.</a:t>
            </a:r>
            <a:endParaRPr b="1"/>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6" name="Shape 236"/>
          <p:cNvSpPr/>
          <p:nvPr>
            <p:ph type="sldImg"/>
          </p:nvPr>
        </p:nvSpPr>
        <p:spPr>
          <a:prstGeom prst="rect">
            <a:avLst/>
          </a:prstGeom>
        </p:spPr>
        <p:txBody>
          <a:bodyPr/>
          <a:lstStyle/>
          <a:p>
            <a:pPr/>
          </a:p>
        </p:txBody>
      </p:sp>
      <p:sp>
        <p:nvSpPr>
          <p:cNvPr id="237" name="Shape 237"/>
          <p:cNvSpPr/>
          <p:nvPr>
            <p:ph type="body" sz="quarter" idx="1"/>
          </p:nvPr>
        </p:nvSpPr>
        <p:spPr>
          <a:prstGeom prst="rect">
            <a:avLst/>
          </a:prstGeom>
        </p:spPr>
        <p:txBody>
          <a:bodyPr/>
          <a:lstStyle/>
          <a:p>
            <a:pPr>
              <a:defRPr sz="1600"/>
            </a:pPr>
            <a:r>
              <a:t>Ten years ago, plus about few weeks, we posted this report on astro-ph. We were engaged in an activity similar to one we are doing now, studying a future CMB space mission. </a:t>
            </a:r>
          </a:p>
          <a:p>
            <a:pPr>
              <a:defRPr sz="1600"/>
            </a:pPr>
            <a:r>
              <a:t>Our mission was called EPIC (Experimental Probe of Inflationary Cosmology), and it was one of three candidate ‘Probes’, they were called ‘Einstein Probes’, that NASA was considering for launch sometime in the future.  The cost cap for the Probes was $1B, and so we were studying what mission design, and what science can fit within that cost. </a:t>
            </a:r>
          </a:p>
          <a:p>
            <a:pPr>
              <a:defRPr sz="1600"/>
            </a:pPr>
          </a:p>
          <a:p>
            <a:pPr>
              <a:defRPr sz="1600"/>
            </a:pPr>
            <a:r>
              <a:t>WMAP was entering its 8th year of operation; Planck was still a year from launch, and by that time we had several detections of TE and EE (showing QUAD).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6" name="Shape 586"/>
          <p:cNvSpPr/>
          <p:nvPr>
            <p:ph type="sldImg"/>
          </p:nvPr>
        </p:nvSpPr>
        <p:spPr>
          <a:prstGeom prst="rect">
            <a:avLst/>
          </a:prstGeom>
        </p:spPr>
        <p:txBody>
          <a:bodyPr/>
          <a:lstStyle/>
          <a:p>
            <a:pPr/>
          </a:p>
        </p:txBody>
      </p:sp>
      <p:sp>
        <p:nvSpPr>
          <p:cNvPr id="587" name="Shape 587"/>
          <p:cNvSpPr/>
          <p:nvPr>
            <p:ph type="body" sz="quarter" idx="1"/>
          </p:nvPr>
        </p:nvSpPr>
        <p:spPr>
          <a:prstGeom prst="rect">
            <a:avLst/>
          </a:prstGeom>
        </p:spPr>
        <p:txBody>
          <a:bodyPr/>
          <a:lstStyle/>
          <a:p>
            <a:pPr>
              <a:defRPr sz="1600"/>
            </a:pPr>
            <a:r>
              <a:t>we should be able to show the same lensing potential for different values of tau and sum nu</a:t>
            </a:r>
          </a:p>
          <a:p>
            <a:pPr>
              <a:defRPr sz="1600"/>
            </a:pPr>
          </a:p>
          <a:p>
            <a:pPr>
              <a:defRPr sz="1600"/>
            </a:p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1" name="Shape 601"/>
          <p:cNvSpPr/>
          <p:nvPr>
            <p:ph type="sldImg"/>
          </p:nvPr>
        </p:nvSpPr>
        <p:spPr>
          <a:prstGeom prst="rect">
            <a:avLst/>
          </a:prstGeom>
        </p:spPr>
        <p:txBody>
          <a:bodyPr/>
          <a:lstStyle/>
          <a:p>
            <a:pPr/>
          </a:p>
        </p:txBody>
      </p:sp>
      <p:sp>
        <p:nvSpPr>
          <p:cNvPr id="602" name="Shape 602"/>
          <p:cNvSpPr/>
          <p:nvPr>
            <p:ph type="body" sz="quarter" idx="1"/>
          </p:nvPr>
        </p:nvSpPr>
        <p:spPr>
          <a:prstGeom prst="rect">
            <a:avLst/>
          </a:prstGeom>
        </p:spPr>
        <p:txBody>
          <a:bodyPr/>
          <a:lstStyle>
            <a:lvl1pPr>
              <a:defRPr sz="1400"/>
            </a:lvl1pPr>
          </a:lstStyle>
          <a:p>
            <a:pPr/>
            <a:r>
              <a:t>The PICO tau converts the measurement from a 2 sigma to a 4 sigma measurement.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6" name="Shape 616"/>
          <p:cNvSpPr/>
          <p:nvPr>
            <p:ph type="sldImg"/>
          </p:nvPr>
        </p:nvSpPr>
        <p:spPr>
          <a:prstGeom prst="rect">
            <a:avLst/>
          </a:prstGeom>
        </p:spPr>
        <p:txBody>
          <a:bodyPr/>
          <a:lstStyle/>
          <a:p>
            <a:pPr/>
          </a:p>
        </p:txBody>
      </p:sp>
      <p:sp>
        <p:nvSpPr>
          <p:cNvPr id="617" name="Shape 617"/>
          <p:cNvSpPr/>
          <p:nvPr>
            <p:ph type="body" sz="quarter" idx="1"/>
          </p:nvPr>
        </p:nvSpPr>
        <p:spPr>
          <a:prstGeom prst="rect">
            <a:avLst/>
          </a:prstGeom>
        </p:spPr>
        <p:txBody>
          <a:bodyPr/>
          <a:lstStyle/>
          <a:p>
            <a:pPr>
              <a:defRPr sz="1800"/>
            </a:pPr>
            <a:r>
              <a:t>PICO will also determine the number of relativistic species of particles, Neff, also less accurately known as the ‘number of neutrino families’. The canonical Standard Model is 3.046 for a minimum of three known neutrino families. But there may be other particles, for example a light sterile neutrino or dark photons. </a:t>
            </a:r>
          </a:p>
          <a:p>
            <a:pPr>
              <a:defRPr sz="1800"/>
            </a:pPr>
          </a:p>
          <a:p>
            <a:pPr>
              <a:defRPr sz="1800"/>
            </a:pPr>
            <a:r>
              <a:t>With large sky coverage, shown on the vertical axis, and its high sensitivity on the horizontal PICO will reach 6 times the accuracy of Planck. </a:t>
            </a:r>
          </a:p>
          <a:p>
            <a:pPr>
              <a:defRPr sz="1800"/>
            </a:pPr>
          </a:p>
          <a:p>
            <a:pPr>
              <a:defRPr sz="1800"/>
            </a:pPr>
            <a:r>
              <a:t>The PICO constraint pushes our ability to probe the existence of new particles to epochs in the evolution of the universe that are earlier than the QCD phase transition. For example, we would reach an energy threshold that is 300 times higher than the current Planck constraints, for the case of new vector type particles. </a:t>
            </a:r>
          </a:p>
          <a:p>
            <a:pPr>
              <a:defRPr sz="1800"/>
            </a:pPr>
          </a:p>
          <a:p>
            <a:pPr>
              <a:defRPr b="1" sz="1800"/>
            </a:pPr>
            <a:r>
              <a:t>The CMB gives the strongest constraints on Neff compared to any other available probe.</a:t>
            </a:r>
          </a:p>
          <a:p>
            <a:p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5" name="Shape 645"/>
          <p:cNvSpPr/>
          <p:nvPr>
            <p:ph type="sldImg"/>
          </p:nvPr>
        </p:nvSpPr>
        <p:spPr>
          <a:prstGeom prst="rect">
            <a:avLst/>
          </a:prstGeom>
        </p:spPr>
        <p:txBody>
          <a:bodyPr/>
          <a:lstStyle/>
          <a:p>
            <a:pPr/>
          </a:p>
        </p:txBody>
      </p:sp>
      <p:sp>
        <p:nvSpPr>
          <p:cNvPr id="646" name="Shape 646"/>
          <p:cNvSpPr/>
          <p:nvPr>
            <p:ph type="body" sz="quarter" idx="1"/>
          </p:nvPr>
        </p:nvSpPr>
        <p:spPr>
          <a:prstGeom prst="rect">
            <a:avLst/>
          </a:prstGeom>
        </p:spPr>
        <p:txBody>
          <a:bodyPr/>
          <a:lstStyle/>
          <a:p>
            <a:pPr>
              <a:defRPr sz="1800"/>
            </a:pPr>
            <a:r>
              <a:t>PICO will also determine the number of relativistic species of particles, Neff, also less accurately known as the ‘number of neutrino families’. The canonical Standard Model is 3.046 for a minimum of three known neutrino families. But there may be other particles, for example a light sterile neutrino or dark photons. </a:t>
            </a:r>
          </a:p>
          <a:p>
            <a:pPr>
              <a:defRPr sz="1800"/>
            </a:pPr>
          </a:p>
          <a:p>
            <a:pPr>
              <a:defRPr sz="1800"/>
            </a:pPr>
            <a:r>
              <a:t>With large sky coverage, shown on the vertical axis, and its high sensitivity on the horizontal PICO will reach 6 times the accuracy of Planck. </a:t>
            </a:r>
          </a:p>
          <a:p>
            <a:pPr>
              <a:defRPr sz="1800"/>
            </a:pPr>
          </a:p>
          <a:p>
            <a:pPr>
              <a:defRPr sz="1800"/>
            </a:pPr>
            <a:r>
              <a:t>The PICO constraint pushes our ability to probe the existence of new particles to epochs in the evolution of the universe that are earlier than the QCD phase transition. For example, we would reach an energy threshold that is 300 times higher than the current Planck constraints, for the case of new vector type particles. </a:t>
            </a:r>
          </a:p>
          <a:p>
            <a:pPr>
              <a:defRPr sz="1800"/>
            </a:pPr>
          </a:p>
          <a:p>
            <a:pPr>
              <a:defRPr b="1" sz="1800"/>
            </a:pPr>
            <a:r>
              <a:t>The CMB gives the strongest constraints on Neff compared to any other available probe.</a:t>
            </a:r>
          </a:p>
          <a:p>
            <a:p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8" name="Shape 668"/>
          <p:cNvSpPr/>
          <p:nvPr>
            <p:ph type="sldImg"/>
          </p:nvPr>
        </p:nvSpPr>
        <p:spPr>
          <a:prstGeom prst="rect">
            <a:avLst/>
          </a:prstGeom>
        </p:spPr>
        <p:txBody>
          <a:bodyPr/>
          <a:lstStyle/>
          <a:p>
            <a:pPr/>
          </a:p>
        </p:txBody>
      </p:sp>
      <p:sp>
        <p:nvSpPr>
          <p:cNvPr id="669" name="Shape 669"/>
          <p:cNvSpPr/>
          <p:nvPr>
            <p:ph type="body" sz="quarter" idx="1"/>
          </p:nvPr>
        </p:nvSpPr>
        <p:spPr>
          <a:prstGeom prst="rect">
            <a:avLst/>
          </a:prstGeom>
        </p:spPr>
        <p:txBody>
          <a:bodyPr/>
          <a:lstStyle/>
          <a:p>
            <a:pPr>
              <a:defRPr sz="1800"/>
            </a:pPr>
            <a:r>
              <a:t>PICO will also determine the number of relativistic species of particles, Neff, also less accurately known as the ‘number of neutrino families’. The canonical Standard Model is 3.046 for a minimum of three known neutrino families. But there may be other particles, for example a light sterile neutrino or dark photons. </a:t>
            </a:r>
          </a:p>
          <a:p>
            <a:pPr>
              <a:defRPr sz="1800"/>
            </a:pPr>
          </a:p>
          <a:p>
            <a:pPr>
              <a:defRPr sz="1800"/>
            </a:pPr>
            <a:r>
              <a:t>With large sky coverage, shown on the vertical axis, and its high sensitivity on the horizontal PICO will reach 6 times the accuracy of Planck. </a:t>
            </a:r>
          </a:p>
          <a:p>
            <a:pPr>
              <a:defRPr sz="1800"/>
            </a:pPr>
          </a:p>
          <a:p>
            <a:pPr>
              <a:defRPr sz="1800"/>
            </a:pPr>
            <a:r>
              <a:t>The PICO constraint pushes our ability to probe the existence of new particles to epochs in the evolution of the universe that are earlier than the QCD phase transition. For example, we would reach an energy threshold that is 300 times higher than the current Planck constraints, for the case of new vector type particles. </a:t>
            </a:r>
          </a:p>
          <a:p>
            <a:pPr>
              <a:defRPr sz="1800"/>
            </a:pPr>
          </a:p>
          <a:p>
            <a:pPr>
              <a:defRPr b="1" sz="1800"/>
            </a:pPr>
            <a:r>
              <a:t>The CMB gives the strongest constraints on Neff compared to any other available probe.</a:t>
            </a:r>
          </a:p>
          <a:p>
            <a:p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1" name="Shape 711"/>
          <p:cNvSpPr/>
          <p:nvPr>
            <p:ph type="sldImg"/>
          </p:nvPr>
        </p:nvSpPr>
        <p:spPr>
          <a:prstGeom prst="rect">
            <a:avLst/>
          </a:prstGeom>
        </p:spPr>
        <p:txBody>
          <a:bodyPr/>
          <a:lstStyle/>
          <a:p>
            <a:pPr/>
          </a:p>
        </p:txBody>
      </p:sp>
      <p:sp>
        <p:nvSpPr>
          <p:cNvPr id="712" name="Shape 712"/>
          <p:cNvSpPr/>
          <p:nvPr>
            <p:ph type="body" sz="quarter" idx="1"/>
          </p:nvPr>
        </p:nvSpPr>
        <p:spPr>
          <a:prstGeom prst="rect">
            <a:avLst/>
          </a:prstGeom>
        </p:spPr>
        <p:txBody>
          <a:bodyPr/>
          <a:lstStyle/>
          <a:p>
            <a:pPr/>
            <a:r>
              <a:t>PICO will explore how the universe evolved by determining the relative roles of turbulence and the magnetic field in Milky Way dynamics and star formation efficiency; the information comes from a measurement of the galactic magnetic field.</a:t>
            </a:r>
          </a:p>
          <a:p>
            <a:pPr/>
          </a:p>
          <a:p>
            <a:pPr/>
            <a:r>
              <a:t>The map shows the region on the sky in which current Planck data gives polarization uncertainty of less than 0.3%, with its 5’ beams. It is the small fraction of sky shown in yellow. </a:t>
            </a:r>
            <a:r>
              <a:rPr b="1"/>
              <a:t>PICO’s data will extend the information over the entire sky at the same resolution; And it will give the same polarization uncertainty at 5 times higher resolution over most of the sky, shown in green. </a:t>
            </a:r>
            <a:endParaRPr b="1"/>
          </a:p>
          <a:p>
            <a:pPr/>
          </a:p>
          <a:p>
            <a:pPr/>
            <a:r>
              <a:t>PICO will map sub-mm emission from the interstellar medium in nearly 100 nearby galaxies to determine how typical the Milky Way is; only a handful have been mapped in the sub-mm to date. </a:t>
            </a:r>
          </a:p>
          <a:p>
            <a:pPr/>
          </a:p>
          <a:p>
            <a:pPr/>
            <a:r>
              <a:t>And it will constrain the shape and composition of interstellar dust grains.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0" name="Shape 740"/>
          <p:cNvSpPr/>
          <p:nvPr>
            <p:ph type="sldImg"/>
          </p:nvPr>
        </p:nvSpPr>
        <p:spPr>
          <a:prstGeom prst="rect">
            <a:avLst/>
          </a:prstGeom>
        </p:spPr>
        <p:txBody>
          <a:bodyPr/>
          <a:lstStyle/>
          <a:p>
            <a:pPr/>
          </a:p>
        </p:txBody>
      </p:sp>
      <p:sp>
        <p:nvSpPr>
          <p:cNvPr id="741" name="Shape 741"/>
          <p:cNvSpPr/>
          <p:nvPr>
            <p:ph type="body" sz="quarter" idx="1"/>
          </p:nvPr>
        </p:nvSpPr>
        <p:spPr>
          <a:prstGeom prst="rect">
            <a:avLst/>
          </a:prstGeom>
        </p:spPr>
        <p:txBody>
          <a:bodyPr/>
          <a:lstStyle/>
          <a:p>
            <a:pPr/>
            <a:r>
              <a:t>PICO will explore how the universe evolved by determining the relative roles of turbulence and the magnetic field in Milky Way dynamics and star formation efficiency; the information comes from a measurement of the galactic magnetic field.</a:t>
            </a:r>
          </a:p>
          <a:p>
            <a:pPr/>
          </a:p>
          <a:p>
            <a:pPr/>
            <a:r>
              <a:t>The map shows the region on the sky in which current Planck data gives polarization uncertainty of less than 0.3%, with its 5’ beams. It is the small fraction of sky shown in yellow. </a:t>
            </a:r>
            <a:r>
              <a:rPr b="1"/>
              <a:t>PICO’s data will extend the information over the entire sky at the same resolution; And it will give the same polarization uncertainty at 5 times higher resolution over most of the sky, shown in green. </a:t>
            </a:r>
            <a:endParaRPr b="1"/>
          </a:p>
          <a:p>
            <a:pPr/>
          </a:p>
          <a:p>
            <a:pPr/>
            <a:r>
              <a:t>PICO will map sub-mm emission from the interstellar medium in nearly 100 nearby galaxies to determine how typical the Milky Way is; only a handful have been mapped in the sub-mm to date. </a:t>
            </a:r>
          </a:p>
          <a:p>
            <a:pPr/>
          </a:p>
          <a:p>
            <a:pPr/>
            <a:r>
              <a:t>And it will constrain the shape and composition of interstellar dust grains.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8" name="Shape 758"/>
          <p:cNvSpPr/>
          <p:nvPr>
            <p:ph type="sldImg"/>
          </p:nvPr>
        </p:nvSpPr>
        <p:spPr>
          <a:prstGeom prst="rect">
            <a:avLst/>
          </a:prstGeom>
        </p:spPr>
        <p:txBody>
          <a:bodyPr/>
          <a:lstStyle/>
          <a:p>
            <a:pPr/>
          </a:p>
        </p:txBody>
      </p:sp>
      <p:sp>
        <p:nvSpPr>
          <p:cNvPr id="759" name="Shape 759"/>
          <p:cNvSpPr/>
          <p:nvPr>
            <p:ph type="body" sz="quarter" idx="1"/>
          </p:nvPr>
        </p:nvSpPr>
        <p:spPr>
          <a:prstGeom prst="rect">
            <a:avLst/>
          </a:prstGeom>
        </p:spPr>
        <p:txBody>
          <a:bodyPr/>
          <a:lstStyle/>
          <a:p>
            <a:pPr/>
            <a:r>
              <a:t>PICO will explore how the universe evolved by determining the relative roles of turbulence and the magnetic field in Milky Way dynamics and star formation efficiency; the information comes from a measurement of the galactic magnetic field.</a:t>
            </a:r>
          </a:p>
          <a:p>
            <a:pPr/>
          </a:p>
          <a:p>
            <a:pPr/>
            <a:r>
              <a:t>The map shows the region on the sky in which current Planck data gives polarization uncertainty of less than 0.3%, with its 5’ beams. It is the small fraction of sky shown in yellow. </a:t>
            </a:r>
            <a:r>
              <a:rPr b="1"/>
              <a:t>PICO’s data will extend the information over the entire sky at the same resolution; And it will give the same polarization uncertainty at 5 times higher resolution over most of the sky, shown in green. </a:t>
            </a:r>
            <a:endParaRPr b="1"/>
          </a:p>
          <a:p>
            <a:pPr/>
          </a:p>
          <a:p>
            <a:pPr/>
            <a:r>
              <a:t>PICO will map sub-mm emission from the interstellar medium in nearly 100 nearby galaxies to determine how typical the Milky Way is; only a handful have been mapped in the sub-mm to date. </a:t>
            </a:r>
          </a:p>
          <a:p>
            <a:pPr/>
          </a:p>
          <a:p>
            <a:pPr/>
            <a:r>
              <a:t>And it will constrain the shape and composition of interstellar dust grains.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2" name="Shape 772"/>
          <p:cNvSpPr/>
          <p:nvPr>
            <p:ph type="sldImg"/>
          </p:nvPr>
        </p:nvSpPr>
        <p:spPr>
          <a:prstGeom prst="rect">
            <a:avLst/>
          </a:prstGeom>
        </p:spPr>
        <p:txBody>
          <a:bodyPr/>
          <a:lstStyle/>
          <a:p>
            <a:pPr/>
          </a:p>
        </p:txBody>
      </p:sp>
      <p:sp>
        <p:nvSpPr>
          <p:cNvPr id="773" name="Shape 773"/>
          <p:cNvSpPr/>
          <p:nvPr>
            <p:ph type="body" sz="quarter" idx="1"/>
          </p:nvPr>
        </p:nvSpPr>
        <p:spPr>
          <a:prstGeom prst="rect">
            <a:avLst/>
          </a:prstGeom>
        </p:spPr>
        <p:txBody>
          <a:bodyPr/>
          <a:lstStyle/>
          <a:p>
            <a:pPr/>
            <a:r>
              <a:t>PICO will produce a rich legacy data set that will be mined for years. In addition to 21 sky maps of Stokes I, Q, U it is expected to discover 3000 highly magnified dusty galaxies, similar to the one recently discovered in the SPT field, and garnered an NSF press release. It will discover 3000 porto-clusters, 4000 radio and Far IR emitting galaxies and tens of thousands of new clusters. All of these give factors of 10 to 100 improvement over what is known today. </a:t>
            </a:r>
          </a:p>
          <a:p>
            <a:pPr/>
          </a:p>
          <a:p>
            <a:pPr/>
            <a:r>
              <a:t>These sources will be used to probe star formation history, determine galaxy and cluster formation and evolution, learn about dark matter substructure, measure the properties of jets in radio-loud sources.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9" name="Shape 779"/>
          <p:cNvSpPr/>
          <p:nvPr>
            <p:ph type="sldImg"/>
          </p:nvPr>
        </p:nvSpPr>
        <p:spPr>
          <a:prstGeom prst="rect">
            <a:avLst/>
          </a:prstGeom>
        </p:spPr>
        <p:txBody>
          <a:bodyPr/>
          <a:lstStyle/>
          <a:p>
            <a:pPr/>
          </a:p>
        </p:txBody>
      </p:sp>
      <p:sp>
        <p:nvSpPr>
          <p:cNvPr id="780" name="Shape 780"/>
          <p:cNvSpPr/>
          <p:nvPr>
            <p:ph type="body" sz="quarter" idx="1"/>
          </p:nvPr>
        </p:nvSpPr>
        <p:spPr>
          <a:prstGeom prst="rect">
            <a:avLst/>
          </a:prstGeom>
        </p:spPr>
        <p:txBody>
          <a:bodyPr/>
          <a:lstStyle/>
          <a:p>
            <a:pPr/>
            <a:r>
              <a:t>To summarize:  </a:t>
            </a:r>
          </a:p>
          <a:p>
            <a:pPr/>
            <a:r>
              <a:t>PICOs science goals of inflation, quantum gravity, particle physics, extragalactic and galactic structure and evolution are </a:t>
            </a:r>
            <a:r>
              <a:rPr b="1"/>
              <a:t>all unique and can only be probed with the measurements proposed. </a:t>
            </a:r>
            <a:endParaRPr b="1"/>
          </a:p>
          <a:p>
            <a:pPr/>
          </a:p>
          <a:p>
            <a:pPr>
              <a:defRPr b="1"/>
            </a:pPr>
            <a:r>
              <a:t>PICO is the only instrument with the combination of sky coverage, resolution, frequency bands, and sensitivity, to achieve this science with one platform. </a:t>
            </a:r>
          </a:p>
          <a:p>
            <a:pPr/>
          </a:p>
          <a:p>
            <a:pPr/>
            <a:r>
              <a:t>We had our initial engineering and costing study completed; no significant issues in engineering nor in cost were identified. The technology implementation is a simple extension of today’s technologies. And the mission is a good fit to the cost window.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6" name="Shape 246"/>
          <p:cNvSpPr/>
          <p:nvPr>
            <p:ph type="sldImg"/>
          </p:nvPr>
        </p:nvSpPr>
        <p:spPr>
          <a:prstGeom prst="rect">
            <a:avLst/>
          </a:prstGeom>
        </p:spPr>
        <p:txBody>
          <a:bodyPr/>
          <a:lstStyle/>
          <a:p>
            <a:pPr/>
          </a:p>
        </p:txBody>
      </p:sp>
      <p:sp>
        <p:nvSpPr>
          <p:cNvPr id="247" name="Shape 247"/>
          <p:cNvSpPr/>
          <p:nvPr>
            <p:ph type="body" sz="quarter" idx="1"/>
          </p:nvPr>
        </p:nvSpPr>
        <p:spPr>
          <a:prstGeom prst="rect">
            <a:avLst/>
          </a:prstGeom>
        </p:spPr>
        <p:txBody>
          <a:bodyPr/>
          <a:lstStyle/>
          <a:p>
            <a:pPr>
              <a:defRPr sz="1600"/>
            </a:pPr>
            <a:r>
              <a:t>Ten years ago, plus about few weeks, we posted this report on astro-ph. We were engaged in an activity similar to one we are doing now, studying a future CMB space mission. </a:t>
            </a:r>
          </a:p>
          <a:p>
            <a:pPr>
              <a:defRPr sz="1600"/>
            </a:pPr>
            <a:r>
              <a:t>Our mission was called EPIC (Experimental Probe of Inflationary Cosmology), and it was one of three candidate ‘Probes’, they were called ‘Einstein Probes’, that NASA was considering for launch sometime in the future.  The cost cap for the Probes was $1B, and so we were studying what mission design, and what science can fit within that cost. </a:t>
            </a:r>
          </a:p>
          <a:p>
            <a:pPr>
              <a:defRPr sz="1600"/>
            </a:pPr>
          </a:p>
          <a:p>
            <a:pPr>
              <a:defRPr sz="1600"/>
            </a:pPr>
            <a:r>
              <a:t>WMAP was entering its 8th year of operation; Planck was still a year from launch, and by that time we had several detections of TE and EE (showing QUAD).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1" name="Shape 801"/>
          <p:cNvSpPr/>
          <p:nvPr>
            <p:ph type="sldImg"/>
          </p:nvPr>
        </p:nvSpPr>
        <p:spPr>
          <a:prstGeom prst="rect">
            <a:avLst/>
          </a:prstGeom>
        </p:spPr>
        <p:txBody>
          <a:bodyPr/>
          <a:lstStyle/>
          <a:p>
            <a:pPr/>
          </a:p>
        </p:txBody>
      </p:sp>
      <p:sp>
        <p:nvSpPr>
          <p:cNvPr id="802" name="Shape 802"/>
          <p:cNvSpPr/>
          <p:nvPr>
            <p:ph type="body" sz="quarter" idx="1"/>
          </p:nvPr>
        </p:nvSpPr>
        <p:spPr>
          <a:prstGeom prst="rect">
            <a:avLst/>
          </a:prstGeom>
        </p:spPr>
        <p:txBody>
          <a:bodyPr/>
          <a:lstStyle/>
          <a:p>
            <a:pPr>
              <a:defRPr sz="1400"/>
            </a:pPr>
            <a:r>
              <a:t>Here is a current tally of CMB mission concepts. There are two active concepts, LiteBIRD, a Japanese led mission that is currently funded in Japan to conduct a PhaseA study, and PICO, which we are currently studying here in the US. </a:t>
            </a:r>
          </a:p>
          <a:p>
            <a:pPr>
              <a:defRPr sz="1400"/>
            </a:pPr>
            <a:r>
              <a:t>There are two missions on hold. They are on-hold in the sense that they have been recently proposed, and declined and will likely be proposed again. These are CORE submitted to ESA and by ESA and PIXIE submitted to NASA.</a:t>
            </a:r>
          </a:p>
          <a:p>
            <a:pPr>
              <a:defRPr sz="1400"/>
            </a:pPr>
          </a:p>
          <a:p>
            <a:pPr>
              <a:defRPr sz="1400"/>
            </a:pPr>
            <a:r>
              <a:t>Before I give more details on these missions, let me take a historical perspective, which may be useful for the discussion later.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8" name="Shape 808"/>
          <p:cNvSpPr/>
          <p:nvPr>
            <p:ph type="sldImg"/>
          </p:nvPr>
        </p:nvSpPr>
        <p:spPr>
          <a:prstGeom prst="rect">
            <a:avLst/>
          </a:prstGeom>
        </p:spPr>
        <p:txBody>
          <a:bodyPr/>
          <a:lstStyle/>
          <a:p>
            <a:pPr/>
          </a:p>
        </p:txBody>
      </p:sp>
      <p:sp>
        <p:nvSpPr>
          <p:cNvPr id="809" name="Shape 809"/>
          <p:cNvSpPr/>
          <p:nvPr>
            <p:ph type="body" sz="quarter" idx="1"/>
          </p:nvPr>
        </p:nvSpPr>
        <p:spPr>
          <a:prstGeom prst="rect">
            <a:avLst/>
          </a:prstGeom>
        </p:spPr>
        <p:txBody>
          <a:bodyPr/>
          <a:lstStyle/>
          <a:p>
            <a:pPr/>
            <a:r>
              <a:t>To summarize:  </a:t>
            </a:r>
          </a:p>
          <a:p>
            <a:pPr/>
            <a:r>
              <a:t>PICOs science goals of inflation, quantum gravity, particle physics, extragalactic and galactic structure and evolution are </a:t>
            </a:r>
            <a:r>
              <a:rPr b="1"/>
              <a:t>all unique and can only be probed with the measurements proposed. </a:t>
            </a:r>
            <a:endParaRPr b="1"/>
          </a:p>
          <a:p>
            <a:pPr/>
          </a:p>
          <a:p>
            <a:pPr>
              <a:defRPr b="1"/>
            </a:pPr>
            <a:r>
              <a:t>PICO is the only instrument with the combination of sky coverage, resolution, frequency bands, and sensitivity, to achieve this science with one platform. </a:t>
            </a:r>
          </a:p>
          <a:p>
            <a:pPr/>
          </a:p>
          <a:p>
            <a:pPr/>
            <a:r>
              <a:t>We had our initial engineering and costing study completed; no significant issues in engineering nor in cost were identified. The technology implementation is a simple extension of today’s technologies. And the mission is a good fit to the cost window.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3" name="Shape 823"/>
          <p:cNvSpPr/>
          <p:nvPr>
            <p:ph type="sldImg"/>
          </p:nvPr>
        </p:nvSpPr>
        <p:spPr>
          <a:prstGeom prst="rect">
            <a:avLst/>
          </a:prstGeom>
        </p:spPr>
        <p:txBody>
          <a:bodyPr/>
          <a:lstStyle/>
          <a:p>
            <a:pPr/>
          </a:p>
        </p:txBody>
      </p:sp>
      <p:sp>
        <p:nvSpPr>
          <p:cNvPr id="824" name="Shape 824"/>
          <p:cNvSpPr/>
          <p:nvPr>
            <p:ph type="body" sz="quarter" idx="1"/>
          </p:nvPr>
        </p:nvSpPr>
        <p:spPr>
          <a:prstGeom prst="rect">
            <a:avLst/>
          </a:prstGeom>
        </p:spPr>
        <p:txBody>
          <a:bodyPr/>
          <a:lstStyle/>
          <a:p>
            <a:pPr>
              <a:defRPr sz="2000"/>
            </a:pPr>
            <a:r>
              <a:t>It will explore how the Universe began by detecting or setting an upper bound on the energy scale at which inflation occurred. This energy scale is quantified by means of a parameter r. The current 95% confidence limit on r is 0.07. PICO will set a 95% confidence limit that is 700 times more stringent. </a:t>
            </a:r>
          </a:p>
          <a:p>
            <a:pPr>
              <a:defRPr sz="2000"/>
            </a:pPr>
          </a:p>
          <a:p>
            <a:pPr>
              <a:defRPr sz="2000"/>
            </a:pPr>
            <a:r>
              <a:t>The PICO determination of the CMB polarization E and B angular power spectra are shown in grey boxes in these panels. The constraints on the inflation signal come from a measurement of the B-mode spectrum, which has contributions from inflation, shown in blue for different values of r, and from lensing shown in green. Our projections, shown on the lower panel for the case that r=0.001, include using PICO’s high resolution data to remove the lensing foreground, and they include removal of a simple foregrounds model. </a:t>
            </a:r>
          </a:p>
          <a:p>
            <a:pPr>
              <a:defRPr sz="2000"/>
            </a:pPr>
          </a:p>
          <a:p>
            <a:pPr>
              <a:defRPr sz="2000"/>
            </a:pPr>
            <a:r>
              <a:t>(The limits we quote on the value of r and sigma(r) include a factor of 2.5 margin.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1" name="Shape 841"/>
          <p:cNvSpPr/>
          <p:nvPr>
            <p:ph type="sldImg"/>
          </p:nvPr>
        </p:nvSpPr>
        <p:spPr>
          <a:prstGeom prst="rect">
            <a:avLst/>
          </a:prstGeom>
        </p:spPr>
        <p:txBody>
          <a:bodyPr/>
          <a:lstStyle/>
          <a:p>
            <a:pPr/>
          </a:p>
        </p:txBody>
      </p:sp>
      <p:sp>
        <p:nvSpPr>
          <p:cNvPr id="842" name="Shape 842"/>
          <p:cNvSpPr/>
          <p:nvPr>
            <p:ph type="body" sz="quarter" idx="1"/>
          </p:nvPr>
        </p:nvSpPr>
        <p:spPr>
          <a:prstGeom prst="rect">
            <a:avLst/>
          </a:prstGeom>
        </p:spPr>
        <p:txBody>
          <a:bodyPr/>
          <a:lstStyle/>
          <a:p>
            <a:pPr>
              <a:defRPr sz="2000"/>
            </a:pPr>
            <a:r>
              <a:t>It will explore how the Universe began by detecting or setting an upper bound on the energy scale at which inflation occurred. This energy scale is quantified by means of a parameter r. The current 95% confidence limit on r is 0.07. PICO will set a 95% confidence limit that is 700 times more stringent. </a:t>
            </a:r>
          </a:p>
          <a:p>
            <a:pPr>
              <a:defRPr sz="2000"/>
            </a:pPr>
          </a:p>
          <a:p>
            <a:pPr>
              <a:defRPr sz="2000"/>
            </a:pPr>
            <a:r>
              <a:t>The PICO determination of the CMB polarization E and B angular power spectra are shown in grey boxes in these panels. The constraints on the inflation signal come from a measurement of the B-mode spectrum, which has contributions from inflation, shown in blue for different values of r, and from lensing shown in green. Our projections, shown on the lower panel for the case that r=0.001, include using PICO’s high resolution data to remove the lensing foreground, and they include removal of a simple foregrounds model. </a:t>
            </a:r>
          </a:p>
          <a:p>
            <a:pPr>
              <a:defRPr sz="2000"/>
            </a:pPr>
          </a:p>
          <a:p>
            <a:pPr>
              <a:defRPr sz="2000"/>
            </a:pPr>
            <a:r>
              <a:t>(The limits we quote on the value of r and sigma(r) include a factor of 2.5 margin.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8" name="Shape 848"/>
          <p:cNvSpPr/>
          <p:nvPr>
            <p:ph type="sldImg"/>
          </p:nvPr>
        </p:nvSpPr>
        <p:spPr>
          <a:prstGeom prst="rect">
            <a:avLst/>
          </a:prstGeom>
        </p:spPr>
        <p:txBody>
          <a:bodyPr/>
          <a:lstStyle/>
          <a:p>
            <a:pPr/>
          </a:p>
        </p:txBody>
      </p:sp>
      <p:sp>
        <p:nvSpPr>
          <p:cNvPr id="849" name="Shape 849"/>
          <p:cNvSpPr/>
          <p:nvPr>
            <p:ph type="body" sz="quarter" idx="1"/>
          </p:nvPr>
        </p:nvSpPr>
        <p:spPr>
          <a:prstGeom prst="rect">
            <a:avLst/>
          </a:prstGeom>
        </p:spPr>
        <p:txBody>
          <a:bodyPr/>
          <a:lstStyle/>
          <a:p>
            <a:pPr/>
            <a:r>
              <a:t>To summarize:  </a:t>
            </a:r>
          </a:p>
          <a:p>
            <a:pPr/>
            <a:r>
              <a:t>PICOs science goals of inflation, quantum gravity, particle physics, extragalactic and galactic structure and evolution are </a:t>
            </a:r>
            <a:r>
              <a:rPr b="1"/>
              <a:t>all unique and can only be probed with the measurements proposed. </a:t>
            </a:r>
            <a:endParaRPr b="1"/>
          </a:p>
          <a:p>
            <a:pPr/>
          </a:p>
          <a:p>
            <a:pPr>
              <a:defRPr b="1"/>
            </a:pPr>
            <a:r>
              <a:t>PICO is the only instrument with the combination of sky coverage, resolution, frequency bands, and sensitivity, to achieve this science with one platform. </a:t>
            </a:r>
          </a:p>
          <a:p>
            <a:pPr/>
          </a:p>
          <a:p>
            <a:pPr/>
            <a:r>
              <a:t>We had our initial engineering and costing study completed; no significant issues in engineering nor in cost were identified. The technology implementation is a simple extension of today’s technologies. And the mission is a good fit to the cost window.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1" name="Shape 861"/>
          <p:cNvSpPr/>
          <p:nvPr>
            <p:ph type="sldImg"/>
          </p:nvPr>
        </p:nvSpPr>
        <p:spPr>
          <a:prstGeom prst="rect">
            <a:avLst/>
          </a:prstGeom>
        </p:spPr>
        <p:txBody>
          <a:bodyPr/>
          <a:lstStyle/>
          <a:p>
            <a:pPr/>
          </a:p>
        </p:txBody>
      </p:sp>
      <p:sp>
        <p:nvSpPr>
          <p:cNvPr id="862" name="Shape 862"/>
          <p:cNvSpPr/>
          <p:nvPr>
            <p:ph type="body" sz="quarter" idx="1"/>
          </p:nvPr>
        </p:nvSpPr>
        <p:spPr>
          <a:prstGeom prst="rect">
            <a:avLst/>
          </a:prstGeom>
        </p:spPr>
        <p:txBody>
          <a:bodyPr/>
          <a:lstStyle>
            <a:lvl1pPr>
              <a:defRPr sz="1400"/>
            </a:lvl1pPr>
          </a:lstStyle>
          <a:p>
            <a:pPr/>
            <a:r>
              <a:t>remove the words ‘planck’ say ‘with current sigma</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0" name="Shape 870"/>
          <p:cNvSpPr/>
          <p:nvPr>
            <p:ph type="sldImg"/>
          </p:nvPr>
        </p:nvSpPr>
        <p:spPr>
          <a:prstGeom prst="rect">
            <a:avLst/>
          </a:prstGeom>
        </p:spPr>
        <p:txBody>
          <a:bodyPr/>
          <a:lstStyle/>
          <a:p>
            <a:pPr/>
          </a:p>
        </p:txBody>
      </p:sp>
      <p:sp>
        <p:nvSpPr>
          <p:cNvPr id="871" name="Shape 871"/>
          <p:cNvSpPr/>
          <p:nvPr>
            <p:ph type="body" sz="quarter" idx="1"/>
          </p:nvPr>
        </p:nvSpPr>
        <p:spPr>
          <a:prstGeom prst="rect">
            <a:avLst/>
          </a:prstGeom>
        </p:spPr>
        <p:txBody>
          <a:bodyPr/>
          <a:lstStyle/>
          <a:p>
            <a:pPr>
              <a:defRPr sz="1400"/>
            </a:pPr>
            <a:r>
              <a:t>It will explore how the Universe began by detecting or setting an upper bound on the energy scale at which inflation occurred. This energy scale is quantified by means of the tensor to scalar ratio r, which sets the level of the B mode power spectrum at low \ell. B80 is the level of B at \ell=80. The current 95% confidence limit on r is 0.07. PICO will set a 95% confidence limit that is 700 times more stringent. </a:t>
            </a:r>
          </a:p>
          <a:p>
            <a:pPr>
              <a:defRPr sz="1400"/>
            </a:pPr>
          </a:p>
          <a:p>
            <a:pPr>
              <a:defRPr sz="1400"/>
            </a:pPr>
            <a:r>
              <a:t>The PICO determination of the CMB polarization E and B angular power spectra are shown in grey boxes in these panels. The constraints on the inflation signal come from a measurement of the B-mode spectrum, which has contributions from inflation, shown in blue for different values of r, and from lensing shown in green. Our projections, shown on the lower panel for the case that r=0.001, include using PICO’s high resolution data to remove the lensing foreground, and they include removal of a simple foregrounds model. </a:t>
            </a:r>
          </a:p>
          <a:p>
            <a:pPr>
              <a:defRPr sz="1400"/>
            </a:pPr>
          </a:p>
          <a:p>
            <a:pPr>
              <a:defRPr sz="1400"/>
            </a:pPr>
            <a:r>
              <a:t>(The limits we quote on the value of r and sigma(r) include a factor of 2.5 margin.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6" name="Shape 876"/>
          <p:cNvSpPr/>
          <p:nvPr>
            <p:ph type="sldImg"/>
          </p:nvPr>
        </p:nvSpPr>
        <p:spPr>
          <a:prstGeom prst="rect">
            <a:avLst/>
          </a:prstGeom>
        </p:spPr>
        <p:txBody>
          <a:bodyPr/>
          <a:lstStyle/>
          <a:p>
            <a:pPr/>
          </a:p>
        </p:txBody>
      </p:sp>
      <p:sp>
        <p:nvSpPr>
          <p:cNvPr id="877" name="Shape 877"/>
          <p:cNvSpPr/>
          <p:nvPr>
            <p:ph type="body" sz="quarter" idx="1"/>
          </p:nvPr>
        </p:nvSpPr>
        <p:spPr>
          <a:prstGeom prst="rect">
            <a:avLst/>
          </a:prstGeom>
        </p:spPr>
        <p:txBody>
          <a:bodyPr/>
          <a:lstStyle>
            <a:lvl1pPr>
              <a:defRPr sz="2000"/>
            </a:lvl1pPr>
          </a:lstStyle>
          <a:p>
            <a:pPr/>
            <a:r>
              <a:t>A year later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2" name="Shape 912"/>
          <p:cNvSpPr/>
          <p:nvPr>
            <p:ph type="sldImg"/>
          </p:nvPr>
        </p:nvSpPr>
        <p:spPr>
          <a:prstGeom prst="rect">
            <a:avLst/>
          </a:prstGeom>
        </p:spPr>
        <p:txBody>
          <a:bodyPr/>
          <a:lstStyle/>
          <a:p>
            <a:pPr/>
          </a:p>
        </p:txBody>
      </p:sp>
      <p:sp>
        <p:nvSpPr>
          <p:cNvPr id="913" name="Shape 913"/>
          <p:cNvSpPr/>
          <p:nvPr>
            <p:ph type="body" sz="quarter" idx="1"/>
          </p:nvPr>
        </p:nvSpPr>
        <p:spPr>
          <a:prstGeom prst="rect">
            <a:avLst/>
          </a:prstGeom>
        </p:spPr>
        <p:txBody>
          <a:bodyPr/>
          <a:lstStyle/>
          <a:p>
            <a:pPr/>
            <a:r>
              <a:t>Need to work on this slide</a:t>
            </a:r>
          </a:p>
          <a:p>
            <a:pPr/>
          </a:p>
          <a:p>
            <a:pPr/>
            <a:r>
              <a:t>Show the BB signal show the two peaks; show the delensing. Al Kogut’s points. </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3" name="Shape 923"/>
          <p:cNvSpPr/>
          <p:nvPr>
            <p:ph type="sldImg"/>
          </p:nvPr>
        </p:nvSpPr>
        <p:spPr>
          <a:prstGeom prst="rect">
            <a:avLst/>
          </a:prstGeom>
        </p:spPr>
        <p:txBody>
          <a:bodyPr/>
          <a:lstStyle/>
          <a:p>
            <a:pPr/>
          </a:p>
        </p:txBody>
      </p:sp>
      <p:sp>
        <p:nvSpPr>
          <p:cNvPr id="924" name="Shape 924"/>
          <p:cNvSpPr/>
          <p:nvPr>
            <p:ph type="body" sz="quarter" idx="1"/>
          </p:nvPr>
        </p:nvSpPr>
        <p:spPr>
          <a:prstGeom prst="rect">
            <a:avLst/>
          </a:prstGeom>
        </p:spPr>
        <p:txBody>
          <a:bodyPr/>
          <a:lstStyle/>
          <a:p>
            <a:pPr/>
            <a:r>
              <a:t>PICO’s capabilities can not be matched by any foreseeable ground-based effort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9" name="Shape 259"/>
          <p:cNvSpPr/>
          <p:nvPr>
            <p:ph type="sldImg"/>
          </p:nvPr>
        </p:nvSpPr>
        <p:spPr>
          <a:prstGeom prst="rect">
            <a:avLst/>
          </a:prstGeom>
        </p:spPr>
        <p:txBody>
          <a:bodyPr/>
          <a:lstStyle/>
          <a:p>
            <a:pPr/>
          </a:p>
        </p:txBody>
      </p:sp>
      <p:sp>
        <p:nvSpPr>
          <p:cNvPr id="260" name="Shape 260"/>
          <p:cNvSpPr/>
          <p:nvPr>
            <p:ph type="body" sz="quarter" idx="1"/>
          </p:nvPr>
        </p:nvSpPr>
        <p:spPr>
          <a:prstGeom prst="rect">
            <a:avLst/>
          </a:prstGeom>
        </p:spPr>
        <p:txBody>
          <a:bodyPr/>
          <a:lstStyle>
            <a:lvl1pPr>
              <a:defRPr sz="2000"/>
            </a:lvl1pPr>
          </a:lstStyle>
          <a:p>
            <a:pPr/>
            <a:r>
              <a:t>In that study we explored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1" name="Shape 271"/>
          <p:cNvSpPr/>
          <p:nvPr>
            <p:ph type="sldImg"/>
          </p:nvPr>
        </p:nvSpPr>
        <p:spPr>
          <a:prstGeom prst="rect">
            <a:avLst/>
          </a:prstGeom>
        </p:spPr>
        <p:txBody>
          <a:bodyPr/>
          <a:lstStyle/>
          <a:p>
            <a:pPr/>
          </a:p>
        </p:txBody>
      </p:sp>
      <p:sp>
        <p:nvSpPr>
          <p:cNvPr id="272" name="Shape 272"/>
          <p:cNvSpPr/>
          <p:nvPr>
            <p:ph type="body" sz="quarter" idx="1"/>
          </p:nvPr>
        </p:nvSpPr>
        <p:spPr>
          <a:prstGeom prst="rect">
            <a:avLst/>
          </a:prstGeom>
        </p:spPr>
        <p:txBody>
          <a:bodyPr/>
          <a:lstStyle>
            <a:lvl1pPr>
              <a:defRPr sz="2000"/>
            </a:lvl1pPr>
          </a:lstStyle>
          <a:p>
            <a:pPr/>
            <a:r>
              <a:t>In that study we explored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8" name="Shape 278"/>
          <p:cNvSpPr/>
          <p:nvPr>
            <p:ph type="sldImg"/>
          </p:nvPr>
        </p:nvSpPr>
        <p:spPr>
          <a:prstGeom prst="rect">
            <a:avLst/>
          </a:prstGeom>
        </p:spPr>
        <p:txBody>
          <a:bodyPr/>
          <a:lstStyle/>
          <a:p>
            <a:pPr/>
          </a:p>
        </p:txBody>
      </p:sp>
      <p:sp>
        <p:nvSpPr>
          <p:cNvPr id="279" name="Shape 279"/>
          <p:cNvSpPr/>
          <p:nvPr>
            <p:ph type="body" sz="quarter" idx="1"/>
          </p:nvPr>
        </p:nvSpPr>
        <p:spPr>
          <a:prstGeom prst="rect">
            <a:avLst/>
          </a:prstGeom>
        </p:spPr>
        <p:txBody>
          <a:bodyPr/>
          <a:lstStyle/>
          <a:p>
            <a:pPr>
              <a:defRPr sz="1600"/>
            </a:pPr>
            <a:r>
              <a:t>About 9 years ago we posted this report on astro-ph. </a:t>
            </a:r>
          </a:p>
          <a:p>
            <a:pPr>
              <a:defRPr sz="1600"/>
            </a:pPr>
            <a:r>
              <a:t>We were engaged in an activity similar to one we are doing now with PICO, studying a future CMB space mission. </a:t>
            </a:r>
          </a:p>
          <a:p>
            <a:pPr>
              <a:defRPr sz="1600"/>
            </a:pPr>
            <a:r>
              <a:t>Our mission was called EPIC (Experimental Probe of Inflationary Cosmology), and it was one of three candidate ‘Einstein Probes’, that NASA was considering for launch sometime in the future.  The cost cap for the Probes was $1B.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8" name="Shape 288"/>
          <p:cNvSpPr/>
          <p:nvPr>
            <p:ph type="sldImg"/>
          </p:nvPr>
        </p:nvSpPr>
        <p:spPr>
          <a:prstGeom prst="rect">
            <a:avLst/>
          </a:prstGeom>
        </p:spPr>
        <p:txBody>
          <a:bodyPr/>
          <a:lstStyle/>
          <a:p>
            <a:pPr/>
          </a:p>
        </p:txBody>
      </p:sp>
      <p:sp>
        <p:nvSpPr>
          <p:cNvPr id="289" name="Shape 289"/>
          <p:cNvSpPr/>
          <p:nvPr>
            <p:ph type="body" sz="quarter" idx="1"/>
          </p:nvPr>
        </p:nvSpPr>
        <p:spPr>
          <a:prstGeom prst="rect">
            <a:avLst/>
          </a:prstGeom>
        </p:spPr>
        <p:txBody>
          <a:bodyPr/>
          <a:lstStyle/>
          <a:p>
            <a:pPr/>
            <a:r>
              <a:t>This is EPIC. </a:t>
            </a:r>
          </a:p>
          <a:p>
            <a:pPr/>
            <a:r>
              <a:t>It was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7" name="Shape 297"/>
          <p:cNvSpPr/>
          <p:nvPr>
            <p:ph type="sldImg"/>
          </p:nvPr>
        </p:nvSpPr>
        <p:spPr>
          <a:prstGeom prst="rect">
            <a:avLst/>
          </a:prstGeom>
        </p:spPr>
        <p:txBody>
          <a:bodyPr/>
          <a:lstStyle/>
          <a:p>
            <a:pPr/>
          </a:p>
        </p:txBody>
      </p:sp>
      <p:sp>
        <p:nvSpPr>
          <p:cNvPr id="298" name="Shape 298"/>
          <p:cNvSpPr/>
          <p:nvPr>
            <p:ph type="body" sz="quarter" idx="1"/>
          </p:nvPr>
        </p:nvSpPr>
        <p:spPr>
          <a:prstGeom prst="rect">
            <a:avLst/>
          </a:prstGeom>
        </p:spPr>
        <p:txBody>
          <a:bodyPr/>
          <a:lstStyle/>
          <a:p>
            <a:pPr>
              <a:defRPr sz="1600"/>
            </a:pPr>
            <a:r>
              <a:t>Talk about E, B polarization spectra</a:t>
            </a:r>
          </a:p>
          <a:p>
            <a:pPr>
              <a:defRPr sz="1600"/>
            </a:pPr>
            <a:r>
              <a:t>Talk about 5 uK*arcmin, and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7" name="Shape 307"/>
          <p:cNvSpPr/>
          <p:nvPr>
            <p:ph type="sldImg"/>
          </p:nvPr>
        </p:nvSpPr>
        <p:spPr>
          <a:prstGeom prst="rect">
            <a:avLst/>
          </a:prstGeom>
        </p:spPr>
        <p:txBody>
          <a:bodyPr/>
          <a:lstStyle/>
          <a:p>
            <a:pPr/>
          </a:p>
        </p:txBody>
      </p:sp>
      <p:sp>
        <p:nvSpPr>
          <p:cNvPr id="308" name="Shape 308"/>
          <p:cNvSpPr/>
          <p:nvPr>
            <p:ph type="body" sz="quarter" idx="1"/>
          </p:nvPr>
        </p:nvSpPr>
        <p:spPr>
          <a:prstGeom prst="rect">
            <a:avLst/>
          </a:prstGeom>
        </p:spPr>
        <p:txBody>
          <a:bodyPr/>
          <a:lstStyle/>
          <a:p>
            <a:pPr>
              <a:defRPr sz="1600"/>
            </a:pPr>
            <a:r>
              <a:t>Ten years ago, plus about few weeks, we posted this report on astro-ph. We were engaged in an activity similar to one we are doing now, studying a future CMB space mission. </a:t>
            </a:r>
          </a:p>
          <a:p>
            <a:pPr>
              <a:defRPr sz="1600"/>
            </a:pPr>
            <a:r>
              <a:t>Our mission was called EPIC (Experimental Probe of Inflationary Cosmology), and it was one of three candidate ‘Probes’, they were called ‘Einstein Probes’, that NASA was considering for launch sometime in the future.  The cost cap for the Probes was $1B, and so we were studying what mission design, and what science can fit within that cost. </a:t>
            </a:r>
          </a:p>
          <a:p>
            <a:pPr>
              <a:defRPr sz="1600"/>
            </a:pPr>
          </a:p>
          <a:p>
            <a:pPr>
              <a:defRPr sz="1600"/>
            </a:pPr>
            <a:r>
              <a:t>WMAP was entering its 8th year of operation; Planck was still a year from launch, and by that time we had several detections of TE and EE (showing QUAD). </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 Id="rId3" Type="http://schemas.openxmlformats.org/officeDocument/2006/relationships/image" Target="../media/image3.png"/><Relationship Id="rId4" Type="http://schemas.openxmlformats.org/officeDocument/2006/relationships/image" Target="../media/image2.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4833937" y="2303859"/>
            <a:ext cx="14716126" cy="4643438"/>
          </a:xfrm>
          <a:prstGeom prst="rect">
            <a:avLst/>
          </a:prstGeom>
        </p:spPr>
        <p:txBody>
          <a:bodyPr anchor="b"/>
          <a:lstStyle/>
          <a:p>
            <a:pPr/>
            <a:r>
              <a:t>Title Text</a:t>
            </a:r>
          </a:p>
        </p:txBody>
      </p:sp>
      <p:sp>
        <p:nvSpPr>
          <p:cNvPr id="12" name="Body Level One…"/>
          <p:cNvSpPr txBox="1"/>
          <p:nvPr>
            <p:ph type="body" sz="quarter" idx="1"/>
          </p:nvPr>
        </p:nvSpPr>
        <p:spPr>
          <a:xfrm>
            <a:off x="4833937" y="7072312"/>
            <a:ext cx="14716126" cy="1589485"/>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13"/>
          </p:nvPr>
        </p:nvSpPr>
        <p:spPr>
          <a:xfrm>
            <a:off x="4833937" y="8947546"/>
            <a:ext cx="14716126" cy="750095"/>
          </a:xfrm>
          <a:prstGeom prst="rect">
            <a:avLst/>
          </a:prstGeom>
        </p:spPr>
        <p:txBody>
          <a:bodyPr anchor="t">
            <a:spAutoFit/>
          </a:bodyPr>
          <a:lstStyle>
            <a:lvl1pPr marL="0" indent="0" algn="ctr">
              <a:spcBef>
                <a:spcPts val="0"/>
              </a:spcBef>
              <a:buSzTx/>
              <a:buNone/>
              <a:defRPr b="1" sz="3800">
                <a:latin typeface="Helvetica"/>
                <a:ea typeface="Helvetica"/>
                <a:cs typeface="Helvetica"/>
                <a:sym typeface="Helvetica"/>
              </a:defRPr>
            </a:lvl1pPr>
          </a:lstStyle>
          <a:p>
            <a:pPr/>
            <a:r>
              <a:t>–Johnny Appleseed</a:t>
            </a:r>
          </a:p>
        </p:txBody>
      </p:sp>
      <p:sp>
        <p:nvSpPr>
          <p:cNvPr id="94" name="“Type a quote here.”"/>
          <p:cNvSpPr txBox="1"/>
          <p:nvPr>
            <p:ph type="body" sz="quarter" idx="14"/>
          </p:nvPr>
        </p:nvSpPr>
        <p:spPr>
          <a:xfrm>
            <a:off x="4833937" y="5981303"/>
            <a:ext cx="14716126" cy="1003301"/>
          </a:xfrm>
          <a:prstGeom prst="rect">
            <a:avLst/>
          </a:prstGeom>
        </p:spPr>
        <p:txBody>
          <a:bodyPr>
            <a:spAutoFit/>
          </a:bodyPr>
          <a:lstStyle>
            <a:lvl1pPr marL="0" indent="0" algn="ctr">
              <a:spcBef>
                <a:spcPts val="3300"/>
              </a:spcBef>
              <a:buSzTx/>
              <a:buNone/>
              <a:defRPr sz="5600"/>
            </a:lvl1pPr>
          </a:lstStyle>
          <a:p>
            <a:pPr/>
            <a:r>
              <a:t>“Type a quote here.”</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13"/>
          </p:nvPr>
        </p:nvSpPr>
        <p:spPr>
          <a:xfrm>
            <a:off x="3048000" y="0"/>
            <a:ext cx="18288000" cy="137160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117" name="Slide Number"/>
          <p:cNvSpPr txBox="1"/>
          <p:nvPr>
            <p:ph type="sldNum" sz="quarter" idx="2"/>
          </p:nvPr>
        </p:nvSpPr>
        <p:spPr>
          <a:xfrm>
            <a:off x="19942800" y="12814934"/>
            <a:ext cx="478800" cy="525781"/>
          </a:xfrm>
          <a:prstGeom prst="rect">
            <a:avLst/>
          </a:prstGeom>
        </p:spPr>
        <p:txBody>
          <a:bodyPr lIns="91439" tIns="91439" rIns="91439" bIns="91439" anchor="ctr"/>
          <a:lstStyle>
            <a:lvl1pPr algn="r" defTabSz="914400">
              <a:defRPr sz="22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bg>
      <p:bgPr>
        <a:solidFill>
          <a:srgbClr val="FFFFFF"/>
        </a:solidFill>
      </p:bgPr>
    </p:bg>
    <p:spTree>
      <p:nvGrpSpPr>
        <p:cNvPr id="1" name=""/>
        <p:cNvGrpSpPr/>
        <p:nvPr/>
      </p:nvGrpSpPr>
      <p:grpSpPr>
        <a:xfrm>
          <a:off x="0" y="0"/>
          <a:ext cx="0" cy="0"/>
          <a:chOff x="0" y="0"/>
          <a:chExt cx="0" cy="0"/>
        </a:xfrm>
      </p:grpSpPr>
      <p:sp>
        <p:nvSpPr>
          <p:cNvPr id="124" name="Title Text"/>
          <p:cNvSpPr txBox="1"/>
          <p:nvPr>
            <p:ph type="title"/>
          </p:nvPr>
        </p:nvSpPr>
        <p:spPr>
          <a:xfrm>
            <a:off x="3962400" y="549275"/>
            <a:ext cx="16459200" cy="1221685"/>
          </a:xfrm>
          <a:prstGeom prst="rect">
            <a:avLst/>
          </a:prstGeom>
        </p:spPr>
        <p:txBody>
          <a:bodyPr lIns="91439" tIns="91439" rIns="91439" bIns="91439"/>
          <a:lstStyle>
            <a:lvl1pPr defTabSz="914400">
              <a:defRPr sz="7000">
                <a:solidFill>
                  <a:srgbClr val="000000"/>
                </a:solidFill>
                <a:latin typeface="Calibri"/>
                <a:ea typeface="Calibri"/>
                <a:cs typeface="Calibri"/>
                <a:sym typeface="Calibri"/>
              </a:defRPr>
            </a:lvl1pPr>
          </a:lstStyle>
          <a:p>
            <a:pPr/>
            <a:r>
              <a:t>Title Text</a:t>
            </a:r>
          </a:p>
        </p:txBody>
      </p:sp>
      <p:sp>
        <p:nvSpPr>
          <p:cNvPr id="125" name="Slide Number"/>
          <p:cNvSpPr txBox="1"/>
          <p:nvPr>
            <p:ph type="sldNum" sz="quarter" idx="2"/>
          </p:nvPr>
        </p:nvSpPr>
        <p:spPr>
          <a:xfrm>
            <a:off x="19942800" y="12814934"/>
            <a:ext cx="478800" cy="525781"/>
          </a:xfrm>
          <a:prstGeom prst="rect">
            <a:avLst/>
          </a:prstGeom>
        </p:spPr>
        <p:txBody>
          <a:bodyPr lIns="91439" tIns="91439" rIns="91439" bIns="91439" anchor="ctr"/>
          <a:lstStyle>
            <a:lvl1pPr algn="r" defTabSz="914400">
              <a:defRPr sz="22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 スライド">
    <p:bg>
      <p:bgPr>
        <a:solidFill>
          <a:srgbClr val="FFFFFF"/>
        </a:solidFill>
      </p:bgPr>
    </p:bg>
    <p:spTree>
      <p:nvGrpSpPr>
        <p:cNvPr id="1" name=""/>
        <p:cNvGrpSpPr/>
        <p:nvPr/>
      </p:nvGrpSpPr>
      <p:grpSpPr>
        <a:xfrm>
          <a:off x="0" y="0"/>
          <a:ext cx="0" cy="0"/>
          <a:chOff x="0" y="0"/>
          <a:chExt cx="0" cy="0"/>
        </a:xfrm>
      </p:grpSpPr>
      <p:pic>
        <p:nvPicPr>
          <p:cNvPr id="132" name="Picture 10" descr="Picture 10"/>
          <p:cNvPicPr>
            <a:picLocks noChangeAspect="1"/>
          </p:cNvPicPr>
          <p:nvPr/>
        </p:nvPicPr>
        <p:blipFill>
          <a:blip r:embed="rId2">
            <a:extLst/>
          </a:blip>
          <a:stretch>
            <a:fillRect/>
          </a:stretch>
        </p:blipFill>
        <p:spPr>
          <a:xfrm flipH="1" rot="16200000">
            <a:off x="11468424" y="-8482184"/>
            <a:ext cx="1435597" cy="18299565"/>
          </a:xfrm>
          <a:prstGeom prst="rect">
            <a:avLst/>
          </a:prstGeom>
          <a:ln w="12700">
            <a:miter lim="400000"/>
          </a:ln>
        </p:spPr>
      </p:pic>
      <p:pic>
        <p:nvPicPr>
          <p:cNvPr id="133" name="Picture 4" descr="Picture 4"/>
          <p:cNvPicPr>
            <a:picLocks noChangeAspect="1"/>
          </p:cNvPicPr>
          <p:nvPr/>
        </p:nvPicPr>
        <p:blipFill>
          <a:blip r:embed="rId3">
            <a:extLst/>
          </a:blip>
          <a:stretch>
            <a:fillRect/>
          </a:stretch>
        </p:blipFill>
        <p:spPr>
          <a:xfrm flipH="1" rot="13684512">
            <a:off x="11434653" y="-210599"/>
            <a:ext cx="1815727" cy="1448969"/>
          </a:xfrm>
          <a:prstGeom prst="rect">
            <a:avLst/>
          </a:prstGeom>
          <a:ln w="12700">
            <a:miter lim="400000"/>
          </a:ln>
        </p:spPr>
      </p:pic>
      <p:sp>
        <p:nvSpPr>
          <p:cNvPr id="134" name="Title 1"/>
          <p:cNvSpPr txBox="1"/>
          <p:nvPr/>
        </p:nvSpPr>
        <p:spPr>
          <a:xfrm>
            <a:off x="3036439" y="490621"/>
            <a:ext cx="2376001" cy="864001"/>
          </a:xfrm>
          <a:prstGeom prst="rect">
            <a:avLst/>
          </a:prstGeom>
          <a:ln w="12700">
            <a:miter lim="400000"/>
          </a:ln>
          <a:extLst>
            <a:ext uri="{C572A759-6A51-4108-AA02-DFA0A04FC94B}">
              <ma14:wrappingTextBoxFlag xmlns:ma14="http://schemas.microsoft.com/office/mac/drawingml/2011/main" val="1"/>
            </a:ext>
          </a:extLst>
        </p:spPr>
        <p:txBody>
          <a:bodyPr tIns="91439" bIns="91439" anchor="ctr">
            <a:normAutofit fontScale="100000" lnSpcReduction="0"/>
          </a:bodyPr>
          <a:lstStyle>
            <a:lvl1pPr defTabSz="1828800">
              <a:defRPr b="1" i="1" sz="3200">
                <a:solidFill>
                  <a:srgbClr val="FFFF00"/>
                </a:solidFill>
                <a:latin typeface="Times New Roman"/>
                <a:ea typeface="Times New Roman"/>
                <a:cs typeface="Times New Roman"/>
                <a:sym typeface="Times New Roman"/>
              </a:defRPr>
            </a:lvl1pPr>
          </a:lstStyle>
          <a:p>
            <a:pPr/>
            <a:r>
              <a:t>LiteBIRD</a:t>
            </a:r>
          </a:p>
        </p:txBody>
      </p:sp>
      <p:sp>
        <p:nvSpPr>
          <p:cNvPr id="135" name="Title Text"/>
          <p:cNvSpPr txBox="1"/>
          <p:nvPr>
            <p:ph type="title"/>
          </p:nvPr>
        </p:nvSpPr>
        <p:spPr>
          <a:xfrm>
            <a:off x="4419599" y="4260851"/>
            <a:ext cx="15544801" cy="2940051"/>
          </a:xfrm>
          <a:prstGeom prst="rect">
            <a:avLst/>
          </a:prstGeom>
        </p:spPr>
        <p:txBody>
          <a:bodyPr lIns="91439" tIns="91439" rIns="91439" bIns="91439"/>
          <a:lstStyle>
            <a:lvl1pPr defTabSz="1828800">
              <a:defRPr sz="8600">
                <a:solidFill>
                  <a:srgbClr val="000000"/>
                </a:solidFill>
                <a:latin typeface="Times New Roman"/>
                <a:ea typeface="Times New Roman"/>
                <a:cs typeface="Times New Roman"/>
                <a:sym typeface="Times New Roman"/>
              </a:defRPr>
            </a:lvl1pPr>
          </a:lstStyle>
          <a:p>
            <a:pPr/>
            <a:r>
              <a:t>Title Text</a:t>
            </a:r>
          </a:p>
        </p:txBody>
      </p:sp>
      <p:sp>
        <p:nvSpPr>
          <p:cNvPr id="136" name="Body Level One…"/>
          <p:cNvSpPr txBox="1"/>
          <p:nvPr>
            <p:ph type="body" sz="quarter" idx="1"/>
          </p:nvPr>
        </p:nvSpPr>
        <p:spPr>
          <a:xfrm>
            <a:off x="5791200" y="7772400"/>
            <a:ext cx="12801600" cy="3505201"/>
          </a:xfrm>
          <a:prstGeom prst="rect">
            <a:avLst/>
          </a:prstGeom>
        </p:spPr>
        <p:txBody>
          <a:bodyPr lIns="91439" tIns="91439" rIns="91439" bIns="91439" anchor="t"/>
          <a:lstStyle>
            <a:lvl1pPr marL="0" indent="0" algn="ctr" defTabSz="1828800">
              <a:spcBef>
                <a:spcPts val="1500"/>
              </a:spcBef>
              <a:buSzTx/>
              <a:buNone/>
              <a:defRPr sz="6000">
                <a:solidFill>
                  <a:srgbClr val="000000"/>
                </a:solidFill>
                <a:latin typeface="Times New Roman"/>
                <a:ea typeface="Times New Roman"/>
                <a:cs typeface="Times New Roman"/>
                <a:sym typeface="Times New Roman"/>
              </a:defRPr>
            </a:lvl1pPr>
            <a:lvl2pPr marL="0" indent="457200" algn="ctr" defTabSz="1828800">
              <a:spcBef>
                <a:spcPts val="1500"/>
              </a:spcBef>
              <a:buSzTx/>
              <a:buNone/>
              <a:defRPr sz="6000">
                <a:solidFill>
                  <a:srgbClr val="000000"/>
                </a:solidFill>
                <a:latin typeface="Times New Roman"/>
                <a:ea typeface="Times New Roman"/>
                <a:cs typeface="Times New Roman"/>
                <a:sym typeface="Times New Roman"/>
              </a:defRPr>
            </a:lvl2pPr>
            <a:lvl3pPr marL="0" indent="914400" algn="ctr" defTabSz="1828800">
              <a:spcBef>
                <a:spcPts val="1500"/>
              </a:spcBef>
              <a:buSzTx/>
              <a:buNone/>
              <a:defRPr sz="6000">
                <a:solidFill>
                  <a:srgbClr val="000000"/>
                </a:solidFill>
                <a:latin typeface="Times New Roman"/>
                <a:ea typeface="Times New Roman"/>
                <a:cs typeface="Times New Roman"/>
                <a:sym typeface="Times New Roman"/>
              </a:defRPr>
            </a:lvl3pPr>
            <a:lvl4pPr marL="0" indent="1371600" algn="ctr" defTabSz="1828800">
              <a:spcBef>
                <a:spcPts val="1500"/>
              </a:spcBef>
              <a:buSzTx/>
              <a:buNone/>
              <a:defRPr sz="6000">
                <a:solidFill>
                  <a:srgbClr val="000000"/>
                </a:solidFill>
                <a:latin typeface="Times New Roman"/>
                <a:ea typeface="Times New Roman"/>
                <a:cs typeface="Times New Roman"/>
                <a:sym typeface="Times New Roman"/>
              </a:defRPr>
            </a:lvl4pPr>
            <a:lvl5pPr marL="0" indent="1828800" algn="ctr" defTabSz="1828800">
              <a:spcBef>
                <a:spcPts val="1500"/>
              </a:spcBef>
              <a:buSzTx/>
              <a:buNone/>
              <a:defRPr sz="6000">
                <a:solidFill>
                  <a:srgbClr val="000000"/>
                </a:solidFill>
                <a:latin typeface="Times New Roman"/>
                <a:ea typeface="Times New Roman"/>
                <a:cs typeface="Times New Roman"/>
                <a:sym typeface="Times New Roman"/>
              </a:defRPr>
            </a:lvl5pPr>
          </a:lstStyle>
          <a:p>
            <a:pPr/>
            <a:r>
              <a:t>Body Level One</a:t>
            </a:r>
          </a:p>
          <a:p>
            <a:pPr lvl="1"/>
            <a:r>
              <a:t>Body Level Two</a:t>
            </a:r>
          </a:p>
          <a:p>
            <a:pPr lvl="2"/>
            <a:r>
              <a:t>Body Level Three</a:t>
            </a:r>
          </a:p>
          <a:p>
            <a:pPr lvl="3"/>
            <a:r>
              <a:t>Body Level Four</a:t>
            </a:r>
          </a:p>
          <a:p>
            <a:pPr lvl="4"/>
            <a:r>
              <a:t>Body Level Five</a:t>
            </a:r>
          </a:p>
        </p:txBody>
      </p:sp>
      <p:sp>
        <p:nvSpPr>
          <p:cNvPr id="137" name="Slide Number"/>
          <p:cNvSpPr txBox="1"/>
          <p:nvPr>
            <p:ph type="sldNum" sz="quarter" idx="2"/>
          </p:nvPr>
        </p:nvSpPr>
        <p:spPr>
          <a:xfrm>
            <a:off x="20050182" y="12868959"/>
            <a:ext cx="1143009" cy="678181"/>
          </a:xfrm>
          <a:prstGeom prst="rect">
            <a:avLst/>
          </a:prstGeom>
          <a:solidFill>
            <a:srgbClr val="FFFFFF"/>
          </a:solidFill>
          <a:ln w="25400">
            <a:solidFill>
              <a:srgbClr val="4F81BD"/>
            </a:solidFill>
            <a:round/>
          </a:ln>
        </p:spPr>
        <p:txBody>
          <a:bodyPr wrap="square" lIns="91439" tIns="91439" rIns="91439" bIns="91439" anchor="ctr"/>
          <a:lstStyle>
            <a:lvl1pPr algn="r" defTabSz="1828800">
              <a:defRPr sz="3200">
                <a:solidFill>
                  <a:srgbClr val="000000"/>
                </a:solidFill>
                <a:latin typeface="Gill Sans MT"/>
                <a:ea typeface="Gill Sans MT"/>
                <a:cs typeface="Gill Sans MT"/>
                <a:sym typeface="Gill Sans M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白紙">
    <p:bg>
      <p:bgPr>
        <a:solidFill>
          <a:srgbClr val="FFFFFF"/>
        </a:solidFill>
      </p:bgPr>
    </p:bg>
    <p:spTree>
      <p:nvGrpSpPr>
        <p:cNvPr id="1" name=""/>
        <p:cNvGrpSpPr/>
        <p:nvPr/>
      </p:nvGrpSpPr>
      <p:grpSpPr>
        <a:xfrm>
          <a:off x="0" y="0"/>
          <a:ext cx="0" cy="0"/>
          <a:chOff x="0" y="0"/>
          <a:chExt cx="0" cy="0"/>
        </a:xfrm>
      </p:grpSpPr>
      <p:pic>
        <p:nvPicPr>
          <p:cNvPr id="144" name="Picture 10" descr="Picture 10"/>
          <p:cNvPicPr>
            <a:picLocks noChangeAspect="1"/>
          </p:cNvPicPr>
          <p:nvPr/>
        </p:nvPicPr>
        <p:blipFill>
          <a:blip r:embed="rId2">
            <a:extLst/>
          </a:blip>
          <a:stretch>
            <a:fillRect/>
          </a:stretch>
        </p:blipFill>
        <p:spPr>
          <a:xfrm flipH="1" rot="16200000">
            <a:off x="11468424" y="-8482184"/>
            <a:ext cx="1435597" cy="18299565"/>
          </a:xfrm>
          <a:prstGeom prst="rect">
            <a:avLst/>
          </a:prstGeom>
          <a:ln w="12700">
            <a:miter lim="400000"/>
          </a:ln>
        </p:spPr>
      </p:pic>
      <p:pic>
        <p:nvPicPr>
          <p:cNvPr id="145" name="Picture 4" descr="Picture 4"/>
          <p:cNvPicPr>
            <a:picLocks noChangeAspect="1"/>
          </p:cNvPicPr>
          <p:nvPr/>
        </p:nvPicPr>
        <p:blipFill>
          <a:blip r:embed="rId3">
            <a:extLst/>
          </a:blip>
          <a:stretch>
            <a:fillRect/>
          </a:stretch>
        </p:blipFill>
        <p:spPr>
          <a:xfrm flipH="1" rot="13684512">
            <a:off x="11434653" y="-210599"/>
            <a:ext cx="1815727" cy="1448969"/>
          </a:xfrm>
          <a:prstGeom prst="rect">
            <a:avLst/>
          </a:prstGeom>
          <a:ln w="12700">
            <a:miter lim="400000"/>
          </a:ln>
        </p:spPr>
      </p:pic>
      <p:sp>
        <p:nvSpPr>
          <p:cNvPr id="146" name="Title 1"/>
          <p:cNvSpPr txBox="1"/>
          <p:nvPr/>
        </p:nvSpPr>
        <p:spPr>
          <a:xfrm>
            <a:off x="3036439" y="490621"/>
            <a:ext cx="2376001" cy="864001"/>
          </a:xfrm>
          <a:prstGeom prst="rect">
            <a:avLst/>
          </a:prstGeom>
          <a:ln w="12700">
            <a:miter lim="400000"/>
          </a:ln>
          <a:extLst>
            <a:ext uri="{C572A759-6A51-4108-AA02-DFA0A04FC94B}">
              <ma14:wrappingTextBoxFlag xmlns:ma14="http://schemas.microsoft.com/office/mac/drawingml/2011/main" val="1"/>
            </a:ext>
          </a:extLst>
        </p:spPr>
        <p:txBody>
          <a:bodyPr tIns="91439" bIns="91439" anchor="ctr">
            <a:normAutofit fontScale="100000" lnSpcReduction="0"/>
          </a:bodyPr>
          <a:lstStyle>
            <a:lvl1pPr defTabSz="1828800">
              <a:defRPr b="1" i="1" sz="3200">
                <a:solidFill>
                  <a:srgbClr val="FFFF00"/>
                </a:solidFill>
                <a:latin typeface="Times New Roman"/>
                <a:ea typeface="Times New Roman"/>
                <a:cs typeface="Times New Roman"/>
                <a:sym typeface="Times New Roman"/>
              </a:defRPr>
            </a:lvl1pPr>
          </a:lstStyle>
          <a:p>
            <a:pPr/>
            <a:r>
              <a:t>LiteBIRD</a:t>
            </a:r>
          </a:p>
        </p:txBody>
      </p:sp>
      <p:sp>
        <p:nvSpPr>
          <p:cNvPr id="147" name="Slide Number"/>
          <p:cNvSpPr txBox="1"/>
          <p:nvPr>
            <p:ph type="sldNum" sz="quarter" idx="2"/>
          </p:nvPr>
        </p:nvSpPr>
        <p:spPr>
          <a:xfrm>
            <a:off x="20050182" y="12868959"/>
            <a:ext cx="1143009" cy="678181"/>
          </a:xfrm>
          <a:prstGeom prst="rect">
            <a:avLst/>
          </a:prstGeom>
          <a:solidFill>
            <a:srgbClr val="FFFFFF"/>
          </a:solidFill>
          <a:ln w="25400">
            <a:solidFill>
              <a:srgbClr val="4F81BD"/>
            </a:solidFill>
            <a:round/>
          </a:ln>
        </p:spPr>
        <p:txBody>
          <a:bodyPr wrap="square" lIns="91439" tIns="91439" rIns="91439" bIns="91439" anchor="ctr"/>
          <a:lstStyle>
            <a:lvl1pPr algn="r" defTabSz="1828800">
              <a:defRPr sz="3200">
                <a:solidFill>
                  <a:srgbClr val="000000"/>
                </a:solidFill>
                <a:latin typeface="Gill Sans MT"/>
                <a:ea typeface="Gill Sans MT"/>
                <a:cs typeface="Gill Sans MT"/>
                <a:sym typeface="Gill Sans M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のみ">
    <p:bg>
      <p:bgPr>
        <a:solidFill>
          <a:srgbClr val="FFFFFF"/>
        </a:solidFill>
      </p:bgPr>
    </p:bg>
    <p:spTree>
      <p:nvGrpSpPr>
        <p:cNvPr id="1" name=""/>
        <p:cNvGrpSpPr/>
        <p:nvPr/>
      </p:nvGrpSpPr>
      <p:grpSpPr>
        <a:xfrm>
          <a:off x="0" y="0"/>
          <a:ext cx="0" cy="0"/>
          <a:chOff x="0" y="0"/>
          <a:chExt cx="0" cy="0"/>
        </a:xfrm>
      </p:grpSpPr>
      <p:pic>
        <p:nvPicPr>
          <p:cNvPr id="154" name="Picture 10" descr="Picture 10"/>
          <p:cNvPicPr>
            <a:picLocks noChangeAspect="1"/>
          </p:cNvPicPr>
          <p:nvPr/>
        </p:nvPicPr>
        <p:blipFill>
          <a:blip r:embed="rId2">
            <a:extLst/>
          </a:blip>
          <a:stretch>
            <a:fillRect/>
          </a:stretch>
        </p:blipFill>
        <p:spPr>
          <a:xfrm flipH="1" rot="16200000">
            <a:off x="11468424" y="-8482184"/>
            <a:ext cx="1435597" cy="18299565"/>
          </a:xfrm>
          <a:prstGeom prst="rect">
            <a:avLst/>
          </a:prstGeom>
          <a:ln w="12700">
            <a:miter lim="400000"/>
          </a:ln>
        </p:spPr>
      </p:pic>
      <p:pic>
        <p:nvPicPr>
          <p:cNvPr id="155" name="Picture 4" descr="Picture 4"/>
          <p:cNvPicPr>
            <a:picLocks noChangeAspect="1"/>
          </p:cNvPicPr>
          <p:nvPr/>
        </p:nvPicPr>
        <p:blipFill>
          <a:blip r:embed="rId3">
            <a:extLst/>
          </a:blip>
          <a:stretch>
            <a:fillRect/>
          </a:stretch>
        </p:blipFill>
        <p:spPr>
          <a:xfrm flipH="1" rot="13684512">
            <a:off x="11434653" y="-210599"/>
            <a:ext cx="1815727" cy="1448969"/>
          </a:xfrm>
          <a:prstGeom prst="rect">
            <a:avLst/>
          </a:prstGeom>
          <a:ln w="12700">
            <a:miter lim="400000"/>
          </a:ln>
        </p:spPr>
      </p:pic>
      <p:sp>
        <p:nvSpPr>
          <p:cNvPr id="156" name="Title 1"/>
          <p:cNvSpPr txBox="1"/>
          <p:nvPr/>
        </p:nvSpPr>
        <p:spPr>
          <a:xfrm>
            <a:off x="3036439" y="490621"/>
            <a:ext cx="2376001" cy="864001"/>
          </a:xfrm>
          <a:prstGeom prst="rect">
            <a:avLst/>
          </a:prstGeom>
          <a:ln w="12700">
            <a:miter lim="400000"/>
          </a:ln>
          <a:extLst>
            <a:ext uri="{C572A759-6A51-4108-AA02-DFA0A04FC94B}">
              <ma14:wrappingTextBoxFlag xmlns:ma14="http://schemas.microsoft.com/office/mac/drawingml/2011/main" val="1"/>
            </a:ext>
          </a:extLst>
        </p:spPr>
        <p:txBody>
          <a:bodyPr tIns="91439" bIns="91439" anchor="ctr">
            <a:normAutofit fontScale="100000" lnSpcReduction="0"/>
          </a:bodyPr>
          <a:lstStyle>
            <a:lvl1pPr defTabSz="1828800">
              <a:defRPr b="1" i="1" sz="3200">
                <a:solidFill>
                  <a:srgbClr val="FFFF00"/>
                </a:solidFill>
                <a:latin typeface="Times New Roman"/>
                <a:ea typeface="Times New Roman"/>
                <a:cs typeface="Times New Roman"/>
                <a:sym typeface="Times New Roman"/>
              </a:defRPr>
            </a:lvl1pPr>
          </a:lstStyle>
          <a:p>
            <a:pPr/>
            <a:r>
              <a:t>LiteBIRD</a:t>
            </a:r>
          </a:p>
        </p:txBody>
      </p:sp>
      <p:sp>
        <p:nvSpPr>
          <p:cNvPr id="157" name="Title Text"/>
          <p:cNvSpPr txBox="1"/>
          <p:nvPr>
            <p:ph type="title"/>
          </p:nvPr>
        </p:nvSpPr>
        <p:spPr>
          <a:xfrm>
            <a:off x="3962400" y="1519767"/>
            <a:ext cx="16459200" cy="1593817"/>
          </a:xfrm>
          <a:prstGeom prst="rect">
            <a:avLst/>
          </a:prstGeom>
        </p:spPr>
        <p:txBody>
          <a:bodyPr lIns="91439" tIns="91439" rIns="91439" bIns="91439"/>
          <a:lstStyle>
            <a:lvl1pPr defTabSz="1828800">
              <a:defRPr sz="8600">
                <a:solidFill>
                  <a:srgbClr val="000000"/>
                </a:solidFill>
                <a:latin typeface="Times New Roman"/>
                <a:ea typeface="Times New Roman"/>
                <a:cs typeface="Times New Roman"/>
                <a:sym typeface="Times New Roman"/>
              </a:defRPr>
            </a:lvl1pPr>
          </a:lstStyle>
          <a:p>
            <a:pPr/>
            <a:r>
              <a:t>Title Text</a:t>
            </a:r>
          </a:p>
        </p:txBody>
      </p:sp>
      <p:sp>
        <p:nvSpPr>
          <p:cNvPr id="158" name="Slide Number"/>
          <p:cNvSpPr txBox="1"/>
          <p:nvPr>
            <p:ph type="sldNum" sz="quarter" idx="2"/>
          </p:nvPr>
        </p:nvSpPr>
        <p:spPr>
          <a:xfrm>
            <a:off x="20050182" y="12868959"/>
            <a:ext cx="1143009" cy="678181"/>
          </a:xfrm>
          <a:prstGeom prst="rect">
            <a:avLst/>
          </a:prstGeom>
          <a:solidFill>
            <a:srgbClr val="FFFFFF"/>
          </a:solidFill>
          <a:ln w="25400">
            <a:solidFill>
              <a:srgbClr val="4F81BD"/>
            </a:solidFill>
            <a:round/>
          </a:ln>
        </p:spPr>
        <p:txBody>
          <a:bodyPr wrap="square" lIns="91439" tIns="91439" rIns="91439" bIns="91439" anchor="ctr"/>
          <a:lstStyle>
            <a:lvl1pPr algn="r" defTabSz="1828800">
              <a:defRPr sz="3200">
                <a:solidFill>
                  <a:srgbClr val="000000"/>
                </a:solidFill>
                <a:latin typeface="Gill Sans MT"/>
                <a:ea typeface="Gill Sans MT"/>
                <a:cs typeface="Gill Sans MT"/>
                <a:sym typeface="Gill Sans M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とコンテンツ">
    <p:bg>
      <p:bgPr>
        <a:solidFill>
          <a:srgbClr val="FFFFFF"/>
        </a:solidFill>
      </p:bgPr>
    </p:bg>
    <p:spTree>
      <p:nvGrpSpPr>
        <p:cNvPr id="1" name=""/>
        <p:cNvGrpSpPr/>
        <p:nvPr/>
      </p:nvGrpSpPr>
      <p:grpSpPr>
        <a:xfrm>
          <a:off x="0" y="0"/>
          <a:ext cx="0" cy="0"/>
          <a:chOff x="0" y="0"/>
          <a:chExt cx="0" cy="0"/>
        </a:xfrm>
      </p:grpSpPr>
      <p:pic>
        <p:nvPicPr>
          <p:cNvPr id="165" name="Picture 10" descr="Picture 10"/>
          <p:cNvPicPr>
            <a:picLocks noChangeAspect="1"/>
          </p:cNvPicPr>
          <p:nvPr/>
        </p:nvPicPr>
        <p:blipFill>
          <a:blip r:embed="rId2">
            <a:extLst/>
          </a:blip>
          <a:stretch>
            <a:fillRect/>
          </a:stretch>
        </p:blipFill>
        <p:spPr>
          <a:xfrm flipH="1" rot="16200000">
            <a:off x="11468424" y="-8482184"/>
            <a:ext cx="1435597" cy="18299565"/>
          </a:xfrm>
          <a:prstGeom prst="rect">
            <a:avLst/>
          </a:prstGeom>
          <a:ln w="12700">
            <a:miter lim="400000"/>
          </a:ln>
        </p:spPr>
      </p:pic>
      <p:pic>
        <p:nvPicPr>
          <p:cNvPr id="166" name="Picture 4" descr="Picture 4"/>
          <p:cNvPicPr>
            <a:picLocks noChangeAspect="1"/>
          </p:cNvPicPr>
          <p:nvPr/>
        </p:nvPicPr>
        <p:blipFill>
          <a:blip r:embed="rId3">
            <a:extLst/>
          </a:blip>
          <a:stretch>
            <a:fillRect/>
          </a:stretch>
        </p:blipFill>
        <p:spPr>
          <a:xfrm flipH="1" rot="13684512">
            <a:off x="11434653" y="-210599"/>
            <a:ext cx="1815727" cy="1448969"/>
          </a:xfrm>
          <a:prstGeom prst="rect">
            <a:avLst/>
          </a:prstGeom>
          <a:ln w="12700">
            <a:miter lim="400000"/>
          </a:ln>
        </p:spPr>
      </p:pic>
      <p:sp>
        <p:nvSpPr>
          <p:cNvPr id="167" name="Title 1"/>
          <p:cNvSpPr txBox="1"/>
          <p:nvPr/>
        </p:nvSpPr>
        <p:spPr>
          <a:xfrm>
            <a:off x="3036439" y="490621"/>
            <a:ext cx="2376001" cy="864001"/>
          </a:xfrm>
          <a:prstGeom prst="rect">
            <a:avLst/>
          </a:prstGeom>
          <a:ln w="12700">
            <a:miter lim="400000"/>
          </a:ln>
          <a:extLst>
            <a:ext uri="{C572A759-6A51-4108-AA02-DFA0A04FC94B}">
              <ma14:wrappingTextBoxFlag xmlns:ma14="http://schemas.microsoft.com/office/mac/drawingml/2011/main" val="1"/>
            </a:ext>
          </a:extLst>
        </p:spPr>
        <p:txBody>
          <a:bodyPr tIns="91439" bIns="91439" anchor="ctr">
            <a:normAutofit fontScale="100000" lnSpcReduction="0"/>
          </a:bodyPr>
          <a:lstStyle>
            <a:lvl1pPr defTabSz="1828800">
              <a:defRPr b="1" i="1" sz="3200">
                <a:solidFill>
                  <a:srgbClr val="FFFF00"/>
                </a:solidFill>
                <a:latin typeface="Times New Roman"/>
                <a:ea typeface="Times New Roman"/>
                <a:cs typeface="Times New Roman"/>
                <a:sym typeface="Times New Roman"/>
              </a:defRPr>
            </a:lvl1pPr>
          </a:lstStyle>
          <a:p>
            <a:pPr/>
            <a:r>
              <a:t>LiteBIRD</a:t>
            </a:r>
          </a:p>
        </p:txBody>
      </p:sp>
      <p:sp>
        <p:nvSpPr>
          <p:cNvPr id="168" name="Title Text"/>
          <p:cNvSpPr txBox="1"/>
          <p:nvPr>
            <p:ph type="title"/>
          </p:nvPr>
        </p:nvSpPr>
        <p:spPr>
          <a:xfrm>
            <a:off x="3962400" y="1519767"/>
            <a:ext cx="16459200" cy="1593817"/>
          </a:xfrm>
          <a:prstGeom prst="rect">
            <a:avLst/>
          </a:prstGeom>
        </p:spPr>
        <p:txBody>
          <a:bodyPr lIns="91439" tIns="91439" rIns="91439" bIns="91439"/>
          <a:lstStyle>
            <a:lvl1pPr defTabSz="1828800">
              <a:defRPr sz="8600">
                <a:solidFill>
                  <a:srgbClr val="000000"/>
                </a:solidFill>
                <a:latin typeface="Times New Roman"/>
                <a:ea typeface="Times New Roman"/>
                <a:cs typeface="Times New Roman"/>
                <a:sym typeface="Times New Roman"/>
              </a:defRPr>
            </a:lvl1pPr>
          </a:lstStyle>
          <a:p>
            <a:pPr/>
            <a:r>
              <a:t>Title Text</a:t>
            </a:r>
          </a:p>
        </p:txBody>
      </p:sp>
      <p:sp>
        <p:nvSpPr>
          <p:cNvPr id="169" name="Body Level One…"/>
          <p:cNvSpPr txBox="1"/>
          <p:nvPr>
            <p:ph type="body" idx="1"/>
          </p:nvPr>
        </p:nvSpPr>
        <p:spPr>
          <a:xfrm>
            <a:off x="3962400" y="3710730"/>
            <a:ext cx="16459200" cy="9051927"/>
          </a:xfrm>
          <a:prstGeom prst="rect">
            <a:avLst/>
          </a:prstGeom>
        </p:spPr>
        <p:txBody>
          <a:bodyPr lIns="91439" tIns="91439" rIns="91439" bIns="91439" anchor="t"/>
          <a:lstStyle>
            <a:lvl1pPr marL="642937" indent="-642937" defTabSz="1828800">
              <a:spcBef>
                <a:spcPts val="1500"/>
              </a:spcBef>
              <a:buSzPct val="100000"/>
              <a:buFont typeface="Arial"/>
              <a:defRPr sz="6000">
                <a:solidFill>
                  <a:srgbClr val="000000"/>
                </a:solidFill>
                <a:latin typeface="Times New Roman"/>
                <a:ea typeface="Times New Roman"/>
                <a:cs typeface="Times New Roman"/>
                <a:sym typeface="Times New Roman"/>
              </a:defRPr>
            </a:lvl1pPr>
            <a:lvl2pPr marL="1069521" indent="-612321" defTabSz="1828800">
              <a:spcBef>
                <a:spcPts val="1500"/>
              </a:spcBef>
              <a:buSzPct val="100000"/>
              <a:buFont typeface="Arial"/>
              <a:buChar char="–"/>
              <a:defRPr sz="6000">
                <a:solidFill>
                  <a:srgbClr val="000000"/>
                </a:solidFill>
                <a:latin typeface="Times New Roman"/>
                <a:ea typeface="Times New Roman"/>
                <a:cs typeface="Times New Roman"/>
                <a:sym typeface="Times New Roman"/>
              </a:defRPr>
            </a:lvl2pPr>
            <a:lvl3pPr marL="1485900" indent="-571500" defTabSz="1828800">
              <a:spcBef>
                <a:spcPts val="1500"/>
              </a:spcBef>
              <a:buSzPct val="100000"/>
              <a:buFont typeface="Arial"/>
              <a:defRPr sz="6000">
                <a:solidFill>
                  <a:srgbClr val="000000"/>
                </a:solidFill>
                <a:latin typeface="Times New Roman"/>
                <a:ea typeface="Times New Roman"/>
                <a:cs typeface="Times New Roman"/>
                <a:sym typeface="Times New Roman"/>
              </a:defRPr>
            </a:lvl3pPr>
            <a:lvl4pPr marL="2057400" indent="-685800" defTabSz="1828800">
              <a:spcBef>
                <a:spcPts val="1500"/>
              </a:spcBef>
              <a:buSzPct val="100000"/>
              <a:buFont typeface="Arial"/>
              <a:buChar char="–"/>
              <a:defRPr sz="6000">
                <a:solidFill>
                  <a:srgbClr val="000000"/>
                </a:solidFill>
                <a:latin typeface="Times New Roman"/>
                <a:ea typeface="Times New Roman"/>
                <a:cs typeface="Times New Roman"/>
                <a:sym typeface="Times New Roman"/>
              </a:defRPr>
            </a:lvl4pPr>
            <a:lvl5pPr marL="2514600" indent="-685800" defTabSz="1828800">
              <a:spcBef>
                <a:spcPts val="1500"/>
              </a:spcBef>
              <a:buSzPct val="100000"/>
              <a:buFont typeface="Arial"/>
              <a:buChar char="»"/>
              <a:defRPr sz="6000">
                <a:solidFill>
                  <a:srgbClr val="000000"/>
                </a:solidFill>
                <a:latin typeface="Times New Roman"/>
                <a:ea typeface="Times New Roman"/>
                <a:cs typeface="Times New Roman"/>
                <a:sym typeface="Times New Roman"/>
              </a:defRPr>
            </a:lvl5pPr>
          </a:lstStyle>
          <a:p>
            <a:pPr/>
            <a:r>
              <a:t>Body Level One</a:t>
            </a:r>
          </a:p>
          <a:p>
            <a:pPr lvl="1"/>
            <a:r>
              <a:t>Body Level Two</a:t>
            </a:r>
          </a:p>
          <a:p>
            <a:pPr lvl="2"/>
            <a:r>
              <a:t>Body Level Three</a:t>
            </a:r>
          </a:p>
          <a:p>
            <a:pPr lvl="3"/>
            <a:r>
              <a:t>Body Level Four</a:t>
            </a:r>
          </a:p>
          <a:p>
            <a:pPr lvl="4"/>
            <a:r>
              <a:t>Body Level Five</a:t>
            </a:r>
          </a:p>
        </p:txBody>
      </p:sp>
      <p:sp>
        <p:nvSpPr>
          <p:cNvPr id="170" name="Slide Number"/>
          <p:cNvSpPr txBox="1"/>
          <p:nvPr>
            <p:ph type="sldNum" sz="quarter" idx="2"/>
          </p:nvPr>
        </p:nvSpPr>
        <p:spPr>
          <a:xfrm>
            <a:off x="20050182" y="12868959"/>
            <a:ext cx="1143009" cy="678181"/>
          </a:xfrm>
          <a:prstGeom prst="rect">
            <a:avLst/>
          </a:prstGeom>
          <a:solidFill>
            <a:srgbClr val="FFFFFF"/>
          </a:solidFill>
          <a:ln w="25400">
            <a:solidFill>
              <a:srgbClr val="4F81BD"/>
            </a:solidFill>
            <a:round/>
          </a:ln>
        </p:spPr>
        <p:txBody>
          <a:bodyPr wrap="square" lIns="91439" tIns="91439" rIns="91439" bIns="91439" anchor="ctr"/>
          <a:lstStyle>
            <a:lvl1pPr algn="r" defTabSz="1828800">
              <a:defRPr sz="3200">
                <a:solidFill>
                  <a:srgbClr val="000000"/>
                </a:solidFill>
                <a:latin typeface="Gill Sans MT"/>
                <a:ea typeface="Gill Sans MT"/>
                <a:cs typeface="Gill Sans MT"/>
                <a:sym typeface="Gill Sans M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bg>
      <p:bgPr>
        <a:solidFill>
          <a:srgbClr val="FFFFFF"/>
        </a:solidFill>
      </p:bgPr>
    </p:bg>
    <p:spTree>
      <p:nvGrpSpPr>
        <p:cNvPr id="1" name=""/>
        <p:cNvGrpSpPr/>
        <p:nvPr/>
      </p:nvGrpSpPr>
      <p:grpSpPr>
        <a:xfrm>
          <a:off x="0" y="0"/>
          <a:ext cx="0" cy="0"/>
          <a:chOff x="0" y="0"/>
          <a:chExt cx="0" cy="0"/>
        </a:xfrm>
      </p:grpSpPr>
      <p:pic>
        <p:nvPicPr>
          <p:cNvPr id="177" name="Picture 20" descr="Picture 20"/>
          <p:cNvPicPr>
            <a:picLocks noChangeAspect="1"/>
          </p:cNvPicPr>
          <p:nvPr/>
        </p:nvPicPr>
        <p:blipFill>
          <a:blip r:embed="rId2">
            <a:extLst/>
          </a:blip>
          <a:stretch>
            <a:fillRect/>
          </a:stretch>
        </p:blipFill>
        <p:spPr>
          <a:xfrm>
            <a:off x="18719800" y="250189"/>
            <a:ext cx="2438401" cy="2316481"/>
          </a:xfrm>
          <a:prstGeom prst="rect">
            <a:avLst/>
          </a:prstGeom>
          <a:ln w="12700">
            <a:miter lim="400000"/>
          </a:ln>
        </p:spPr>
      </p:pic>
      <p:pic>
        <p:nvPicPr>
          <p:cNvPr id="178" name="Picture 18" descr="Picture 18"/>
          <p:cNvPicPr>
            <a:picLocks noChangeAspect="1"/>
          </p:cNvPicPr>
          <p:nvPr/>
        </p:nvPicPr>
        <p:blipFill>
          <a:blip r:embed="rId3">
            <a:extLst/>
          </a:blip>
          <a:stretch>
            <a:fillRect/>
          </a:stretch>
        </p:blipFill>
        <p:spPr>
          <a:xfrm>
            <a:off x="18880655" y="1066817"/>
            <a:ext cx="1436985" cy="1262805"/>
          </a:xfrm>
          <a:prstGeom prst="rect">
            <a:avLst/>
          </a:prstGeom>
          <a:ln w="12700">
            <a:miter lim="400000"/>
          </a:ln>
        </p:spPr>
      </p:pic>
      <p:sp>
        <p:nvSpPr>
          <p:cNvPr id="179" name="Title Text"/>
          <p:cNvSpPr txBox="1"/>
          <p:nvPr>
            <p:ph type="title"/>
          </p:nvPr>
        </p:nvSpPr>
        <p:spPr>
          <a:xfrm>
            <a:off x="3962400" y="482513"/>
            <a:ext cx="15273867" cy="1733857"/>
          </a:xfrm>
          <a:prstGeom prst="rect">
            <a:avLst/>
          </a:prstGeom>
        </p:spPr>
        <p:txBody>
          <a:bodyPr lIns="91439" tIns="91439" rIns="91439" bIns="91439" anchor="b"/>
          <a:lstStyle>
            <a:lvl1pPr algn="l" defTabSz="914400">
              <a:defRPr b="1" sz="6000">
                <a:solidFill>
                  <a:srgbClr val="0000FF"/>
                </a:solidFill>
                <a:latin typeface="Calibri"/>
                <a:ea typeface="Calibri"/>
                <a:cs typeface="Calibri"/>
                <a:sym typeface="Calibri"/>
              </a:defRPr>
            </a:lvl1pPr>
          </a:lstStyle>
          <a:p>
            <a:pPr/>
            <a:r>
              <a:t>Title Text</a:t>
            </a:r>
          </a:p>
        </p:txBody>
      </p:sp>
      <p:sp>
        <p:nvSpPr>
          <p:cNvPr id="180" name="Slide Number"/>
          <p:cNvSpPr txBox="1"/>
          <p:nvPr>
            <p:ph type="sldNum" sz="quarter" idx="2"/>
          </p:nvPr>
        </p:nvSpPr>
        <p:spPr>
          <a:xfrm>
            <a:off x="19915242" y="12825855"/>
            <a:ext cx="506358" cy="503940"/>
          </a:xfrm>
          <a:prstGeom prst="rect">
            <a:avLst/>
          </a:prstGeom>
        </p:spPr>
        <p:txBody>
          <a:bodyPr lIns="91439" tIns="91439" rIns="91439" bIns="91439" anchor="ctr"/>
          <a:lstStyle>
            <a:lvl1pPr algn="r" defTabSz="1828800">
              <a:defRPr sz="2200">
                <a:solidFill>
                  <a:srgbClr val="000000"/>
                </a:solidFill>
                <a:latin typeface="Arial"/>
                <a:ea typeface="Arial"/>
                <a:cs typeface="Arial"/>
                <a:sym typeface="Arial"/>
              </a:defRPr>
            </a:lvl1pPr>
          </a:lstStyle>
          <a:p>
            <a:pPr/>
            <a:fld id="{86CB4B4D-7CA3-9044-876B-883B54F8677D}" type="slidenum"/>
          </a:p>
        </p:txBody>
      </p:sp>
      <p:pic>
        <p:nvPicPr>
          <p:cNvPr id="181" name="Picture 5" descr="Picture 5"/>
          <p:cNvPicPr>
            <a:picLocks noChangeAspect="1"/>
          </p:cNvPicPr>
          <p:nvPr/>
        </p:nvPicPr>
        <p:blipFill>
          <a:blip r:embed="rId4">
            <a:extLst/>
          </a:blip>
          <a:stretch>
            <a:fillRect/>
          </a:stretch>
        </p:blipFill>
        <p:spPr>
          <a:xfrm>
            <a:off x="18695325" y="248141"/>
            <a:ext cx="2436183" cy="2194561"/>
          </a:xfrm>
          <a:prstGeom prst="rect">
            <a:avLst/>
          </a:prstGeom>
          <a:ln w="12700">
            <a:miter lim="400000"/>
          </a:ln>
        </p:spPr>
      </p:pic>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sz="half" idx="13"/>
          </p:nvPr>
        </p:nvSpPr>
        <p:spPr>
          <a:xfrm>
            <a:off x="5298281" y="892968"/>
            <a:ext cx="13751719" cy="8322470"/>
          </a:xfrm>
          <a:prstGeom prst="rect">
            <a:avLst/>
          </a:prstGeom>
        </p:spPr>
        <p:txBody>
          <a:bodyPr lIns="91439" tIns="45719" rIns="91439" bIns="45719" anchor="t">
            <a:noAutofit/>
          </a:bodyPr>
          <a:lstStyle/>
          <a:p>
            <a:pPr/>
          </a:p>
        </p:txBody>
      </p:sp>
      <p:sp>
        <p:nvSpPr>
          <p:cNvPr id="21" name="Title Text"/>
          <p:cNvSpPr txBox="1"/>
          <p:nvPr>
            <p:ph type="title"/>
          </p:nvPr>
        </p:nvSpPr>
        <p:spPr>
          <a:xfrm>
            <a:off x="4833937" y="9447609"/>
            <a:ext cx="14716126" cy="2000251"/>
          </a:xfrm>
          <a:prstGeom prst="rect">
            <a:avLst/>
          </a:prstGeom>
        </p:spPr>
        <p:txBody>
          <a:bodyPr anchor="b"/>
          <a:lstStyle/>
          <a:p>
            <a:pPr/>
            <a:r>
              <a:t>Title Text</a:t>
            </a:r>
          </a:p>
        </p:txBody>
      </p:sp>
      <p:sp>
        <p:nvSpPr>
          <p:cNvPr id="22" name="Body Level One…"/>
          <p:cNvSpPr txBox="1"/>
          <p:nvPr>
            <p:ph type="body" sz="quarter" idx="1"/>
          </p:nvPr>
        </p:nvSpPr>
        <p:spPr>
          <a:xfrm>
            <a:off x="4833937" y="11519296"/>
            <a:ext cx="14716126" cy="1714501"/>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re et contenu">
    <p:bg>
      <p:bgPr>
        <a:solidFill>
          <a:srgbClr val="FFFFFF"/>
        </a:solidFill>
      </p:bgPr>
    </p:bg>
    <p:spTree>
      <p:nvGrpSpPr>
        <p:cNvPr id="1" name=""/>
        <p:cNvGrpSpPr/>
        <p:nvPr/>
      </p:nvGrpSpPr>
      <p:grpSpPr>
        <a:xfrm>
          <a:off x="0" y="0"/>
          <a:ext cx="0" cy="0"/>
          <a:chOff x="0" y="0"/>
          <a:chExt cx="0" cy="0"/>
        </a:xfrm>
      </p:grpSpPr>
      <p:sp>
        <p:nvSpPr>
          <p:cNvPr id="188" name="Title Text"/>
          <p:cNvSpPr txBox="1"/>
          <p:nvPr>
            <p:ph type="title"/>
          </p:nvPr>
        </p:nvSpPr>
        <p:spPr>
          <a:xfrm>
            <a:off x="3962400" y="549275"/>
            <a:ext cx="16459200" cy="2286001"/>
          </a:xfrm>
          <a:prstGeom prst="rect">
            <a:avLst/>
          </a:prstGeom>
        </p:spPr>
        <p:txBody>
          <a:bodyPr lIns="91439" tIns="91439" rIns="91439" bIns="91439"/>
          <a:lstStyle>
            <a:lvl1pPr defTabSz="914400">
              <a:defRPr sz="8600">
                <a:solidFill>
                  <a:srgbClr val="000000"/>
                </a:solidFill>
                <a:latin typeface="Calibri"/>
                <a:ea typeface="Calibri"/>
                <a:cs typeface="Calibri"/>
                <a:sym typeface="Calibri"/>
              </a:defRPr>
            </a:lvl1pPr>
          </a:lstStyle>
          <a:p>
            <a:pPr/>
            <a:r>
              <a:t>Title Text</a:t>
            </a:r>
          </a:p>
        </p:txBody>
      </p:sp>
      <p:sp>
        <p:nvSpPr>
          <p:cNvPr id="189" name="Body Level One…"/>
          <p:cNvSpPr txBox="1"/>
          <p:nvPr>
            <p:ph type="body" idx="1"/>
          </p:nvPr>
        </p:nvSpPr>
        <p:spPr>
          <a:xfrm>
            <a:off x="3962400" y="3200400"/>
            <a:ext cx="16459200" cy="9051927"/>
          </a:xfrm>
          <a:prstGeom prst="rect">
            <a:avLst/>
          </a:prstGeom>
        </p:spPr>
        <p:txBody>
          <a:bodyPr lIns="91439" tIns="91439" rIns="91439" bIns="91439" anchor="t"/>
          <a:lstStyle>
            <a:lvl1pPr marL="642937" indent="-642937" defTabSz="914400">
              <a:spcBef>
                <a:spcPts val="1500"/>
              </a:spcBef>
              <a:buSzPct val="100000"/>
              <a:buFont typeface="Arial"/>
              <a:defRPr sz="6000">
                <a:solidFill>
                  <a:srgbClr val="000000"/>
                </a:solidFill>
                <a:latin typeface="Calibri"/>
                <a:ea typeface="Calibri"/>
                <a:cs typeface="Calibri"/>
                <a:sym typeface="Calibri"/>
              </a:defRPr>
            </a:lvl1pPr>
            <a:lvl2pPr marL="1069521" indent="-612321" defTabSz="914400">
              <a:spcBef>
                <a:spcPts val="1500"/>
              </a:spcBef>
              <a:buSzPct val="100000"/>
              <a:buFont typeface="Arial"/>
              <a:buChar char="–"/>
              <a:defRPr sz="6000">
                <a:solidFill>
                  <a:srgbClr val="000000"/>
                </a:solidFill>
                <a:latin typeface="Calibri"/>
                <a:ea typeface="Calibri"/>
                <a:cs typeface="Calibri"/>
                <a:sym typeface="Calibri"/>
              </a:defRPr>
            </a:lvl2pPr>
            <a:lvl3pPr marL="1485900" indent="-571500" defTabSz="914400">
              <a:spcBef>
                <a:spcPts val="1500"/>
              </a:spcBef>
              <a:buSzPct val="100000"/>
              <a:buFont typeface="Arial"/>
              <a:defRPr sz="6000">
                <a:solidFill>
                  <a:srgbClr val="000000"/>
                </a:solidFill>
                <a:latin typeface="Calibri"/>
                <a:ea typeface="Calibri"/>
                <a:cs typeface="Calibri"/>
                <a:sym typeface="Calibri"/>
              </a:defRPr>
            </a:lvl3pPr>
            <a:lvl4pPr marL="2057400" indent="-685800" defTabSz="914400">
              <a:spcBef>
                <a:spcPts val="1500"/>
              </a:spcBef>
              <a:buSzPct val="100000"/>
              <a:buFont typeface="Arial"/>
              <a:buChar char="–"/>
              <a:defRPr sz="6000">
                <a:solidFill>
                  <a:srgbClr val="000000"/>
                </a:solidFill>
                <a:latin typeface="Calibri"/>
                <a:ea typeface="Calibri"/>
                <a:cs typeface="Calibri"/>
                <a:sym typeface="Calibri"/>
              </a:defRPr>
            </a:lvl4pPr>
            <a:lvl5pPr marL="2514600" indent="-685800" defTabSz="914400">
              <a:spcBef>
                <a:spcPts val="1500"/>
              </a:spcBef>
              <a:buSzPct val="100000"/>
              <a:buFont typeface="Arial"/>
              <a:buChar char="»"/>
              <a:defRPr sz="6000">
                <a:solidFill>
                  <a:srgbClr val="000000"/>
                </a:solid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90" name="Slide Number"/>
          <p:cNvSpPr txBox="1"/>
          <p:nvPr>
            <p:ph type="sldNum" sz="quarter" idx="2"/>
          </p:nvPr>
        </p:nvSpPr>
        <p:spPr>
          <a:xfrm>
            <a:off x="19942800" y="12814934"/>
            <a:ext cx="478800" cy="525781"/>
          </a:xfrm>
          <a:prstGeom prst="rect">
            <a:avLst/>
          </a:prstGeom>
        </p:spPr>
        <p:txBody>
          <a:bodyPr lIns="91439" tIns="91439" rIns="91439" bIns="91439" anchor="ctr"/>
          <a:lstStyle>
            <a:lvl1pPr algn="r" defTabSz="914400">
              <a:defRPr sz="22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4833937" y="4536281"/>
            <a:ext cx="14716126" cy="4643438"/>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sz="half" idx="13"/>
          </p:nvPr>
        </p:nvSpPr>
        <p:spPr>
          <a:xfrm>
            <a:off x="12495609" y="1071562"/>
            <a:ext cx="7500938" cy="11590735"/>
          </a:xfrm>
          <a:prstGeom prst="rect">
            <a:avLst/>
          </a:prstGeom>
        </p:spPr>
        <p:txBody>
          <a:bodyPr lIns="91439" tIns="45719" rIns="91439" bIns="45719" anchor="t">
            <a:noAutofit/>
          </a:bodyPr>
          <a:lstStyle/>
          <a:p>
            <a:pPr/>
          </a:p>
        </p:txBody>
      </p:sp>
      <p:sp>
        <p:nvSpPr>
          <p:cNvPr id="39" name="Title Text"/>
          <p:cNvSpPr txBox="1"/>
          <p:nvPr>
            <p:ph type="title"/>
          </p:nvPr>
        </p:nvSpPr>
        <p:spPr>
          <a:xfrm>
            <a:off x="4387453" y="1071562"/>
            <a:ext cx="7500938" cy="5625704"/>
          </a:xfrm>
          <a:prstGeom prst="rect">
            <a:avLst/>
          </a:prstGeom>
        </p:spPr>
        <p:txBody>
          <a:bodyPr anchor="b"/>
          <a:lstStyle>
            <a:lvl1pPr>
              <a:defRPr sz="8400"/>
            </a:lvl1pPr>
          </a:lstStyle>
          <a:p>
            <a:pPr/>
            <a:r>
              <a:t>Title Text</a:t>
            </a:r>
          </a:p>
        </p:txBody>
      </p:sp>
      <p:sp>
        <p:nvSpPr>
          <p:cNvPr id="40" name="Body Level One…"/>
          <p:cNvSpPr txBox="1"/>
          <p:nvPr>
            <p:ph type="body" sz="quarter" idx="1"/>
          </p:nvPr>
        </p:nvSpPr>
        <p:spPr>
          <a:xfrm>
            <a:off x="4387453" y="7036593"/>
            <a:ext cx="7500938" cy="5625704"/>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quarter" idx="13"/>
          </p:nvPr>
        </p:nvSpPr>
        <p:spPr>
          <a:xfrm>
            <a:off x="12495609" y="3643312"/>
            <a:ext cx="7500938" cy="8840392"/>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quarter" idx="1"/>
          </p:nvPr>
        </p:nvSpPr>
        <p:spPr>
          <a:xfrm>
            <a:off x="4387453" y="3643312"/>
            <a:ext cx="7500938" cy="8840392"/>
          </a:xfrm>
          <a:prstGeom prst="rect">
            <a:avLst/>
          </a:prstGeom>
        </p:spPr>
        <p:txBody>
          <a:bodyPr/>
          <a:lstStyle>
            <a:lvl1pPr marL="517071" indent="-517071">
              <a:spcBef>
                <a:spcPts val="5300"/>
              </a:spcBef>
              <a:defRPr sz="3800"/>
            </a:lvl1pPr>
            <a:lvl2pPr marL="898071" indent="-517071">
              <a:spcBef>
                <a:spcPts val="5300"/>
              </a:spcBef>
              <a:defRPr sz="3800"/>
            </a:lvl2pPr>
            <a:lvl3pPr marL="1279071" indent="-517071">
              <a:spcBef>
                <a:spcPts val="5300"/>
              </a:spcBef>
              <a:defRPr sz="3800"/>
            </a:lvl3pPr>
            <a:lvl4pPr marL="1660071" indent="-517071">
              <a:spcBef>
                <a:spcPts val="5300"/>
              </a:spcBef>
              <a:defRPr sz="3800"/>
            </a:lvl4pPr>
            <a:lvl5pPr marL="2041071" indent="-517071">
              <a:spcBef>
                <a:spcPts val="5300"/>
              </a:spcBef>
              <a:defRPr sz="3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4387453" y="1785937"/>
            <a:ext cx="15609094" cy="10144126"/>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13"/>
          </p:nvPr>
        </p:nvSpPr>
        <p:spPr>
          <a:xfrm>
            <a:off x="12495609" y="7161609"/>
            <a:ext cx="7500938" cy="5482829"/>
          </a:xfrm>
          <a:prstGeom prst="rect">
            <a:avLst/>
          </a:prstGeom>
        </p:spPr>
        <p:txBody>
          <a:bodyPr lIns="91439" tIns="45719" rIns="91439" bIns="45719" anchor="t">
            <a:noAutofit/>
          </a:bodyPr>
          <a:lstStyle/>
          <a:p>
            <a:pPr/>
          </a:p>
        </p:txBody>
      </p:sp>
      <p:sp>
        <p:nvSpPr>
          <p:cNvPr id="84" name="Image"/>
          <p:cNvSpPr/>
          <p:nvPr>
            <p:ph type="pic" sz="quarter" idx="14"/>
          </p:nvPr>
        </p:nvSpPr>
        <p:spPr>
          <a:xfrm>
            <a:off x="12495609" y="1071562"/>
            <a:ext cx="7500938" cy="5482829"/>
          </a:xfrm>
          <a:prstGeom prst="rect">
            <a:avLst/>
          </a:prstGeom>
        </p:spPr>
        <p:txBody>
          <a:bodyPr lIns="91439" tIns="45719" rIns="91439" bIns="45719" anchor="t">
            <a:noAutofit/>
          </a:bodyPr>
          <a:lstStyle/>
          <a:p>
            <a:pPr/>
          </a:p>
        </p:txBody>
      </p:sp>
      <p:sp>
        <p:nvSpPr>
          <p:cNvPr id="85" name="Image"/>
          <p:cNvSpPr/>
          <p:nvPr>
            <p:ph type="pic" sz="half" idx="15"/>
          </p:nvPr>
        </p:nvSpPr>
        <p:spPr>
          <a:xfrm>
            <a:off x="4387453" y="1072805"/>
            <a:ext cx="7500938" cy="11572876"/>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4387453" y="571500"/>
            <a:ext cx="15609094" cy="298251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p>
            <a:pPr/>
            <a:r>
              <a:t>Title Text</a:t>
            </a:r>
          </a:p>
        </p:txBody>
      </p:sp>
      <p:sp>
        <p:nvSpPr>
          <p:cNvPr id="3" name="Body Level One…"/>
          <p:cNvSpPr txBox="1"/>
          <p:nvPr>
            <p:ph type="body" idx="1"/>
          </p:nvPr>
        </p:nvSpPr>
        <p:spPr>
          <a:xfrm>
            <a:off x="4387453" y="3643312"/>
            <a:ext cx="15609094" cy="884039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935814" y="13001625"/>
            <a:ext cx="494513" cy="511175"/>
          </a:xfrm>
          <a:prstGeom prst="rect">
            <a:avLst/>
          </a:prstGeom>
          <a:ln w="12700">
            <a:miter lim="400000"/>
          </a:ln>
        </p:spPr>
        <p:txBody>
          <a:bodyPr wrap="none" lIns="71437" tIns="71437" rIns="71437" bIns="71437">
            <a:spAutoFit/>
          </a:bodyPr>
          <a:lstStyle>
            <a:lvl1pPr>
              <a:defRPr sz="24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Lst>
  <p:transition xmlns:p14="http://schemas.microsoft.com/office/powerpoint/2010/main" spd="med" advClick="1"/>
  <p:txStyles>
    <p:titleStyle>
      <a:lvl1pPr marL="0" marR="0" indent="0" algn="ctr" defTabSz="821531"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1pPr>
      <a:lvl2pPr marL="0" marR="0" indent="228600" algn="ctr" defTabSz="821531"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2pPr>
      <a:lvl3pPr marL="0" marR="0" indent="457200" algn="ctr" defTabSz="821531"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3pPr>
      <a:lvl4pPr marL="0" marR="0" indent="685800" algn="ctr" defTabSz="821531"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4pPr>
      <a:lvl5pPr marL="0" marR="0" indent="914400" algn="ctr" defTabSz="821531"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5pPr>
      <a:lvl6pPr marL="0" marR="0" indent="1143000" algn="ctr" defTabSz="821531"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6pPr>
      <a:lvl7pPr marL="0" marR="0" indent="1371600" algn="ctr" defTabSz="821531"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7pPr>
      <a:lvl8pPr marL="0" marR="0" indent="1600200" algn="ctr" defTabSz="821531"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8pPr>
      <a:lvl9pPr marL="0" marR="0" indent="1828800" algn="ctr" defTabSz="821531"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9pPr>
    </p:titleStyle>
    <p:bodyStyle>
      <a:lvl1pPr marL="625642" marR="0" indent="-625642" algn="l" defTabSz="821531"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1pPr>
      <a:lvl2pPr marL="1082842" marR="0" indent="-625642" algn="l" defTabSz="821531"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2pPr>
      <a:lvl3pPr marL="1540042" marR="0" indent="-625642" algn="l" defTabSz="821531"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3pPr>
      <a:lvl4pPr marL="1997242" marR="0" indent="-625642" algn="l" defTabSz="821531"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4pPr>
      <a:lvl5pPr marL="2454442" marR="0" indent="-625642" algn="l" defTabSz="821531"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5pPr>
      <a:lvl6pPr marL="2911642" marR="0" indent="-625642" algn="l" defTabSz="821531"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6pPr>
      <a:lvl7pPr marL="3368842" marR="0" indent="-625642" algn="l" defTabSz="821531"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7pPr>
      <a:lvl8pPr marL="3826042" marR="0" indent="-625642" algn="l" defTabSz="821531"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8pPr>
      <a:lvl9pPr marL="4283242" marR="0" indent="-625642" algn="l" defTabSz="821531"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9pPr>
    </p:bodyStyle>
    <p:otherStyle>
      <a:lvl1pPr marL="0" marR="0" indent="0" algn="ctr" defTabSz="821531"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1pPr>
      <a:lvl2pPr marL="0" marR="0" indent="228600" algn="ctr" defTabSz="821531"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2pPr>
      <a:lvl3pPr marL="0" marR="0" indent="457200" algn="ctr" defTabSz="821531"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3pPr>
      <a:lvl4pPr marL="0" marR="0" indent="685800" algn="ctr" defTabSz="821531"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4pPr>
      <a:lvl5pPr marL="0" marR="0" indent="914400" algn="ctr" defTabSz="821531"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5pPr>
      <a:lvl6pPr marL="0" marR="0" indent="1143000" algn="ctr" defTabSz="821531"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6pPr>
      <a:lvl7pPr marL="0" marR="0" indent="1371600" algn="ctr" defTabSz="821531"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7pPr>
      <a:lvl8pPr marL="0" marR="0" indent="1600200" algn="ctr" defTabSz="821531"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8pPr>
      <a:lvl9pPr marL="0" marR="0" indent="1828800" algn="ctr" defTabSz="821531"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6.tif"/><Relationship Id="rId4" Type="http://schemas.openxmlformats.org/officeDocument/2006/relationships/image" Target="../media/image11.tif"/><Relationship Id="rId5" Type="http://schemas.openxmlformats.org/officeDocument/2006/relationships/image" Target="../media/image9.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6.tif"/><Relationship Id="rId4" Type="http://schemas.openxmlformats.org/officeDocument/2006/relationships/image" Target="../media/image11.tif"/><Relationship Id="rId5" Type="http://schemas.openxmlformats.org/officeDocument/2006/relationships/image" Target="../media/image3.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tif"/><Relationship Id="rId6" Type="http://schemas.openxmlformats.org/officeDocument/2006/relationships/image" Target="../media/image3.tif"/><Relationship Id="rId7" Type="http://schemas.openxmlformats.org/officeDocument/2006/relationships/image" Target="../media/image4.tif"/></Relationships>

</file>

<file path=ppt/slides/_rels/slide1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jpeg"/><Relationship Id="rId3" Type="http://schemas.openxmlformats.org/officeDocument/2006/relationships/image" Target="../media/image10.png"/><Relationship Id="rId4" Type="http://schemas.openxmlformats.org/officeDocument/2006/relationships/image" Target="../media/image12.tif"/></Relationships>

</file>

<file path=ppt/slides/_rels/slide1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1.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5.jpeg"/><Relationship Id="rId4" Type="http://schemas.openxmlformats.org/officeDocument/2006/relationships/image" Target="../media/image12.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tif"/></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tif"/></Relationships>

</file>

<file path=ppt/slides/_rels/slide2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tif"/><Relationship Id="rId3" Type="http://schemas.openxmlformats.org/officeDocument/2006/relationships/image" Target="../media/image13.png"/><Relationship Id="rId4" Type="http://schemas.openxmlformats.org/officeDocument/2006/relationships/image" Target="../media/image15.tif"/></Relationships>

</file>

<file path=ppt/slides/_rels/slide2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tif"/><Relationship Id="rId3" Type="http://schemas.openxmlformats.org/officeDocument/2006/relationships/image" Target="../media/image16.tif"/></Relationships>

</file>

<file path=ppt/slides/_rels/slide2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xml"/><Relationship Id="rId3" Type="http://schemas.openxmlformats.org/officeDocument/2006/relationships/image" Target="../media/image14.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7.tif"/></Relationships>

</file>

<file path=ppt/slides/_rels/slide25.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5.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6.png"/><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0.png"/><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5.png"/><Relationship Id="rId8" Type="http://schemas.openxmlformats.org/officeDocument/2006/relationships/image" Target="../media/image26.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 Id="rId3" Type="http://schemas.openxmlformats.org/officeDocument/2006/relationships/image" Target="../media/image14.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tif"/><Relationship Id="rId6" Type="http://schemas.openxmlformats.org/officeDocument/2006/relationships/image" Target="../media/image3.tif"/><Relationship Id="rId7" Type="http://schemas.openxmlformats.org/officeDocument/2006/relationships/image" Target="../media/image4.tif"/></Relationships>

</file>

<file path=ppt/slides/_rels/slide30.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z.umn.edu/cmbprobe" TargetMode="External"/><Relationship Id="rId3" Type="http://schemas.openxmlformats.org/officeDocument/2006/relationships/hyperlink" Target="mailto:cmbprobe@lists.physics.umn.edu" TargetMode="External"/></Relationships>

</file>

<file path=ppt/slides/_rels/slide34.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27.png"/><Relationship Id="rId4" Type="http://schemas.openxmlformats.org/officeDocument/2006/relationships/image" Target="../media/image4.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28.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29.png"/><Relationship Id="rId4" Type="http://schemas.openxmlformats.org/officeDocument/2006/relationships/image" Target="../media/image28.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3.png"/><Relationship Id="rId9" Type="http://schemas.openxmlformats.org/officeDocument/2006/relationships/image" Target="../media/image34.png"/><Relationship Id="rId10" Type="http://schemas.openxmlformats.org/officeDocument/2006/relationships/image" Target="../media/image35.png"/><Relationship Id="rId11" Type="http://schemas.openxmlformats.org/officeDocument/2006/relationships/image" Target="../media/image36.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28.png"/><Relationship Id="rId4" Type="http://schemas.openxmlformats.org/officeDocument/2006/relationships/image" Target="../media/image37.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31.png"/><Relationship Id="rId4" Type="http://schemas.openxmlformats.org/officeDocument/2006/relationships/image" Target="../media/image28.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0.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5.tif"/></Relationships>

</file>

<file path=ppt/slides/_rels/slide4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28.pn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3.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28.png"/><Relationship Id="rId4" Type="http://schemas.openxmlformats.org/officeDocument/2006/relationships/image" Target="../media/image18.tif"/><Relationship Id="rId5" Type="http://schemas.openxmlformats.org/officeDocument/2006/relationships/image" Target="../media/image19.tif"/><Relationship Id="rId6" Type="http://schemas.openxmlformats.org/officeDocument/2006/relationships/image" Target="../media/image38.png"/><Relationship Id="rId7" Type="http://schemas.openxmlformats.org/officeDocument/2006/relationships/image" Target="../media/image44.png"/><Relationship Id="rId8" Type="http://schemas.openxmlformats.org/officeDocument/2006/relationships/image" Target="../media/image45.png"/><Relationship Id="rId9" Type="http://schemas.openxmlformats.org/officeDocument/2006/relationships/image" Target="../media/image46.png"/><Relationship Id="rId10" Type="http://schemas.openxmlformats.org/officeDocument/2006/relationships/image" Target="../media/image47.png"/><Relationship Id="rId11" Type="http://schemas.openxmlformats.org/officeDocument/2006/relationships/image" Target="../media/image20.tif"/></Relationships>

</file>

<file path=ppt/slides/_rels/slide4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48.png"/><Relationship Id="rId4" Type="http://schemas.openxmlformats.org/officeDocument/2006/relationships/image" Target="../media/image28.png"/><Relationship Id="rId5" Type="http://schemas.openxmlformats.org/officeDocument/2006/relationships/image" Target="../media/image49.png"/><Relationship Id="rId6" Type="http://schemas.openxmlformats.org/officeDocument/2006/relationships/image" Target="../media/image50.png"/><Relationship Id="rId7" Type="http://schemas.openxmlformats.org/officeDocument/2006/relationships/image" Target="../media/image51.png"/><Relationship Id="rId8" Type="http://schemas.openxmlformats.org/officeDocument/2006/relationships/image" Target="../media/image52.png"/><Relationship Id="rId9" Type="http://schemas.openxmlformats.org/officeDocument/2006/relationships/image" Target="../media/image44.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28.png"/><Relationship Id="rId4"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image" Target="../media/image55.png"/><Relationship Id="rId7" Type="http://schemas.openxmlformats.org/officeDocument/2006/relationships/image" Target="../media/image56.png"/><Relationship Id="rId8" Type="http://schemas.openxmlformats.org/officeDocument/2006/relationships/image" Target="../media/image57.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28.png"/><Relationship Id="rId4" Type="http://schemas.openxmlformats.org/officeDocument/2006/relationships/image" Target="../media/image21.tif"/><Relationship Id="rId5" Type="http://schemas.openxmlformats.org/officeDocument/2006/relationships/image" Target="../media/image58.png"/><Relationship Id="rId6" Type="http://schemas.openxmlformats.org/officeDocument/2006/relationships/image" Target="../media/image22.tif"/></Relationships>

</file>

<file path=ppt/slides/_rels/slide4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28.png"/><Relationship Id="rId4" Type="http://schemas.openxmlformats.org/officeDocument/2006/relationships/image" Target="../media/image59.png"/><Relationship Id="rId5" Type="http://schemas.openxmlformats.org/officeDocument/2006/relationships/image" Target="../media/image60.png"/><Relationship Id="rId6" Type="http://schemas.openxmlformats.org/officeDocument/2006/relationships/image" Target="../media/image55.png"/></Relationships>

</file>

<file path=ppt/slides/_rels/slide4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1.png"/><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6" Type="http://schemas.openxmlformats.org/officeDocument/2006/relationships/image" Target="../media/image28.png"/><Relationship Id="rId7" Type="http://schemas.openxmlformats.org/officeDocument/2006/relationships/image" Target="../media/image65.png"/><Relationship Id="rId8" Type="http://schemas.openxmlformats.org/officeDocument/2006/relationships/image" Target="../media/image66.png"/><Relationship Id="rId9" Type="http://schemas.openxmlformats.org/officeDocument/2006/relationships/image" Target="../media/image67.png"/><Relationship Id="rId10" Type="http://schemas.openxmlformats.org/officeDocument/2006/relationships/image" Target="../media/image68.png"/><Relationship Id="rId11" Type="http://schemas.openxmlformats.org/officeDocument/2006/relationships/image" Target="../media/image20.tif"/></Relationships>

</file>

<file path=ppt/slides/_rels/slide4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23.tif"/><Relationship Id="rId4" Type="http://schemas.openxmlformats.org/officeDocument/2006/relationships/image" Target="../media/image28.png"/><Relationship Id="rId5" Type="http://schemas.openxmlformats.org/officeDocument/2006/relationships/image" Target="../media/image69.png"/></Relationships>

</file>

<file path=ppt/slides/_rels/slide4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28.png"/><Relationship Id="rId4" Type="http://schemas.openxmlformats.org/officeDocument/2006/relationships/image" Target="../media/image24.tif"/><Relationship Id="rId5" Type="http://schemas.openxmlformats.org/officeDocument/2006/relationships/chart" Target="../charts/chart1.xml"/></Relationships>

</file>

<file path=ppt/slides/_rels/slide4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28.png"/><Relationship Id="rId4" Type="http://schemas.openxmlformats.org/officeDocument/2006/relationships/image" Target="../media/image25.tif"/><Relationship Id="rId5" Type="http://schemas.openxmlformats.org/officeDocument/2006/relationships/image" Target="../media/image26.tif"/></Relationships>

</file>

<file path=ppt/slides/_rels/slide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5.tif"/><Relationship Id="rId4" Type="http://schemas.openxmlformats.org/officeDocument/2006/relationships/image" Target="../media/image6.tif"/></Relationships>

</file>

<file path=ppt/slides/_rels/slide5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70.png"/><Relationship Id="rId4" Type="http://schemas.openxmlformats.org/officeDocument/2006/relationships/image" Target="../media/image6.jpeg"/><Relationship Id="rId5" Type="http://schemas.openxmlformats.org/officeDocument/2006/relationships/image" Target="../media/image71.png"/><Relationship Id="rId6" Type="http://schemas.openxmlformats.org/officeDocument/2006/relationships/image" Target="../media/image7.jpeg"/><Relationship Id="rId7" Type="http://schemas.openxmlformats.org/officeDocument/2006/relationships/image" Target="../media/image28.png"/></Relationships>

</file>

<file path=ppt/slides/_rels/slide5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28.png"/></Relationships>

</file>

<file path=ppt/slides/_rels/slide5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tif"/><Relationship Id="rId6" Type="http://schemas.openxmlformats.org/officeDocument/2006/relationships/image" Target="../media/image3.tif"/><Relationship Id="rId7" Type="http://schemas.openxmlformats.org/officeDocument/2006/relationships/image" Target="../media/image4.tif"/></Relationships>

</file>

<file path=ppt/slides/_rels/slide5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hyperlink" Target="http://pico.umn.edu" TargetMode="External"/><Relationship Id="rId4" Type="http://schemas.openxmlformats.org/officeDocument/2006/relationships/image" Target="../media/image28.png"/></Relationships>

</file>

<file path=ppt/slides/_rels/slide54.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28.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72.png"/><Relationship Id="rId7" Type="http://schemas.openxmlformats.org/officeDocument/2006/relationships/image" Target="../media/image29.png"/></Relationships>

</file>

<file path=ppt/slides/_rels/slide5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28.png"/><Relationship Id="rId4" Type="http://schemas.openxmlformats.org/officeDocument/2006/relationships/image" Target="../media/image73.png"/><Relationship Id="rId5" Type="http://schemas.openxmlformats.org/officeDocument/2006/relationships/image" Target="../media/image74.png"/><Relationship Id="rId6" Type="http://schemas.openxmlformats.org/officeDocument/2006/relationships/image" Target="../media/image27.tif"/><Relationship Id="rId7" Type="http://schemas.openxmlformats.org/officeDocument/2006/relationships/image" Target="../media/image28.tif"/><Relationship Id="rId8" Type="http://schemas.openxmlformats.org/officeDocument/2006/relationships/image" Target="../media/image58.png"/></Relationships>

</file>

<file path=ppt/slides/_rels/slide5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28.png"/></Relationships>

</file>

<file path=ppt/slides/_rels/slide58.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 Id="rId3" Type="http://schemas.openxmlformats.org/officeDocument/2006/relationships/image" Target="../media/image28.png"/><Relationship Id="rId4" Type="http://schemas.openxmlformats.org/officeDocument/2006/relationships/image" Target="../media/image29.tif"/></Relationships>

</file>

<file path=ppt/slides/_rels/slide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7.tif"/><Relationship Id="rId4" Type="http://schemas.openxmlformats.org/officeDocument/2006/relationships/image" Target="../media/image8.tif"/></Relationships>

</file>

<file path=ppt/slides/_rels/slide6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 Id="rId3" Type="http://schemas.openxmlformats.org/officeDocument/2006/relationships/image" Target="../media/image28.png"/><Relationship Id="rId4" Type="http://schemas.openxmlformats.org/officeDocument/2006/relationships/image" Target="../media/image75.png"/></Relationships>

</file>

<file path=ppt/slides/_rels/slide6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 Id="rId3" Type="http://schemas.openxmlformats.org/officeDocument/2006/relationships/image" Target="../media/image6.tif"/></Relationships>

</file>

<file path=ppt/slides/_rels/slide6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tif"/></Relationships>

</file>

<file path=ppt/slides/_rels/slide6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jpeg"/></Relationships>

</file>

<file path=ppt/slides/_rels/slide64.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Relationships xmlns="http://schemas.openxmlformats.org/package/2006/relationships"><Relationship Id="rId1" Type="http://schemas.openxmlformats.org/officeDocument/2006/relationships/slideLayout" Target="../slideLayouts/slideLayout20.xml"/></Relationships>

</file>

<file path=ppt/slides/_rels/slide66.xml.rels><?xml version="1.0" encoding="UTF-8"?>
<Relationships xmlns="http://schemas.openxmlformats.org/package/2006/relationships"><Relationship Id="rId1" Type="http://schemas.openxmlformats.org/officeDocument/2006/relationships/slideLayout" Target="../slideLayouts/slideLayout20.xml"/></Relationships>

</file>

<file path=ppt/slides/_rels/slide6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 Id="rId3" Type="http://schemas.openxmlformats.org/officeDocument/2006/relationships/image" Target="../media/image28.png"/><Relationship Id="rId4" Type="http://schemas.openxmlformats.org/officeDocument/2006/relationships/image" Target="../media/image31.png"/><Relationship Id="rId5" Type="http://schemas.openxmlformats.org/officeDocument/2006/relationships/image" Target="../media/image32.png"/></Relationships>

</file>

<file path=ppt/slides/_rels/slide6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 Id="rId3" Type="http://schemas.openxmlformats.org/officeDocument/2006/relationships/image" Target="../media/image28.png"/><Relationship Id="rId4" Type="http://schemas.openxmlformats.org/officeDocument/2006/relationships/image" Target="../media/image76.png"/><Relationship Id="rId5" Type="http://schemas.openxmlformats.org/officeDocument/2006/relationships/image" Target="../media/image77.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7.tif"/><Relationship Id="rId4" Type="http://schemas.openxmlformats.org/officeDocument/2006/relationships/image" Target="../media/image8.tif"/><Relationship Id="rId5" Type="http://schemas.openxmlformats.org/officeDocument/2006/relationships/image" Target="../media/image9.tif"/><Relationship Id="rId6" Type="http://schemas.openxmlformats.org/officeDocument/2006/relationships/image" Target="../media/image7.png"/><Relationship Id="rId7" Type="http://schemas.openxmlformats.org/officeDocument/2006/relationships/image" Target="../media/image8.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6.tif"/></Relationships>

</file>

<file path=ppt/slides/_rels/slide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6.tif"/><Relationship Id="rId4" Type="http://schemas.openxmlformats.org/officeDocument/2006/relationships/image" Target="../media/image10.tif"/></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99" name="To Do"/>
          <p:cNvSpPr txBox="1"/>
          <p:nvPr>
            <p:ph type="title"/>
          </p:nvPr>
        </p:nvSpPr>
        <p:spPr>
          <a:xfrm>
            <a:off x="4387453" y="142875"/>
            <a:ext cx="15609094" cy="1346500"/>
          </a:xfrm>
          <a:prstGeom prst="rect">
            <a:avLst/>
          </a:prstGeom>
        </p:spPr>
        <p:txBody>
          <a:bodyPr/>
          <a:lstStyle>
            <a:lvl1pPr>
              <a:defRPr sz="7000"/>
            </a:lvl1pPr>
          </a:lstStyle>
          <a:p>
            <a:pPr/>
            <a:r>
              <a:t>To Do</a:t>
            </a:r>
          </a:p>
        </p:txBody>
      </p:sp>
      <p:sp>
        <p:nvSpPr>
          <p:cNvPr id="200" name="Slide 3: check WMAP results for the EE…"/>
          <p:cNvSpPr txBox="1"/>
          <p:nvPr>
            <p:ph type="body" idx="1"/>
          </p:nvPr>
        </p:nvSpPr>
        <p:spPr>
          <a:xfrm>
            <a:off x="3521556" y="1868188"/>
            <a:ext cx="16869894" cy="11437339"/>
          </a:xfrm>
          <a:prstGeom prst="rect">
            <a:avLst/>
          </a:prstGeom>
        </p:spPr>
        <p:txBody>
          <a:bodyPr anchor="t"/>
          <a:lstStyle/>
          <a:p>
            <a:pPr marL="538052" indent="-538052" defTabSz="706516">
              <a:spcBef>
                <a:spcPts val="5000"/>
              </a:spcBef>
              <a:defRPr sz="4472"/>
            </a:pPr>
            <a:r>
              <a:t>Slide 3: check WMAP results for the EE</a:t>
            </a:r>
          </a:p>
          <a:p>
            <a:pPr marL="538052" indent="-538052" defTabSz="706516">
              <a:spcBef>
                <a:spcPts val="5000"/>
              </a:spcBef>
              <a:defRPr sz="4472"/>
            </a:pPr>
            <a:r>
              <a:t>Slide 3: fix \ell annotations</a:t>
            </a:r>
          </a:p>
          <a:p>
            <a:pPr marL="538052" indent="-538052" defTabSz="706516">
              <a:spcBef>
                <a:spcPts val="5000"/>
              </a:spcBef>
              <a:defRPr sz="4472"/>
            </a:pPr>
            <a:r>
              <a:t>Slide 3: what were the other Einstein Probes? </a:t>
            </a:r>
          </a:p>
          <a:p>
            <a:pPr marL="538052" indent="-538052" defTabSz="706516">
              <a:spcBef>
                <a:spcPts val="5000"/>
              </a:spcBef>
              <a:defRPr sz="4472"/>
            </a:pPr>
            <a:r>
              <a:t>Add finkbeiner model reference</a:t>
            </a:r>
          </a:p>
          <a:p>
            <a:pPr marL="538052" indent="-538052" defTabSz="706516">
              <a:spcBef>
                <a:spcPts val="5000"/>
              </a:spcBef>
              <a:defRPr sz="4472"/>
            </a:pPr>
            <a:r>
              <a:t>Fix slide with delensing</a:t>
            </a:r>
          </a:p>
          <a:p>
            <a:pPr marL="538052" indent="-538052" defTabSz="706516">
              <a:spcBef>
                <a:spcPts val="5000"/>
              </a:spcBef>
              <a:defRPr sz="4472"/>
            </a:pPr>
            <a:r>
              <a:t>check with larry what is \tau_cluster</a:t>
            </a:r>
          </a:p>
          <a:p>
            <a:pPr marL="538052" indent="-538052" defTabSz="706516">
              <a:spcBef>
                <a:spcPts val="5000"/>
              </a:spcBef>
              <a:defRPr sz="4472"/>
            </a:pPr>
            <a:r>
              <a:t>Say ‘why a space mission for each science goal’ and ‘why this space mission’ for each science goal</a:t>
            </a:r>
          </a:p>
          <a:p>
            <a:pPr marL="538052" indent="-538052" defTabSz="706516">
              <a:spcBef>
                <a:spcPts val="5000"/>
              </a:spcBef>
              <a:defRPr sz="4472"/>
            </a:pPr>
            <a:r>
              <a:t>status of ground-based neutrino measurements from s4 book, and Abazajian’s 2014</a:t>
            </a:r>
          </a:p>
        </p:txBody>
      </p:sp>
      <p:sp>
        <p:nvSpPr>
          <p:cNvPr id="201" name="Line"/>
          <p:cNvSpPr/>
          <p:nvPr/>
        </p:nvSpPr>
        <p:spPr>
          <a:xfrm>
            <a:off x="3757053" y="1446609"/>
            <a:ext cx="16869893" cy="1"/>
          </a:xfrm>
          <a:prstGeom prst="line">
            <a:avLst/>
          </a:prstGeom>
          <a:ln w="25400">
            <a:solidFill>
              <a:srgbClr val="FFFFFF"/>
            </a:solidFill>
            <a:miter lim="400000"/>
          </a:ln>
        </p:spPr>
        <p:txBody>
          <a:bodyPr lIns="71437" tIns="71437" rIns="71437" bIns="71437" anchor="ctr"/>
          <a:lstStyle/>
          <a:p>
            <a:pPr>
              <a:defRPr sz="3200">
                <a:effectLst>
                  <a:outerShdw sx="100000" sy="100000" kx="0" ky="0" algn="b" rotWithShape="0" blurRad="25400" dist="23998" dir="2700000">
                    <a:srgbClr val="000000">
                      <a:alpha val="31034"/>
                    </a:srgbClr>
                  </a:outerShdw>
                </a:effectLst>
              </a:defRPr>
            </a:pP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1" name="EPIC-IM"/>
          <p:cNvSpPr txBox="1"/>
          <p:nvPr>
            <p:ph type="title"/>
          </p:nvPr>
        </p:nvSpPr>
        <p:spPr>
          <a:xfrm>
            <a:off x="8615346" y="179548"/>
            <a:ext cx="7153308" cy="1346501"/>
          </a:xfrm>
          <a:prstGeom prst="rect">
            <a:avLst/>
          </a:prstGeom>
        </p:spPr>
        <p:txBody>
          <a:bodyPr/>
          <a:lstStyle>
            <a:lvl1pPr>
              <a:defRPr sz="7000"/>
            </a:lvl1pPr>
          </a:lstStyle>
          <a:p>
            <a:pPr/>
            <a:r>
              <a:t>EPIC-IM</a:t>
            </a:r>
          </a:p>
        </p:txBody>
      </p:sp>
      <p:sp>
        <p:nvSpPr>
          <p:cNvPr id="292" name="Line"/>
          <p:cNvSpPr/>
          <p:nvPr/>
        </p:nvSpPr>
        <p:spPr>
          <a:xfrm>
            <a:off x="3757053" y="1446609"/>
            <a:ext cx="16869893" cy="1"/>
          </a:xfrm>
          <a:prstGeom prst="line">
            <a:avLst/>
          </a:prstGeom>
          <a:ln w="25400">
            <a:solidFill>
              <a:srgbClr val="FFFFFF"/>
            </a:solidFill>
            <a:miter lim="400000"/>
          </a:ln>
        </p:spPr>
        <p:txBody>
          <a:bodyPr lIns="71437" tIns="71437" rIns="71437" bIns="71437" anchor="ctr"/>
          <a:lstStyle/>
          <a:p>
            <a:pPr>
              <a:defRPr sz="3200">
                <a:effectLst>
                  <a:outerShdw sx="100000" sy="100000" kx="0" ky="0" algn="b" rotWithShape="0" blurRad="25400" dist="23998" dir="2700000">
                    <a:srgbClr val="000000">
                      <a:alpha val="31034"/>
                    </a:srgbClr>
                  </a:outerShdw>
                </a:effectLst>
              </a:defRPr>
            </a:pPr>
          </a:p>
        </p:txBody>
      </p:sp>
      <p:pic>
        <p:nvPicPr>
          <p:cNvPr id="293" name="Image" descr="Image"/>
          <p:cNvPicPr>
            <a:picLocks noChangeAspect="1"/>
          </p:cNvPicPr>
          <p:nvPr/>
        </p:nvPicPr>
        <p:blipFill>
          <a:blip r:embed="rId3">
            <a:extLst/>
          </a:blip>
          <a:stretch>
            <a:fillRect/>
          </a:stretch>
        </p:blipFill>
        <p:spPr>
          <a:xfrm>
            <a:off x="14577731" y="1796991"/>
            <a:ext cx="8196562" cy="11720610"/>
          </a:xfrm>
          <a:prstGeom prst="rect">
            <a:avLst/>
          </a:prstGeom>
          <a:ln w="12700">
            <a:miter lim="400000"/>
          </a:ln>
        </p:spPr>
      </p:pic>
      <p:pic>
        <p:nvPicPr>
          <p:cNvPr id="294" name="Image" descr="Image"/>
          <p:cNvPicPr>
            <a:picLocks noChangeAspect="1"/>
          </p:cNvPicPr>
          <p:nvPr/>
        </p:nvPicPr>
        <p:blipFill>
          <a:blip r:embed="rId4">
            <a:extLst/>
          </a:blip>
          <a:stretch>
            <a:fillRect/>
          </a:stretch>
        </p:blipFill>
        <p:spPr>
          <a:xfrm>
            <a:off x="1535211" y="2655799"/>
            <a:ext cx="13731241" cy="9463937"/>
          </a:xfrm>
          <a:prstGeom prst="rect">
            <a:avLst/>
          </a:prstGeom>
          <a:ln w="12700">
            <a:miter lim="400000"/>
          </a:ln>
        </p:spPr>
      </p:pic>
      <p:pic>
        <p:nvPicPr>
          <p:cNvPr id="295" name="Image" descr="Image"/>
          <p:cNvPicPr>
            <a:picLocks noChangeAspect="1"/>
          </p:cNvPicPr>
          <p:nvPr/>
        </p:nvPicPr>
        <p:blipFill>
          <a:blip r:embed="rId5">
            <a:extLst/>
          </a:blip>
          <a:stretch>
            <a:fillRect/>
          </a:stretch>
        </p:blipFill>
        <p:spPr>
          <a:xfrm>
            <a:off x="7905943" y="9195607"/>
            <a:ext cx="3488757" cy="519577"/>
          </a:xfrm>
          <a:prstGeom prst="rect">
            <a:avLst/>
          </a:prstGeom>
          <a:ln w="12700">
            <a:miter lim="400000"/>
          </a:ln>
        </p:spPr>
      </p:pic>
      <p:sp>
        <p:nvSpPr>
          <p:cNvPr id="296" name="EPIC - IM…"/>
          <p:cNvSpPr txBox="1"/>
          <p:nvPr/>
        </p:nvSpPr>
        <p:spPr>
          <a:xfrm>
            <a:off x="15099358" y="3592243"/>
            <a:ext cx="7153309" cy="13366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defRPr sz="3400">
                <a:solidFill>
                  <a:schemeClr val="accent5">
                    <a:hueOff val="100859"/>
                    <a:satOff val="-13629"/>
                    <a:lumOff val="23879"/>
                  </a:schemeClr>
                </a:solidFill>
                <a:latin typeface="Comic Sans MS"/>
                <a:ea typeface="Comic Sans MS"/>
                <a:cs typeface="Comic Sans MS"/>
                <a:sym typeface="Comic Sans MS"/>
              </a:defRPr>
            </a:pPr>
            <a:r>
              <a:t>EPIC - IM</a:t>
            </a:r>
          </a:p>
          <a:p>
            <a:pPr>
              <a:defRPr sz="3400">
                <a:solidFill>
                  <a:schemeClr val="accent5">
                    <a:hueOff val="100859"/>
                    <a:satOff val="-13629"/>
                    <a:lumOff val="23879"/>
                  </a:schemeClr>
                </a:solidFill>
                <a:latin typeface="Comic Sans MS"/>
                <a:ea typeface="Comic Sans MS"/>
                <a:cs typeface="Comic Sans MS"/>
                <a:sym typeface="Comic Sans MS"/>
              </a:defRPr>
            </a:pPr>
            <a:r>
              <a:t>Bock et al. 6/2009</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0" name="Planck Launches in 5/2005"/>
          <p:cNvSpPr txBox="1"/>
          <p:nvPr>
            <p:ph type="title"/>
          </p:nvPr>
        </p:nvSpPr>
        <p:spPr>
          <a:xfrm>
            <a:off x="6461635" y="179548"/>
            <a:ext cx="11460730" cy="1346501"/>
          </a:xfrm>
          <a:prstGeom prst="rect">
            <a:avLst/>
          </a:prstGeom>
        </p:spPr>
        <p:txBody>
          <a:bodyPr/>
          <a:lstStyle>
            <a:lvl1pPr>
              <a:defRPr sz="7000"/>
            </a:lvl1pPr>
          </a:lstStyle>
          <a:p>
            <a:pPr/>
            <a:r>
              <a:t>Planck Launches in 5/2005</a:t>
            </a:r>
          </a:p>
        </p:txBody>
      </p:sp>
      <p:sp>
        <p:nvSpPr>
          <p:cNvPr id="301" name="Line"/>
          <p:cNvSpPr/>
          <p:nvPr/>
        </p:nvSpPr>
        <p:spPr>
          <a:xfrm>
            <a:off x="3757053" y="1446609"/>
            <a:ext cx="16869893" cy="1"/>
          </a:xfrm>
          <a:prstGeom prst="line">
            <a:avLst/>
          </a:prstGeom>
          <a:ln w="25400">
            <a:solidFill>
              <a:srgbClr val="FFFFFF"/>
            </a:solidFill>
            <a:miter lim="400000"/>
          </a:ln>
        </p:spPr>
        <p:txBody>
          <a:bodyPr lIns="71437" tIns="71437" rIns="71437" bIns="71437" anchor="ctr"/>
          <a:lstStyle/>
          <a:p>
            <a:pPr>
              <a:defRPr sz="3200">
                <a:effectLst>
                  <a:outerShdw sx="100000" sy="100000" kx="0" ky="0" algn="b" rotWithShape="0" blurRad="25400" dist="23998" dir="2700000">
                    <a:srgbClr val="000000">
                      <a:alpha val="31034"/>
                    </a:srgbClr>
                  </a:outerShdw>
                </a:effectLst>
              </a:defRPr>
            </a:pPr>
          </a:p>
        </p:txBody>
      </p:sp>
      <p:pic>
        <p:nvPicPr>
          <p:cNvPr id="302" name="Image" descr="Image"/>
          <p:cNvPicPr>
            <a:picLocks noChangeAspect="1"/>
          </p:cNvPicPr>
          <p:nvPr/>
        </p:nvPicPr>
        <p:blipFill>
          <a:blip r:embed="rId3">
            <a:extLst/>
          </a:blip>
          <a:stretch>
            <a:fillRect/>
          </a:stretch>
        </p:blipFill>
        <p:spPr>
          <a:xfrm>
            <a:off x="15245467" y="1796991"/>
            <a:ext cx="8196562" cy="11720610"/>
          </a:xfrm>
          <a:prstGeom prst="rect">
            <a:avLst/>
          </a:prstGeom>
          <a:ln w="12700">
            <a:miter lim="400000"/>
          </a:ln>
        </p:spPr>
      </p:pic>
      <p:pic>
        <p:nvPicPr>
          <p:cNvPr id="303" name="Image" descr="Image"/>
          <p:cNvPicPr>
            <a:picLocks noChangeAspect="1"/>
          </p:cNvPicPr>
          <p:nvPr/>
        </p:nvPicPr>
        <p:blipFill>
          <a:blip r:embed="rId4">
            <a:extLst/>
          </a:blip>
          <a:stretch>
            <a:fillRect/>
          </a:stretch>
        </p:blipFill>
        <p:spPr>
          <a:xfrm>
            <a:off x="11355216" y="3923669"/>
            <a:ext cx="10947953" cy="7545620"/>
          </a:xfrm>
          <a:prstGeom prst="rect">
            <a:avLst/>
          </a:prstGeom>
          <a:ln w="12700">
            <a:miter lim="400000"/>
          </a:ln>
        </p:spPr>
      </p:pic>
      <p:pic>
        <p:nvPicPr>
          <p:cNvPr id="304" name="PlanckSpacecraft.jpg" descr="PlanckSpacecraft.jpg"/>
          <p:cNvPicPr>
            <a:picLocks noChangeAspect="1"/>
          </p:cNvPicPr>
          <p:nvPr/>
        </p:nvPicPr>
        <p:blipFill>
          <a:blip r:embed="rId5">
            <a:extLst/>
          </a:blip>
          <a:srcRect l="10994" t="16798" r="5048" b="14677"/>
          <a:stretch>
            <a:fillRect/>
          </a:stretch>
        </p:blipFill>
        <p:spPr>
          <a:xfrm>
            <a:off x="849853" y="3764638"/>
            <a:ext cx="9634588" cy="7863561"/>
          </a:xfrm>
          <a:prstGeom prst="rect">
            <a:avLst/>
          </a:prstGeom>
          <a:ln w="12700">
            <a:miter lim="400000"/>
          </a:ln>
        </p:spPr>
      </p:pic>
      <p:sp>
        <p:nvSpPr>
          <p:cNvPr id="305" name="Planck Launches in May 2009"/>
          <p:cNvSpPr txBox="1"/>
          <p:nvPr/>
        </p:nvSpPr>
        <p:spPr>
          <a:xfrm>
            <a:off x="2371119" y="2857225"/>
            <a:ext cx="7153309" cy="6889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b="1" sz="3600">
                <a:latin typeface="Helvetica"/>
                <a:ea typeface="Helvetica"/>
                <a:cs typeface="Helvetica"/>
                <a:sym typeface="Helvetica"/>
              </a:defRPr>
            </a:lvl1pPr>
          </a:lstStyle>
          <a:p>
            <a:pPr/>
            <a:r>
              <a:t>Planck Launches in May 2009</a:t>
            </a:r>
          </a:p>
        </p:txBody>
      </p:sp>
      <p:sp>
        <p:nvSpPr>
          <p:cNvPr id="306" name="EPIC - IM…"/>
          <p:cNvSpPr txBox="1"/>
          <p:nvPr/>
        </p:nvSpPr>
        <p:spPr>
          <a:xfrm>
            <a:off x="16428704" y="2533375"/>
            <a:ext cx="7153308" cy="13366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defRPr sz="3400">
                <a:solidFill>
                  <a:schemeClr val="accent5">
                    <a:hueOff val="100859"/>
                    <a:satOff val="-13629"/>
                    <a:lumOff val="23879"/>
                  </a:schemeClr>
                </a:solidFill>
                <a:latin typeface="Comic Sans MS"/>
                <a:ea typeface="Comic Sans MS"/>
                <a:cs typeface="Comic Sans MS"/>
                <a:sym typeface="Comic Sans MS"/>
              </a:defRPr>
            </a:pPr>
            <a:r>
              <a:t>EPIC - IM</a:t>
            </a:r>
          </a:p>
          <a:p>
            <a:pPr>
              <a:defRPr sz="3400">
                <a:solidFill>
                  <a:schemeClr val="accent5">
                    <a:hueOff val="100859"/>
                    <a:satOff val="-13629"/>
                    <a:lumOff val="23879"/>
                  </a:schemeClr>
                </a:solidFill>
                <a:latin typeface="Comic Sans MS"/>
                <a:ea typeface="Comic Sans MS"/>
                <a:cs typeface="Comic Sans MS"/>
                <a:sym typeface="Comic Sans MS"/>
              </a:defRPr>
            </a:pPr>
            <a:r>
              <a:t>Bock et al. 6/2009</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0" name="Decadal Panel 2010:…"/>
          <p:cNvSpPr txBox="1"/>
          <p:nvPr>
            <p:ph type="title"/>
          </p:nvPr>
        </p:nvSpPr>
        <p:spPr>
          <a:xfrm>
            <a:off x="3689682" y="179548"/>
            <a:ext cx="16533643" cy="1929417"/>
          </a:xfrm>
          <a:prstGeom prst="rect">
            <a:avLst/>
          </a:prstGeom>
        </p:spPr>
        <p:txBody>
          <a:bodyPr/>
          <a:lstStyle/>
          <a:p>
            <a:pPr defTabSz="681870">
              <a:defRPr sz="5810"/>
            </a:pPr>
            <a:r>
              <a:t>Decadal Panel 2010: </a:t>
            </a:r>
          </a:p>
          <a:p>
            <a:pPr defTabSz="681870">
              <a:defRPr sz="5810"/>
            </a:pPr>
            <a:r>
              <a:t>New space Activities - Medium Projects</a:t>
            </a:r>
          </a:p>
        </p:txBody>
      </p:sp>
      <p:sp>
        <p:nvSpPr>
          <p:cNvPr id="311" name="Line"/>
          <p:cNvSpPr/>
          <p:nvPr/>
        </p:nvSpPr>
        <p:spPr>
          <a:xfrm>
            <a:off x="3757053" y="2071687"/>
            <a:ext cx="16869893" cy="1"/>
          </a:xfrm>
          <a:prstGeom prst="line">
            <a:avLst/>
          </a:prstGeom>
          <a:ln w="25400">
            <a:solidFill>
              <a:srgbClr val="FFFFFF"/>
            </a:solidFill>
            <a:miter lim="400000"/>
          </a:ln>
        </p:spPr>
        <p:txBody>
          <a:bodyPr lIns="71437" tIns="71437" rIns="71437" bIns="71437" anchor="ctr"/>
          <a:lstStyle/>
          <a:p>
            <a:pPr>
              <a:defRPr sz="3200">
                <a:effectLst>
                  <a:outerShdw sx="100000" sy="100000" kx="0" ky="0" algn="b" rotWithShape="0" blurRad="25400" dist="23998" dir="2700000">
                    <a:srgbClr val="000000">
                      <a:alpha val="31034"/>
                    </a:srgbClr>
                  </a:outerShdw>
                </a:effectLst>
              </a:defRPr>
            </a:pPr>
          </a:p>
        </p:txBody>
      </p:sp>
      <p:sp>
        <p:nvSpPr>
          <p:cNvPr id="312" name="EPIC - IM"/>
          <p:cNvSpPr txBox="1"/>
          <p:nvPr/>
        </p:nvSpPr>
        <p:spPr>
          <a:xfrm>
            <a:off x="13309390" y="3964547"/>
            <a:ext cx="7153309" cy="663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sz="3400">
                <a:solidFill>
                  <a:srgbClr val="000000"/>
                </a:solidFill>
              </a:defRPr>
            </a:lvl1pPr>
          </a:lstStyle>
          <a:p>
            <a:pPr/>
            <a:r>
              <a:t>EPIC - IM</a:t>
            </a:r>
          </a:p>
        </p:txBody>
      </p:sp>
      <p:sp>
        <p:nvSpPr>
          <p:cNvPr id="313" name="CMB listed as a strategic program (priority 2, after exoplanet searches)…"/>
          <p:cNvSpPr txBox="1"/>
          <p:nvPr>
            <p:ph type="body" idx="1"/>
          </p:nvPr>
        </p:nvSpPr>
        <p:spPr>
          <a:xfrm>
            <a:off x="1172766" y="2776429"/>
            <a:ext cx="22038468" cy="10492554"/>
          </a:xfrm>
          <a:prstGeom prst="rect">
            <a:avLst/>
          </a:prstGeom>
        </p:spPr>
        <p:txBody>
          <a:bodyPr anchor="t"/>
          <a:lstStyle/>
          <a:p>
            <a:pPr>
              <a:spcBef>
                <a:spcPts val="3500"/>
              </a:spcBef>
            </a:pPr>
            <a:r>
              <a:t> CMB listed as a strategic program (priority 2, after exoplanet searches)</a:t>
            </a:r>
          </a:p>
          <a:p>
            <a:pPr>
              <a:spcBef>
                <a:spcPts val="3500"/>
              </a:spcBef>
            </a:pPr>
            <a:r>
              <a:t>Sub-orbital program to continue search for the B-mode signal</a:t>
            </a:r>
          </a:p>
          <a:p>
            <a:pPr>
              <a:spcBef>
                <a:spcPts val="3500"/>
              </a:spcBef>
            </a:pPr>
            <a:r>
              <a:t>Continued investment in technology development</a:t>
            </a:r>
          </a:p>
          <a:p>
            <a:pPr>
              <a:spcBef>
                <a:spcPts val="3500"/>
              </a:spcBef>
            </a:pPr>
            <a:r>
              <a:t>“A successful detection of B-modes from inflation could trigger a mid-decade shift in focus toward preparing to map them over the entire sky.”</a:t>
            </a:r>
          </a:p>
          <a:p>
            <a:pPr>
              <a:spcBef>
                <a:spcPts val="3500"/>
              </a:spcBef>
            </a:pPr>
          </a:p>
          <a:p>
            <a:pPr>
              <a:spcBef>
                <a:spcPts val="3500"/>
              </a:spcBef>
            </a:pPr>
            <a:r>
              <a:t>“Wait and see what we learn from Planck”</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5" name="Decadal Panel 2010"/>
          <p:cNvSpPr txBox="1"/>
          <p:nvPr>
            <p:ph type="title"/>
          </p:nvPr>
        </p:nvSpPr>
        <p:spPr>
          <a:xfrm>
            <a:off x="3689682" y="179548"/>
            <a:ext cx="16533643" cy="1319435"/>
          </a:xfrm>
          <a:prstGeom prst="rect">
            <a:avLst/>
          </a:prstGeom>
        </p:spPr>
        <p:txBody>
          <a:bodyPr/>
          <a:lstStyle>
            <a:lvl1pPr>
              <a:defRPr sz="7000"/>
            </a:lvl1pPr>
          </a:lstStyle>
          <a:p>
            <a:pPr/>
            <a:r>
              <a:t>Decadal Panel 2010</a:t>
            </a:r>
          </a:p>
        </p:txBody>
      </p:sp>
      <p:sp>
        <p:nvSpPr>
          <p:cNvPr id="316" name="Line"/>
          <p:cNvSpPr/>
          <p:nvPr/>
        </p:nvSpPr>
        <p:spPr>
          <a:xfrm>
            <a:off x="3757053" y="1566494"/>
            <a:ext cx="16869893" cy="1"/>
          </a:xfrm>
          <a:prstGeom prst="line">
            <a:avLst/>
          </a:prstGeom>
          <a:ln w="25400">
            <a:solidFill>
              <a:srgbClr val="FFFFFF"/>
            </a:solidFill>
            <a:miter lim="400000"/>
          </a:ln>
        </p:spPr>
        <p:txBody>
          <a:bodyPr lIns="71437" tIns="71437" rIns="71437" bIns="71437" anchor="ctr"/>
          <a:lstStyle/>
          <a:p>
            <a:pPr>
              <a:defRPr sz="3200">
                <a:effectLst>
                  <a:outerShdw sx="100000" sy="100000" kx="0" ky="0" algn="b" rotWithShape="0" blurRad="25400" dist="23998" dir="2700000">
                    <a:srgbClr val="000000">
                      <a:alpha val="31034"/>
                    </a:srgbClr>
                  </a:outerShdw>
                </a:effectLst>
              </a:defRPr>
            </a:pPr>
          </a:p>
        </p:txBody>
      </p:sp>
      <p:sp>
        <p:nvSpPr>
          <p:cNvPr id="317" name="EPIC - IM"/>
          <p:cNvSpPr txBox="1"/>
          <p:nvPr/>
        </p:nvSpPr>
        <p:spPr>
          <a:xfrm>
            <a:off x="13309390" y="3964547"/>
            <a:ext cx="7153309" cy="663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sz="3400">
                <a:solidFill>
                  <a:srgbClr val="000000"/>
                </a:solidFill>
              </a:defRPr>
            </a:lvl1pPr>
          </a:lstStyle>
          <a:p>
            <a:pPr/>
            <a:r>
              <a:t>EPIC - IM</a:t>
            </a:r>
          </a:p>
        </p:txBody>
      </p:sp>
      <p:sp>
        <p:nvSpPr>
          <p:cNvPr id="318" name="WFIRST (&gt;$1B)…"/>
          <p:cNvSpPr txBox="1"/>
          <p:nvPr>
            <p:ph type="body" idx="1"/>
          </p:nvPr>
        </p:nvSpPr>
        <p:spPr>
          <a:xfrm>
            <a:off x="3521556" y="3344083"/>
            <a:ext cx="16869894" cy="9394943"/>
          </a:xfrm>
          <a:prstGeom prst="rect">
            <a:avLst/>
          </a:prstGeom>
        </p:spPr>
        <p:txBody>
          <a:bodyPr anchor="t"/>
          <a:lstStyle/>
          <a:p>
            <a:pPr>
              <a:spcBef>
                <a:spcPts val="3500"/>
              </a:spcBef>
            </a:pPr>
            <a:r>
              <a:t>WFIRST (&gt;$1B)</a:t>
            </a:r>
          </a:p>
          <a:p>
            <a:pPr>
              <a:spcBef>
                <a:spcPts val="3500"/>
              </a:spcBef>
            </a:pPr>
          </a:p>
          <a:p>
            <a:pPr>
              <a:spcBef>
                <a:spcPts val="3500"/>
              </a:spcBef>
            </a:pPr>
            <a:r>
              <a:t>Explorer Program</a:t>
            </a:r>
          </a:p>
          <a:p>
            <a:pPr lvl="1">
              <a:spcBef>
                <a:spcPts val="3500"/>
              </a:spcBef>
            </a:pPr>
            <a:r>
              <a:t>Missions of Opportunity $65M</a:t>
            </a:r>
          </a:p>
          <a:p>
            <a:pPr lvl="1">
              <a:spcBef>
                <a:spcPts val="3500"/>
              </a:spcBef>
            </a:pPr>
            <a:r>
              <a:t>Small Explorer ~$150M</a:t>
            </a:r>
          </a:p>
          <a:p>
            <a:pPr lvl="1">
              <a:spcBef>
                <a:spcPts val="3500"/>
              </a:spcBef>
            </a:pPr>
            <a:r>
              <a:t>Explorer $250M</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0" name="CMB Mission Concepts"/>
          <p:cNvSpPr txBox="1"/>
          <p:nvPr>
            <p:ph type="title"/>
          </p:nvPr>
        </p:nvSpPr>
        <p:spPr>
          <a:xfrm>
            <a:off x="4387453" y="142875"/>
            <a:ext cx="15609094" cy="1346500"/>
          </a:xfrm>
          <a:prstGeom prst="rect">
            <a:avLst/>
          </a:prstGeom>
        </p:spPr>
        <p:txBody>
          <a:bodyPr/>
          <a:lstStyle>
            <a:lvl1pPr>
              <a:defRPr sz="7000"/>
            </a:lvl1pPr>
          </a:lstStyle>
          <a:p>
            <a:pPr/>
            <a:r>
              <a:t>CMB Mission Concepts</a:t>
            </a:r>
          </a:p>
        </p:txBody>
      </p:sp>
      <p:sp>
        <p:nvSpPr>
          <p:cNvPr id="321" name="PICO"/>
          <p:cNvSpPr txBox="1"/>
          <p:nvPr>
            <p:ph type="body" sz="quarter" idx="1"/>
          </p:nvPr>
        </p:nvSpPr>
        <p:spPr>
          <a:xfrm>
            <a:off x="4336390" y="2348699"/>
            <a:ext cx="3681211" cy="999282"/>
          </a:xfrm>
          <a:prstGeom prst="rect">
            <a:avLst/>
          </a:prstGeom>
        </p:spPr>
        <p:txBody>
          <a:bodyPr anchor="t"/>
          <a:lstStyle>
            <a:lvl1pPr marL="0" indent="0" algn="ctr">
              <a:buSzTx/>
              <a:buNone/>
            </a:lvl1pPr>
          </a:lstStyle>
          <a:p>
            <a:pPr/>
            <a:r>
              <a:t>PICO </a:t>
            </a:r>
          </a:p>
        </p:txBody>
      </p:sp>
      <p:sp>
        <p:nvSpPr>
          <p:cNvPr id="322" name="Line"/>
          <p:cNvSpPr/>
          <p:nvPr/>
        </p:nvSpPr>
        <p:spPr>
          <a:xfrm>
            <a:off x="3757053" y="1446609"/>
            <a:ext cx="16869893" cy="1"/>
          </a:xfrm>
          <a:prstGeom prst="line">
            <a:avLst/>
          </a:prstGeom>
          <a:ln w="25400">
            <a:solidFill>
              <a:srgbClr val="FFFFFF"/>
            </a:solidFill>
            <a:miter lim="400000"/>
          </a:ln>
        </p:spPr>
        <p:txBody>
          <a:bodyPr lIns="71437" tIns="71437" rIns="71437" bIns="71437" anchor="ctr"/>
          <a:lstStyle/>
          <a:p>
            <a:pPr>
              <a:defRPr sz="3200">
                <a:effectLst>
                  <a:outerShdw sx="100000" sy="100000" kx="0" ky="0" algn="b" rotWithShape="0" blurRad="25400" dist="23998" dir="2700000">
                    <a:srgbClr val="000000">
                      <a:alpha val="31034"/>
                    </a:srgbClr>
                  </a:outerShdw>
                </a:effectLst>
              </a:defRPr>
            </a:pPr>
          </a:p>
        </p:txBody>
      </p:sp>
      <p:pic>
        <p:nvPicPr>
          <p:cNvPr id="323" name="TeamX_20171221_iso_annotated_complete_2.png" descr="TeamX_20171221_iso_annotated_complete_2.png"/>
          <p:cNvPicPr>
            <a:picLocks noChangeAspect="1"/>
          </p:cNvPicPr>
          <p:nvPr/>
        </p:nvPicPr>
        <p:blipFill>
          <a:blip r:embed="rId3">
            <a:extLst/>
          </a:blip>
          <a:stretch>
            <a:fillRect/>
          </a:stretch>
        </p:blipFill>
        <p:spPr>
          <a:xfrm>
            <a:off x="3879690" y="3723342"/>
            <a:ext cx="4594612" cy="5653244"/>
          </a:xfrm>
          <a:prstGeom prst="rect">
            <a:avLst/>
          </a:prstGeom>
          <a:ln w="12700">
            <a:miter lim="400000"/>
          </a:ln>
        </p:spPr>
      </p:pic>
      <p:pic>
        <p:nvPicPr>
          <p:cNvPr id="324" name="Image" descr="Image"/>
          <p:cNvPicPr>
            <a:picLocks noChangeAspect="1"/>
          </p:cNvPicPr>
          <p:nvPr/>
        </p:nvPicPr>
        <p:blipFill>
          <a:blip r:embed="rId4">
            <a:extLst/>
          </a:blip>
          <a:stretch>
            <a:fillRect/>
          </a:stretch>
        </p:blipFill>
        <p:spPr>
          <a:xfrm>
            <a:off x="9452614" y="3982691"/>
            <a:ext cx="5942925" cy="4729449"/>
          </a:xfrm>
          <a:prstGeom prst="rect">
            <a:avLst/>
          </a:prstGeom>
          <a:ln w="12700">
            <a:miter lim="400000"/>
          </a:ln>
        </p:spPr>
      </p:pic>
      <p:sp>
        <p:nvSpPr>
          <p:cNvPr id="325" name="LiteBIRD"/>
          <p:cNvSpPr txBox="1"/>
          <p:nvPr/>
        </p:nvSpPr>
        <p:spPr>
          <a:xfrm>
            <a:off x="10583471" y="2330840"/>
            <a:ext cx="3681211" cy="99928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ormAutofit fontScale="100000" lnSpcReduction="0"/>
          </a:bodyPr>
          <a:lstStyle>
            <a:lvl1pPr>
              <a:spcBef>
                <a:spcPts val="5900"/>
              </a:spcBef>
            </a:lvl1pPr>
          </a:lstStyle>
          <a:p>
            <a:pPr/>
            <a:r>
              <a:t>LiteBIRD </a:t>
            </a:r>
          </a:p>
        </p:txBody>
      </p:sp>
      <p:sp>
        <p:nvSpPr>
          <p:cNvPr id="326" name="NASA Study"/>
          <p:cNvSpPr txBox="1"/>
          <p:nvPr/>
        </p:nvSpPr>
        <p:spPr>
          <a:xfrm>
            <a:off x="4336390" y="9686774"/>
            <a:ext cx="3681211" cy="99928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ormAutofit fontScale="100000" lnSpcReduction="0"/>
          </a:bodyPr>
          <a:lstStyle>
            <a:lvl1pPr defTabSz="796885">
              <a:spcBef>
                <a:spcPts val="5700"/>
              </a:spcBef>
              <a:defRPr sz="5044"/>
            </a:lvl1pPr>
          </a:lstStyle>
          <a:p>
            <a:pPr/>
            <a:r>
              <a:t>NASA Study </a:t>
            </a:r>
          </a:p>
        </p:txBody>
      </p:sp>
      <p:sp>
        <p:nvSpPr>
          <p:cNvPr id="327" name="JAXA Phase A"/>
          <p:cNvSpPr txBox="1"/>
          <p:nvPr/>
        </p:nvSpPr>
        <p:spPr>
          <a:xfrm>
            <a:off x="10351394" y="9611564"/>
            <a:ext cx="4145364" cy="104254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ormAutofit fontScale="100000" lnSpcReduction="0"/>
          </a:bodyPr>
          <a:lstStyle>
            <a:lvl1pPr defTabSz="772239">
              <a:spcBef>
                <a:spcPts val="5500"/>
              </a:spcBef>
              <a:defRPr sz="4888"/>
            </a:lvl1pPr>
          </a:lstStyle>
          <a:p>
            <a:pPr/>
            <a:r>
              <a:t>JAXA Phase A</a:t>
            </a:r>
          </a:p>
        </p:txBody>
      </p:sp>
      <p:sp>
        <p:nvSpPr>
          <p:cNvPr id="328" name="On Hold"/>
          <p:cNvSpPr txBox="1"/>
          <p:nvPr/>
        </p:nvSpPr>
        <p:spPr>
          <a:xfrm>
            <a:off x="16548312" y="1631746"/>
            <a:ext cx="3681211" cy="99928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ormAutofit fontScale="100000" lnSpcReduction="0"/>
          </a:bodyPr>
          <a:lstStyle>
            <a:lvl1pPr>
              <a:spcBef>
                <a:spcPts val="5900"/>
              </a:spcBef>
              <a:defRPr b="1">
                <a:latin typeface="Helvetica"/>
                <a:ea typeface="Helvetica"/>
                <a:cs typeface="Helvetica"/>
                <a:sym typeface="Helvetica"/>
              </a:defRPr>
            </a:lvl1pPr>
          </a:lstStyle>
          <a:p>
            <a:pPr/>
            <a:r>
              <a:t>On Hold </a:t>
            </a:r>
          </a:p>
        </p:txBody>
      </p:sp>
      <p:pic>
        <p:nvPicPr>
          <p:cNvPr id="329" name="Image" descr="Image"/>
          <p:cNvPicPr>
            <a:picLocks noChangeAspect="1"/>
          </p:cNvPicPr>
          <p:nvPr/>
        </p:nvPicPr>
        <p:blipFill>
          <a:blip r:embed="rId5">
            <a:extLst/>
          </a:blip>
          <a:stretch>
            <a:fillRect/>
          </a:stretch>
        </p:blipFill>
        <p:spPr>
          <a:xfrm>
            <a:off x="16534694" y="4348239"/>
            <a:ext cx="3624805" cy="3416483"/>
          </a:xfrm>
          <a:prstGeom prst="rect">
            <a:avLst/>
          </a:prstGeom>
          <a:ln w="12700">
            <a:miter lim="400000"/>
          </a:ln>
        </p:spPr>
      </p:pic>
      <p:pic>
        <p:nvPicPr>
          <p:cNvPr id="330" name="Image" descr="Image"/>
          <p:cNvPicPr>
            <a:picLocks noChangeAspect="1"/>
          </p:cNvPicPr>
          <p:nvPr/>
        </p:nvPicPr>
        <p:blipFill>
          <a:blip r:embed="rId6">
            <a:extLst/>
          </a:blip>
          <a:stretch>
            <a:fillRect/>
          </a:stretch>
        </p:blipFill>
        <p:spPr>
          <a:xfrm>
            <a:off x="16534694" y="9394567"/>
            <a:ext cx="3624805" cy="3408553"/>
          </a:xfrm>
          <a:prstGeom prst="rect">
            <a:avLst/>
          </a:prstGeom>
          <a:ln w="12700">
            <a:miter lim="400000"/>
          </a:ln>
        </p:spPr>
      </p:pic>
      <p:sp>
        <p:nvSpPr>
          <p:cNvPr id="331" name="CORE (ESA)"/>
          <p:cNvSpPr txBox="1"/>
          <p:nvPr/>
        </p:nvSpPr>
        <p:spPr>
          <a:xfrm>
            <a:off x="16351955" y="3066195"/>
            <a:ext cx="4145364" cy="104254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ormAutofit fontScale="100000" lnSpcReduction="0"/>
          </a:bodyPr>
          <a:lstStyle>
            <a:lvl1pPr>
              <a:spcBef>
                <a:spcPts val="5900"/>
              </a:spcBef>
              <a:defRPr sz="3600"/>
            </a:lvl1pPr>
          </a:lstStyle>
          <a:p>
            <a:pPr/>
            <a:r>
              <a:t>CORE (ESA)</a:t>
            </a:r>
          </a:p>
        </p:txBody>
      </p:sp>
      <p:sp>
        <p:nvSpPr>
          <p:cNvPr id="332" name="PIXIE (NASA)"/>
          <p:cNvSpPr txBox="1"/>
          <p:nvPr/>
        </p:nvSpPr>
        <p:spPr>
          <a:xfrm>
            <a:off x="16369814" y="8361408"/>
            <a:ext cx="4145365" cy="104254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ormAutofit fontScale="100000" lnSpcReduction="0"/>
          </a:bodyPr>
          <a:lstStyle>
            <a:lvl1pPr>
              <a:spcBef>
                <a:spcPts val="5900"/>
              </a:spcBef>
              <a:defRPr sz="3600"/>
            </a:lvl1pPr>
          </a:lstStyle>
          <a:p>
            <a:pPr/>
            <a:r>
              <a:t>PIXIE (NASA)</a:t>
            </a:r>
          </a:p>
        </p:txBody>
      </p:sp>
      <p:sp>
        <p:nvSpPr>
          <p:cNvPr id="333" name="Line"/>
          <p:cNvSpPr/>
          <p:nvPr/>
        </p:nvSpPr>
        <p:spPr>
          <a:xfrm flipV="1">
            <a:off x="15361896" y="2525274"/>
            <a:ext cx="1" cy="10204800"/>
          </a:xfrm>
          <a:prstGeom prst="line">
            <a:avLst/>
          </a:prstGeom>
          <a:ln w="25400">
            <a:solidFill>
              <a:srgbClr val="FFFFFF"/>
            </a:solidFill>
            <a:custDash>
              <a:ds d="200000" sp="200000"/>
            </a:custDash>
            <a:miter lim="400000"/>
          </a:ln>
        </p:spPr>
        <p:txBody>
          <a:bodyPr lIns="71437" tIns="71437" rIns="71437" bIns="71437" anchor="ctr"/>
          <a:lstStyle/>
          <a:p>
            <a:pPr>
              <a:defRPr sz="3200">
                <a:effectLst>
                  <a:outerShdw sx="100000" sy="100000" kx="0" ky="0" algn="b" rotWithShape="0" blurRad="25400" dist="23998" dir="2700000">
                    <a:srgbClr val="000000">
                      <a:alpha val="31034"/>
                    </a:srgbClr>
                  </a:outerShdw>
                </a:effectLst>
              </a:defRPr>
            </a:pPr>
          </a:p>
        </p:txBody>
      </p:sp>
      <p:sp>
        <p:nvSpPr>
          <p:cNvPr id="334" name="Active"/>
          <p:cNvSpPr txBox="1"/>
          <p:nvPr/>
        </p:nvSpPr>
        <p:spPr>
          <a:xfrm>
            <a:off x="7407940" y="1631746"/>
            <a:ext cx="3681212" cy="99928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ormAutofit fontScale="100000" lnSpcReduction="0"/>
          </a:bodyPr>
          <a:lstStyle>
            <a:lvl1pPr>
              <a:spcBef>
                <a:spcPts val="5900"/>
              </a:spcBef>
              <a:defRPr b="1">
                <a:latin typeface="Helvetica"/>
                <a:ea typeface="Helvetica"/>
                <a:cs typeface="Helvetica"/>
                <a:sym typeface="Helvetica"/>
              </a:defRPr>
            </a:lvl1pPr>
          </a:lstStyle>
          <a:p>
            <a:pPr/>
            <a:r>
              <a:t>Active</a:t>
            </a:r>
          </a:p>
        </p:txBody>
      </p:sp>
      <p:sp>
        <p:nvSpPr>
          <p:cNvPr id="335" name="Proposed"/>
          <p:cNvSpPr txBox="1"/>
          <p:nvPr/>
        </p:nvSpPr>
        <p:spPr>
          <a:xfrm>
            <a:off x="3088876" y="11653318"/>
            <a:ext cx="3681211" cy="99928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ormAutofit fontScale="100000" lnSpcReduction="0"/>
          </a:bodyPr>
          <a:lstStyle>
            <a:lvl1pPr>
              <a:spcBef>
                <a:spcPts val="5900"/>
              </a:spcBef>
              <a:defRPr b="1">
                <a:latin typeface="Helvetica"/>
                <a:ea typeface="Helvetica"/>
                <a:cs typeface="Helvetica"/>
                <a:sym typeface="Helvetica"/>
              </a:defRPr>
            </a:lvl1pPr>
          </a:lstStyle>
          <a:p>
            <a:pPr/>
            <a:r>
              <a:t>Proposed</a:t>
            </a:r>
          </a:p>
        </p:txBody>
      </p:sp>
      <p:pic>
        <p:nvPicPr>
          <p:cNvPr id="336" name="Image" descr="Image"/>
          <p:cNvPicPr>
            <a:picLocks noChangeAspect="1"/>
          </p:cNvPicPr>
          <p:nvPr/>
        </p:nvPicPr>
        <p:blipFill>
          <a:blip r:embed="rId7">
            <a:extLst/>
          </a:blip>
          <a:stretch>
            <a:fillRect/>
          </a:stretch>
        </p:blipFill>
        <p:spPr>
          <a:xfrm>
            <a:off x="6986959" y="11410560"/>
            <a:ext cx="3624805" cy="1880863"/>
          </a:xfrm>
          <a:prstGeom prst="rect">
            <a:avLst/>
          </a:prstGeom>
          <a:ln w="12700">
            <a:miter lim="400000"/>
          </a:ln>
        </p:spPr>
      </p:pic>
      <p:sp>
        <p:nvSpPr>
          <p:cNvPr id="337" name="CMB-Bharat…"/>
          <p:cNvSpPr txBox="1"/>
          <p:nvPr/>
        </p:nvSpPr>
        <p:spPr>
          <a:xfrm>
            <a:off x="10191341" y="11685264"/>
            <a:ext cx="4358681" cy="134650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ormAutofit fontScale="100000" lnSpcReduction="0"/>
          </a:bodyPr>
          <a:lstStyle/>
          <a:p>
            <a:pPr>
              <a:defRPr sz="3600"/>
            </a:pPr>
            <a:r>
              <a:t>CMB-Bharat</a:t>
            </a:r>
          </a:p>
          <a:p>
            <a:pPr>
              <a:defRPr sz="3600"/>
            </a:pPr>
            <a:r>
              <a:t>(India)</a:t>
            </a:r>
          </a:p>
        </p:txBody>
      </p:sp>
      <p:sp>
        <p:nvSpPr>
          <p:cNvPr id="338" name="Line"/>
          <p:cNvSpPr/>
          <p:nvPr/>
        </p:nvSpPr>
        <p:spPr>
          <a:xfrm flipH="1" flipV="1">
            <a:off x="3354145" y="11048308"/>
            <a:ext cx="11788803" cy="1"/>
          </a:xfrm>
          <a:prstGeom prst="line">
            <a:avLst/>
          </a:prstGeom>
          <a:ln w="25400">
            <a:solidFill>
              <a:srgbClr val="FFFFFF"/>
            </a:solidFill>
            <a:custDash>
              <a:ds d="200000" sp="200000"/>
            </a:custDash>
            <a:miter lim="400000"/>
          </a:ln>
        </p:spPr>
        <p:txBody>
          <a:bodyPr lIns="71437" tIns="71437" rIns="71437" bIns="71437" anchor="ctr"/>
          <a:lstStyle/>
          <a:p>
            <a:pPr>
              <a:defRPr sz="3200">
                <a:effectLst>
                  <a:outerShdw sx="100000" sy="100000" kx="0" ky="0" algn="b" rotWithShape="0" blurRad="25400" dist="23998" dir="2700000">
                    <a:srgbClr val="000000">
                      <a:alpha val="31034"/>
                    </a:srgbClr>
                  </a:outerShdw>
                </a:effectLst>
              </a:defRPr>
            </a:pP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342" name="Picture 11" descr="Picture 11"/>
          <p:cNvPicPr>
            <a:picLocks noChangeAspect="1"/>
          </p:cNvPicPr>
          <p:nvPr/>
        </p:nvPicPr>
        <p:blipFill>
          <a:blip r:embed="rId2">
            <a:extLst/>
          </a:blip>
          <a:stretch>
            <a:fillRect/>
          </a:stretch>
        </p:blipFill>
        <p:spPr>
          <a:xfrm>
            <a:off x="3029185" y="37625"/>
            <a:ext cx="18288001" cy="13716003"/>
          </a:xfrm>
          <a:prstGeom prst="rect">
            <a:avLst/>
          </a:prstGeom>
          <a:ln w="12700">
            <a:miter lim="400000"/>
          </a:ln>
        </p:spPr>
      </p:pic>
      <p:sp>
        <p:nvSpPr>
          <p:cNvPr id="343" name="Freeform 219"/>
          <p:cNvSpPr/>
          <p:nvPr/>
        </p:nvSpPr>
        <p:spPr>
          <a:xfrm>
            <a:off x="3066811" y="568366"/>
            <a:ext cx="20116805" cy="125744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657"/>
                </a:moveTo>
                <a:lnTo>
                  <a:pt x="372" y="8750"/>
                </a:lnTo>
                <a:lnTo>
                  <a:pt x="772" y="6861"/>
                </a:lnTo>
                <a:lnTo>
                  <a:pt x="972" y="5952"/>
                </a:lnTo>
                <a:lnTo>
                  <a:pt x="1186" y="5079"/>
                </a:lnTo>
                <a:lnTo>
                  <a:pt x="1401" y="4224"/>
                </a:lnTo>
                <a:lnTo>
                  <a:pt x="1630" y="3440"/>
                </a:lnTo>
                <a:lnTo>
                  <a:pt x="1873" y="2709"/>
                </a:lnTo>
                <a:lnTo>
                  <a:pt x="2116" y="2050"/>
                </a:lnTo>
                <a:lnTo>
                  <a:pt x="2244" y="1747"/>
                </a:lnTo>
                <a:lnTo>
                  <a:pt x="2373" y="1461"/>
                </a:lnTo>
                <a:lnTo>
                  <a:pt x="2502" y="1194"/>
                </a:lnTo>
                <a:lnTo>
                  <a:pt x="2630" y="962"/>
                </a:lnTo>
                <a:lnTo>
                  <a:pt x="2773" y="749"/>
                </a:lnTo>
                <a:lnTo>
                  <a:pt x="2902" y="552"/>
                </a:lnTo>
                <a:lnTo>
                  <a:pt x="3045" y="392"/>
                </a:lnTo>
                <a:lnTo>
                  <a:pt x="3188" y="250"/>
                </a:lnTo>
                <a:lnTo>
                  <a:pt x="3345" y="143"/>
                </a:lnTo>
                <a:lnTo>
                  <a:pt x="3488" y="71"/>
                </a:lnTo>
                <a:lnTo>
                  <a:pt x="3645" y="18"/>
                </a:lnTo>
                <a:lnTo>
                  <a:pt x="3803" y="0"/>
                </a:lnTo>
                <a:lnTo>
                  <a:pt x="3917" y="18"/>
                </a:lnTo>
                <a:lnTo>
                  <a:pt x="4046" y="36"/>
                </a:lnTo>
                <a:lnTo>
                  <a:pt x="4174" y="89"/>
                </a:lnTo>
                <a:lnTo>
                  <a:pt x="4289" y="160"/>
                </a:lnTo>
                <a:lnTo>
                  <a:pt x="4546" y="339"/>
                </a:lnTo>
                <a:lnTo>
                  <a:pt x="4660" y="463"/>
                </a:lnTo>
                <a:lnTo>
                  <a:pt x="4789" y="588"/>
                </a:lnTo>
                <a:lnTo>
                  <a:pt x="5046" y="909"/>
                </a:lnTo>
                <a:lnTo>
                  <a:pt x="5289" y="1265"/>
                </a:lnTo>
                <a:lnTo>
                  <a:pt x="5547" y="1693"/>
                </a:lnTo>
                <a:lnTo>
                  <a:pt x="5804" y="2139"/>
                </a:lnTo>
                <a:lnTo>
                  <a:pt x="6061" y="2638"/>
                </a:lnTo>
                <a:lnTo>
                  <a:pt x="6318" y="3154"/>
                </a:lnTo>
                <a:lnTo>
                  <a:pt x="6576" y="3707"/>
                </a:lnTo>
                <a:lnTo>
                  <a:pt x="6833" y="4277"/>
                </a:lnTo>
                <a:lnTo>
                  <a:pt x="7348" y="5453"/>
                </a:lnTo>
                <a:lnTo>
                  <a:pt x="7848" y="6648"/>
                </a:lnTo>
                <a:lnTo>
                  <a:pt x="9106" y="9570"/>
                </a:lnTo>
                <a:lnTo>
                  <a:pt x="9692" y="10907"/>
                </a:lnTo>
                <a:lnTo>
                  <a:pt x="10021" y="11638"/>
                </a:lnTo>
                <a:lnTo>
                  <a:pt x="10107" y="11816"/>
                </a:lnTo>
                <a:lnTo>
                  <a:pt x="10350" y="12333"/>
                </a:lnTo>
                <a:lnTo>
                  <a:pt x="10750" y="13135"/>
                </a:lnTo>
                <a:lnTo>
                  <a:pt x="11007" y="13598"/>
                </a:lnTo>
                <a:lnTo>
                  <a:pt x="11293" y="14115"/>
                </a:lnTo>
                <a:lnTo>
                  <a:pt x="11622" y="14650"/>
                </a:lnTo>
                <a:lnTo>
                  <a:pt x="11979" y="15220"/>
                </a:lnTo>
                <a:lnTo>
                  <a:pt x="12365" y="15808"/>
                </a:lnTo>
                <a:lnTo>
                  <a:pt x="12780" y="16396"/>
                </a:lnTo>
                <a:lnTo>
                  <a:pt x="13237" y="16984"/>
                </a:lnTo>
                <a:lnTo>
                  <a:pt x="13709" y="17554"/>
                </a:lnTo>
                <a:lnTo>
                  <a:pt x="14224" y="18107"/>
                </a:lnTo>
                <a:lnTo>
                  <a:pt x="14481" y="18374"/>
                </a:lnTo>
                <a:lnTo>
                  <a:pt x="14753" y="18642"/>
                </a:lnTo>
                <a:lnTo>
                  <a:pt x="15124" y="18980"/>
                </a:lnTo>
                <a:lnTo>
                  <a:pt x="15510" y="19283"/>
                </a:lnTo>
                <a:lnTo>
                  <a:pt x="15911" y="19568"/>
                </a:lnTo>
                <a:lnTo>
                  <a:pt x="16325" y="19836"/>
                </a:lnTo>
                <a:lnTo>
                  <a:pt x="16754" y="20085"/>
                </a:lnTo>
                <a:lnTo>
                  <a:pt x="17197" y="20317"/>
                </a:lnTo>
                <a:lnTo>
                  <a:pt x="17640" y="20531"/>
                </a:lnTo>
                <a:lnTo>
                  <a:pt x="18083" y="20727"/>
                </a:lnTo>
                <a:lnTo>
                  <a:pt x="18527" y="20905"/>
                </a:lnTo>
                <a:lnTo>
                  <a:pt x="18984" y="21048"/>
                </a:lnTo>
                <a:lnTo>
                  <a:pt x="19427" y="21190"/>
                </a:lnTo>
                <a:lnTo>
                  <a:pt x="19885" y="21315"/>
                </a:lnTo>
                <a:lnTo>
                  <a:pt x="20328" y="21404"/>
                </a:lnTo>
                <a:lnTo>
                  <a:pt x="20757" y="21493"/>
                </a:lnTo>
                <a:lnTo>
                  <a:pt x="21185" y="21564"/>
                </a:lnTo>
                <a:lnTo>
                  <a:pt x="21600" y="21600"/>
                </a:lnTo>
              </a:path>
            </a:pathLst>
          </a:custGeom>
          <a:ln w="114300">
            <a:solidFill>
              <a:srgbClr val="00FF00"/>
            </a:solidFill>
          </a:ln>
        </p:spPr>
        <p:txBody>
          <a:bodyPr tIns="91439" bIns="91439"/>
          <a:lstStyle/>
          <a:p>
            <a:pPr algn="l" defTabSz="914400">
              <a:defRPr sz="3200">
                <a:solidFill>
                  <a:srgbClr val="00FF00"/>
                </a:solidFill>
                <a:latin typeface="Calibri"/>
                <a:ea typeface="Calibri"/>
                <a:cs typeface="Calibri"/>
                <a:sym typeface="Calibri"/>
              </a:defRPr>
            </a:pPr>
          </a:p>
        </p:txBody>
      </p:sp>
      <p:pic>
        <p:nvPicPr>
          <p:cNvPr id="344" name="Picture 12" descr="Picture 12"/>
          <p:cNvPicPr>
            <a:picLocks noChangeAspect="1"/>
          </p:cNvPicPr>
          <p:nvPr/>
        </p:nvPicPr>
        <p:blipFill>
          <a:blip r:embed="rId3">
            <a:alphaModFix amt="56000"/>
            <a:extLst/>
          </a:blip>
          <a:stretch>
            <a:fillRect/>
          </a:stretch>
        </p:blipFill>
        <p:spPr>
          <a:xfrm>
            <a:off x="3047999" y="549551"/>
            <a:ext cx="18288001" cy="13209482"/>
          </a:xfrm>
          <a:prstGeom prst="rect">
            <a:avLst/>
          </a:prstGeom>
          <a:ln w="12700">
            <a:miter lim="400000"/>
          </a:ln>
        </p:spPr>
      </p:pic>
      <p:sp>
        <p:nvSpPr>
          <p:cNvPr id="345" name="Explosion 1 10"/>
          <p:cNvSpPr/>
          <p:nvPr/>
        </p:nvSpPr>
        <p:spPr>
          <a:xfrm>
            <a:off x="5712993" y="-1"/>
            <a:ext cx="13803840" cy="13716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5800"/>
                </a:moveTo>
                <a:lnTo>
                  <a:pt x="14522" y="0"/>
                </a:lnTo>
                <a:lnTo>
                  <a:pt x="14155" y="5325"/>
                </a:lnTo>
                <a:lnTo>
                  <a:pt x="18380" y="4457"/>
                </a:lnTo>
                <a:lnTo>
                  <a:pt x="16702" y="7315"/>
                </a:lnTo>
                <a:lnTo>
                  <a:pt x="21097" y="8137"/>
                </a:lnTo>
                <a:lnTo>
                  <a:pt x="17607" y="10475"/>
                </a:lnTo>
                <a:lnTo>
                  <a:pt x="21600" y="13290"/>
                </a:lnTo>
                <a:lnTo>
                  <a:pt x="16837" y="12942"/>
                </a:lnTo>
                <a:lnTo>
                  <a:pt x="18145" y="18095"/>
                </a:lnTo>
                <a:lnTo>
                  <a:pt x="14020" y="14457"/>
                </a:lnTo>
                <a:lnTo>
                  <a:pt x="13247" y="19737"/>
                </a:lnTo>
                <a:lnTo>
                  <a:pt x="10532" y="14935"/>
                </a:lnTo>
                <a:lnTo>
                  <a:pt x="8485" y="21600"/>
                </a:lnTo>
                <a:lnTo>
                  <a:pt x="7715" y="15627"/>
                </a:lnTo>
                <a:lnTo>
                  <a:pt x="4762" y="17617"/>
                </a:lnTo>
                <a:lnTo>
                  <a:pt x="5667" y="13937"/>
                </a:lnTo>
                <a:lnTo>
                  <a:pt x="135" y="14587"/>
                </a:lnTo>
                <a:lnTo>
                  <a:pt x="3722" y="11775"/>
                </a:lnTo>
                <a:lnTo>
                  <a:pt x="0" y="8615"/>
                </a:lnTo>
                <a:lnTo>
                  <a:pt x="4627" y="7617"/>
                </a:lnTo>
                <a:lnTo>
                  <a:pt x="370" y="2295"/>
                </a:lnTo>
                <a:lnTo>
                  <a:pt x="7312" y="6320"/>
                </a:lnTo>
                <a:lnTo>
                  <a:pt x="8352" y="2295"/>
                </a:lnTo>
                <a:close/>
              </a:path>
            </a:pathLst>
          </a:custGeom>
          <a:gradFill>
            <a:gsLst>
              <a:gs pos="0">
                <a:srgbClr val="FFFF00">
                  <a:alpha val="89000"/>
                </a:srgbClr>
              </a:gs>
              <a:gs pos="67000">
                <a:srgbClr val="FF0000">
                  <a:alpha val="60000"/>
                </a:srgbClr>
              </a:gs>
              <a:gs pos="85000">
                <a:srgbClr val="000000">
                  <a:alpha val="36000"/>
                </a:srgbClr>
              </a:gs>
              <a:gs pos="98000">
                <a:srgbClr val="000000">
                  <a:alpha val="6000"/>
                </a:srgbClr>
              </a:gs>
            </a:gsLst>
            <a:path path="circle">
              <a:fillToRect l="37721" t="-19636" r="62278" b="119636"/>
            </a:path>
          </a:gradFill>
          <a:ln w="12700">
            <a:miter lim="400000"/>
          </a:ln>
        </p:spPr>
        <p:txBody>
          <a:bodyPr tIns="91439" bIns="91439" anchor="ctr"/>
          <a:lstStyle/>
          <a:p>
            <a:pPr defTabSz="914400">
              <a:defRPr sz="3200">
                <a:latin typeface="Calibri"/>
                <a:ea typeface="Calibri"/>
                <a:cs typeface="Calibri"/>
                <a:sym typeface="Calibri"/>
              </a:defRPr>
            </a:pPr>
          </a:p>
        </p:txBody>
      </p:sp>
      <p:pic>
        <p:nvPicPr>
          <p:cNvPr id="346" name="Picture 3" descr="Picture 3"/>
          <p:cNvPicPr>
            <a:picLocks noChangeAspect="1"/>
          </p:cNvPicPr>
          <p:nvPr/>
        </p:nvPicPr>
        <p:blipFill>
          <a:blip r:embed="rId4">
            <a:extLst/>
          </a:blip>
          <a:stretch>
            <a:fillRect/>
          </a:stretch>
        </p:blipFill>
        <p:spPr>
          <a:xfrm rot="1741196">
            <a:off x="3806719" y="3147255"/>
            <a:ext cx="16763994" cy="9432802"/>
          </a:xfrm>
          <a:prstGeom prst="rect">
            <a:avLst/>
          </a:prstGeom>
          <a:ln w="12700">
            <a:miter lim="400000"/>
          </a:ln>
        </p:spPr>
      </p:pic>
      <p:sp>
        <p:nvSpPr>
          <p:cNvPr id="347" name="TextBox 7"/>
          <p:cNvSpPr txBox="1"/>
          <p:nvPr/>
        </p:nvSpPr>
        <p:spPr>
          <a:xfrm>
            <a:off x="8579539" y="296505"/>
            <a:ext cx="12530668" cy="38277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r" defTabSz="914400">
              <a:defRPr i="1" sz="9400">
                <a:latin typeface="Calibri"/>
                <a:ea typeface="Calibri"/>
                <a:cs typeface="Calibri"/>
                <a:sym typeface="Calibri"/>
              </a:defRPr>
            </a:pPr>
            <a:r>
              <a:t>PIXIE:</a:t>
            </a:r>
          </a:p>
          <a:p>
            <a:pPr algn="r" defTabSz="914400">
              <a:defRPr i="1" sz="7000">
                <a:latin typeface="Calibri"/>
                <a:ea typeface="Calibri"/>
                <a:cs typeface="Calibri"/>
                <a:sym typeface="Calibri"/>
              </a:defRPr>
            </a:pPr>
            <a:r>
              <a:t>The Primordial Inflation Explorer</a:t>
            </a:r>
          </a:p>
          <a:p>
            <a:pPr algn="r" defTabSz="914400">
              <a:defRPr i="1" sz="7000">
                <a:latin typeface="Calibri"/>
                <a:ea typeface="Calibri"/>
                <a:cs typeface="Calibri"/>
                <a:sym typeface="Calibri"/>
              </a:defRPr>
            </a:pPr>
            <a:r>
              <a:t>PI: Al Kogut</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9" name="Picture 24" descr="Picture 24"/>
          <p:cNvPicPr>
            <a:picLocks noChangeAspect="1"/>
          </p:cNvPicPr>
          <p:nvPr/>
        </p:nvPicPr>
        <p:blipFill>
          <a:blip r:embed="rId2">
            <a:extLst/>
          </a:blip>
          <a:stretch>
            <a:fillRect/>
          </a:stretch>
        </p:blipFill>
        <p:spPr>
          <a:xfrm>
            <a:off x="2433364" y="2665700"/>
            <a:ext cx="8915822" cy="7312518"/>
          </a:xfrm>
          <a:prstGeom prst="rect">
            <a:avLst/>
          </a:prstGeom>
          <a:ln w="12700">
            <a:miter lim="400000"/>
          </a:ln>
        </p:spPr>
      </p:pic>
      <p:sp>
        <p:nvSpPr>
          <p:cNvPr id="350" name="Title 1"/>
          <p:cNvSpPr txBox="1"/>
          <p:nvPr>
            <p:ph type="title"/>
          </p:nvPr>
        </p:nvSpPr>
        <p:spPr>
          <a:xfrm>
            <a:off x="3962977" y="288551"/>
            <a:ext cx="16458049" cy="1431551"/>
          </a:xfrm>
          <a:prstGeom prst="rect">
            <a:avLst/>
          </a:prstGeom>
        </p:spPr>
        <p:txBody>
          <a:bodyPr/>
          <a:lstStyle>
            <a:lvl1pPr>
              <a:defRPr sz="6000"/>
            </a:lvl1pPr>
          </a:lstStyle>
          <a:p>
            <a:pPr/>
            <a:r>
              <a:t>PIXIE Nulling Polarimeter</a:t>
            </a:r>
          </a:p>
        </p:txBody>
      </p:sp>
      <p:sp>
        <p:nvSpPr>
          <p:cNvPr id="351" name="TextBox 15"/>
          <p:cNvSpPr txBox="1"/>
          <p:nvPr/>
        </p:nvSpPr>
        <p:spPr>
          <a:xfrm>
            <a:off x="4551172" y="2437415"/>
            <a:ext cx="4534477" cy="900717"/>
          </a:xfrm>
          <a:prstGeom prst="rect">
            <a:avLst/>
          </a:prstGeom>
          <a:ln w="12700">
            <a:miter lim="400000"/>
          </a:ln>
          <a:extLst>
            <a:ext uri="{C572A759-6A51-4108-AA02-DFA0A04FC94B}">
              <ma14:wrappingTextBoxFlag xmlns:ma14="http://schemas.microsoft.com/office/mac/drawingml/2011/main" val="1"/>
            </a:ext>
          </a:extLst>
        </p:spPr>
        <p:txBody>
          <a:bodyPr lIns="82057" tIns="82057" rIns="82057" bIns="82057">
            <a:spAutoFit/>
          </a:bodyPr>
          <a:lstStyle/>
          <a:p>
            <a:pPr defTabSz="914400">
              <a:defRPr b="1" sz="2400">
                <a:solidFill>
                  <a:srgbClr val="000000"/>
                </a:solidFill>
                <a:latin typeface="Calibri"/>
                <a:ea typeface="Calibri"/>
                <a:cs typeface="Calibri"/>
                <a:sym typeface="Calibri"/>
              </a:defRPr>
            </a:pPr>
            <a:r>
              <a:t>Interfere</a:t>
            </a:r>
          </a:p>
          <a:p>
            <a:pPr defTabSz="914400">
              <a:defRPr b="1" sz="2400">
                <a:solidFill>
                  <a:srgbClr val="000000"/>
                </a:solidFill>
                <a:latin typeface="Calibri"/>
                <a:ea typeface="Calibri"/>
                <a:cs typeface="Calibri"/>
                <a:sym typeface="Calibri"/>
              </a:defRPr>
            </a:pPr>
            <a:r>
              <a:t>Two Beams From Sky</a:t>
            </a:r>
          </a:p>
        </p:txBody>
      </p:sp>
      <p:sp>
        <p:nvSpPr>
          <p:cNvPr id="352" name="TextBox 17"/>
          <p:cNvSpPr txBox="1"/>
          <p:nvPr/>
        </p:nvSpPr>
        <p:spPr>
          <a:xfrm>
            <a:off x="3364786" y="10526411"/>
            <a:ext cx="4209971" cy="1269017"/>
          </a:xfrm>
          <a:prstGeom prst="rect">
            <a:avLst/>
          </a:prstGeom>
          <a:ln w="12700">
            <a:miter lim="400000"/>
          </a:ln>
          <a:extLst>
            <a:ext uri="{C572A759-6A51-4108-AA02-DFA0A04FC94B}">
              <ma14:wrappingTextBoxFlag xmlns:ma14="http://schemas.microsoft.com/office/mac/drawingml/2011/main" val="1"/>
            </a:ext>
          </a:extLst>
        </p:spPr>
        <p:txBody>
          <a:bodyPr lIns="82057" tIns="82057" rIns="82057" bIns="82057">
            <a:spAutoFit/>
          </a:bodyPr>
          <a:lstStyle>
            <a:lvl1pPr algn="l" defTabSz="914400">
              <a:defRPr b="1" sz="2400">
                <a:solidFill>
                  <a:srgbClr val="000000"/>
                </a:solidFill>
                <a:latin typeface="Calibri"/>
                <a:ea typeface="Calibri"/>
                <a:cs typeface="Calibri"/>
                <a:sym typeface="Calibri"/>
              </a:defRPr>
            </a:lvl1pPr>
          </a:lstStyle>
          <a:p>
            <a:pPr/>
            <a:r>
              <a:t>Polarizing Fourier Transform Spectrometer for Broad Frequency Coverage</a:t>
            </a:r>
          </a:p>
        </p:txBody>
      </p:sp>
      <p:sp>
        <p:nvSpPr>
          <p:cNvPr id="353" name="Straight Connector 19"/>
          <p:cNvSpPr/>
          <p:nvPr/>
        </p:nvSpPr>
        <p:spPr>
          <a:xfrm flipV="1">
            <a:off x="5951886" y="7976526"/>
            <a:ext cx="1900259" cy="2549888"/>
          </a:xfrm>
          <a:prstGeom prst="line">
            <a:avLst/>
          </a:prstGeom>
          <a:ln w="50800">
            <a:solidFill>
              <a:srgbClr val="000000"/>
            </a:solidFill>
            <a:tailEnd type="triangle"/>
          </a:ln>
        </p:spPr>
        <p:txBody>
          <a:bodyPr tIns="91439" bIns="91439"/>
          <a:lstStyle/>
          <a:p>
            <a:pPr algn="l" defTabSz="914400">
              <a:defRPr sz="3200">
                <a:solidFill>
                  <a:srgbClr val="000000"/>
                </a:solidFill>
                <a:latin typeface="Calibri"/>
                <a:ea typeface="Calibri"/>
                <a:cs typeface="Calibri"/>
                <a:sym typeface="Calibri"/>
              </a:defRPr>
            </a:pPr>
          </a:p>
        </p:txBody>
      </p:sp>
      <p:sp>
        <p:nvSpPr>
          <p:cNvPr id="354" name="TextBox 20"/>
          <p:cNvSpPr txBox="1"/>
          <p:nvPr/>
        </p:nvSpPr>
        <p:spPr>
          <a:xfrm>
            <a:off x="1986756" y="9579963"/>
            <a:ext cx="2619091" cy="900717"/>
          </a:xfrm>
          <a:prstGeom prst="rect">
            <a:avLst/>
          </a:prstGeom>
          <a:ln w="12700">
            <a:miter lim="400000"/>
          </a:ln>
          <a:extLst>
            <a:ext uri="{C572A759-6A51-4108-AA02-DFA0A04FC94B}">
              <ma14:wrappingTextBoxFlag xmlns:ma14="http://schemas.microsoft.com/office/mac/drawingml/2011/main" val="1"/>
            </a:ext>
          </a:extLst>
        </p:spPr>
        <p:txBody>
          <a:bodyPr lIns="82057" tIns="82057" rIns="82057" bIns="82057">
            <a:spAutoFit/>
          </a:bodyPr>
          <a:lstStyle/>
          <a:p>
            <a:pPr algn="l" defTabSz="914400">
              <a:defRPr b="1" sz="2400">
                <a:solidFill>
                  <a:srgbClr val="000000"/>
                </a:solidFill>
                <a:latin typeface="Calibri"/>
                <a:ea typeface="Calibri"/>
                <a:cs typeface="Calibri"/>
                <a:sym typeface="Calibri"/>
              </a:defRPr>
            </a:pPr>
            <a:r>
              <a:t>Beam-Forming</a:t>
            </a:r>
          </a:p>
          <a:p>
            <a:pPr algn="l" defTabSz="914400">
              <a:defRPr b="1" sz="2400">
                <a:solidFill>
                  <a:srgbClr val="000000"/>
                </a:solidFill>
                <a:latin typeface="Calibri"/>
                <a:ea typeface="Calibri"/>
                <a:cs typeface="Calibri"/>
                <a:sym typeface="Calibri"/>
              </a:defRPr>
            </a:pPr>
            <a:r>
              <a:t>Optics</a:t>
            </a:r>
          </a:p>
        </p:txBody>
      </p:sp>
      <p:sp>
        <p:nvSpPr>
          <p:cNvPr id="355" name="Straight Connector 21"/>
          <p:cNvSpPr/>
          <p:nvPr/>
        </p:nvSpPr>
        <p:spPr>
          <a:xfrm flipV="1">
            <a:off x="3364787" y="8652446"/>
            <a:ext cx="688603" cy="827273"/>
          </a:xfrm>
          <a:prstGeom prst="line">
            <a:avLst/>
          </a:prstGeom>
          <a:ln w="50800">
            <a:solidFill>
              <a:srgbClr val="000000"/>
            </a:solidFill>
            <a:tailEnd type="triangle"/>
          </a:ln>
        </p:spPr>
        <p:txBody>
          <a:bodyPr tIns="91439" bIns="91439"/>
          <a:lstStyle/>
          <a:p>
            <a:pPr algn="l" defTabSz="914400">
              <a:defRPr sz="3200">
                <a:solidFill>
                  <a:srgbClr val="000000"/>
                </a:solidFill>
                <a:latin typeface="Calibri"/>
                <a:ea typeface="Calibri"/>
                <a:cs typeface="Calibri"/>
                <a:sym typeface="Calibri"/>
              </a:defRPr>
            </a:pPr>
          </a:p>
        </p:txBody>
      </p:sp>
      <p:sp>
        <p:nvSpPr>
          <p:cNvPr id="356" name="TextBox 26"/>
          <p:cNvSpPr txBox="1"/>
          <p:nvPr/>
        </p:nvSpPr>
        <p:spPr>
          <a:xfrm>
            <a:off x="7852140" y="10576679"/>
            <a:ext cx="4370245" cy="900717"/>
          </a:xfrm>
          <a:prstGeom prst="rect">
            <a:avLst/>
          </a:prstGeom>
          <a:ln w="12700">
            <a:miter lim="400000"/>
          </a:ln>
          <a:extLst>
            <a:ext uri="{C572A759-6A51-4108-AA02-DFA0A04FC94B}">
              <ma14:wrappingTextBoxFlag xmlns:ma14="http://schemas.microsoft.com/office/mac/drawingml/2011/main" val="1"/>
            </a:ext>
          </a:extLst>
        </p:spPr>
        <p:txBody>
          <a:bodyPr lIns="82057" tIns="82057" rIns="82057" bIns="82057">
            <a:spAutoFit/>
          </a:bodyPr>
          <a:lstStyle/>
          <a:p>
            <a:pPr defTabSz="914400">
              <a:defRPr b="1" sz="2400">
                <a:solidFill>
                  <a:srgbClr val="000000"/>
                </a:solidFill>
                <a:latin typeface="Calibri"/>
                <a:ea typeface="Calibri"/>
                <a:cs typeface="Calibri"/>
                <a:sym typeface="Calibri"/>
              </a:defRPr>
            </a:pPr>
            <a:r>
              <a:t>Multi-Moded Detectors</a:t>
            </a:r>
          </a:p>
          <a:p>
            <a:pPr defTabSz="914400">
              <a:defRPr b="1" sz="2400">
                <a:solidFill>
                  <a:srgbClr val="000000"/>
                </a:solidFill>
                <a:latin typeface="Calibri"/>
                <a:ea typeface="Calibri"/>
                <a:cs typeface="Calibri"/>
                <a:sym typeface="Calibri"/>
              </a:defRPr>
            </a:pPr>
            <a:r>
              <a:t> for Photon-Limited Sensitivity</a:t>
            </a:r>
          </a:p>
        </p:txBody>
      </p:sp>
      <p:sp>
        <p:nvSpPr>
          <p:cNvPr id="357" name="Straight Connector 27"/>
          <p:cNvSpPr/>
          <p:nvPr/>
        </p:nvSpPr>
        <p:spPr>
          <a:xfrm flipH="1" flipV="1">
            <a:off x="8570640" y="9768927"/>
            <a:ext cx="688603" cy="827273"/>
          </a:xfrm>
          <a:prstGeom prst="line">
            <a:avLst/>
          </a:prstGeom>
          <a:ln w="50800">
            <a:solidFill>
              <a:srgbClr val="000000"/>
            </a:solidFill>
            <a:tailEnd type="triangle"/>
          </a:ln>
        </p:spPr>
        <p:txBody>
          <a:bodyPr tIns="91439" bIns="91439"/>
          <a:lstStyle/>
          <a:p>
            <a:pPr algn="l" defTabSz="914400">
              <a:defRPr sz="3200">
                <a:solidFill>
                  <a:srgbClr val="000000"/>
                </a:solidFill>
                <a:latin typeface="Calibri"/>
                <a:ea typeface="Calibri"/>
                <a:cs typeface="Calibri"/>
                <a:sym typeface="Calibri"/>
              </a:defRPr>
            </a:pPr>
          </a:p>
        </p:txBody>
      </p:sp>
      <p:sp>
        <p:nvSpPr>
          <p:cNvPr id="358" name="TextBox 22"/>
          <p:cNvSpPr txBox="1"/>
          <p:nvPr/>
        </p:nvSpPr>
        <p:spPr>
          <a:xfrm>
            <a:off x="1986756" y="2078321"/>
            <a:ext cx="2619091" cy="1269017"/>
          </a:xfrm>
          <a:prstGeom prst="rect">
            <a:avLst/>
          </a:prstGeom>
          <a:ln w="12700">
            <a:miter lim="400000"/>
          </a:ln>
          <a:extLst>
            <a:ext uri="{C572A759-6A51-4108-AA02-DFA0A04FC94B}">
              <ma14:wrappingTextBoxFlag xmlns:ma14="http://schemas.microsoft.com/office/mac/drawingml/2011/main" val="1"/>
            </a:ext>
          </a:extLst>
        </p:spPr>
        <p:txBody>
          <a:bodyPr lIns="82057" tIns="82057" rIns="82057" bIns="82057">
            <a:spAutoFit/>
          </a:bodyPr>
          <a:lstStyle/>
          <a:p>
            <a:pPr algn="l" defTabSz="914400">
              <a:defRPr b="1" sz="2400">
                <a:solidFill>
                  <a:srgbClr val="000000"/>
                </a:solidFill>
                <a:latin typeface="Calibri"/>
                <a:ea typeface="Calibri"/>
                <a:cs typeface="Calibri"/>
                <a:sym typeface="Calibri"/>
              </a:defRPr>
            </a:pPr>
            <a:r>
              <a:t>Instrument</a:t>
            </a:r>
          </a:p>
          <a:p>
            <a:pPr algn="l" defTabSz="914400">
              <a:defRPr b="1" sz="2400">
                <a:solidFill>
                  <a:srgbClr val="000000"/>
                </a:solidFill>
                <a:latin typeface="Calibri"/>
                <a:ea typeface="Calibri"/>
                <a:cs typeface="Calibri"/>
                <a:sym typeface="Calibri"/>
              </a:defRPr>
            </a:pPr>
            <a:r>
              <a:t>Isothermal</a:t>
            </a:r>
          </a:p>
          <a:p>
            <a:pPr algn="l" defTabSz="914400">
              <a:defRPr b="1" sz="2400">
                <a:solidFill>
                  <a:srgbClr val="000000"/>
                </a:solidFill>
                <a:latin typeface="Calibri"/>
                <a:ea typeface="Calibri"/>
                <a:cs typeface="Calibri"/>
                <a:sym typeface="Calibri"/>
              </a:defRPr>
            </a:pPr>
            <a:r>
              <a:t>With CMB</a:t>
            </a:r>
          </a:p>
        </p:txBody>
      </p:sp>
      <p:sp>
        <p:nvSpPr>
          <p:cNvPr id="359" name="Straight Connector 23"/>
          <p:cNvSpPr/>
          <p:nvPr/>
        </p:nvSpPr>
        <p:spPr>
          <a:xfrm>
            <a:off x="3022856" y="3330032"/>
            <a:ext cx="688604" cy="827273"/>
          </a:xfrm>
          <a:prstGeom prst="line">
            <a:avLst/>
          </a:prstGeom>
          <a:ln w="50800">
            <a:solidFill>
              <a:srgbClr val="000000"/>
            </a:solidFill>
            <a:tailEnd type="triangle"/>
          </a:ln>
        </p:spPr>
        <p:txBody>
          <a:bodyPr tIns="91439" bIns="91439"/>
          <a:lstStyle/>
          <a:p>
            <a:pPr algn="l" defTabSz="914400">
              <a:defRPr sz="3200">
                <a:solidFill>
                  <a:srgbClr val="000000"/>
                </a:solidFill>
                <a:latin typeface="Calibri"/>
                <a:ea typeface="Calibri"/>
                <a:cs typeface="Calibri"/>
                <a:sym typeface="Calibri"/>
              </a:defRPr>
            </a:pPr>
          </a:p>
        </p:txBody>
      </p:sp>
      <p:graphicFrame>
        <p:nvGraphicFramePr>
          <p:cNvPr id="360" name="Table 1"/>
          <p:cNvGraphicFramePr/>
          <p:nvPr/>
        </p:nvGraphicFramePr>
        <p:xfrm>
          <a:off x="13005584" y="3004613"/>
          <a:ext cx="10322626" cy="8122546"/>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4683979"/>
                <a:gridCol w="5625946"/>
              </a:tblGrid>
              <a:tr h="743314">
                <a:tc>
                  <a:txBody>
                    <a:bodyPr/>
                    <a:lstStyle/>
                    <a:p>
                      <a:pPr algn="l" defTabSz="914400">
                        <a:defRPr sz="1800">
                          <a:solidFill>
                            <a:srgbClr val="000000"/>
                          </a:solidFill>
                        </a:defRPr>
                      </a:pPr>
                      <a:r>
                        <a:rPr b="1" sz="3800">
                          <a:latin typeface="Calibri"/>
                          <a:ea typeface="Calibri"/>
                          <a:cs typeface="Calibri"/>
                          <a:sym typeface="Calibri"/>
                        </a:rPr>
                        <a:t>Science Goal</a:t>
                      </a:r>
                    </a:p>
                  </a:txBody>
                  <a:tcPr marL="45720" marR="45720" marT="45720" marB="45720" anchor="t" anchorCtr="0" horzOverflow="overflow">
                    <a:lnL w="12700">
                      <a:solidFill>
                        <a:srgbClr val="FFFFFF"/>
                      </a:solidFill>
                    </a:lnL>
                    <a:lnR w="12700">
                      <a:solidFill>
                        <a:srgbClr val="FFFFFF"/>
                      </a:solidFill>
                    </a:lnR>
                    <a:lnT w="12700">
                      <a:solidFill>
                        <a:srgbClr val="FFFFFF"/>
                      </a:solidFill>
                    </a:lnT>
                    <a:lnB w="63500">
                      <a:solidFill>
                        <a:srgbClr val="FFFFFF"/>
                      </a:solidFill>
                    </a:lnB>
                    <a:solidFill>
                      <a:srgbClr val="4F81BD"/>
                    </a:solidFill>
                  </a:tcPr>
                </a:tc>
                <a:tc>
                  <a:txBody>
                    <a:bodyPr/>
                    <a:lstStyle/>
                    <a:p>
                      <a:pPr algn="l" defTabSz="914400">
                        <a:defRPr sz="1800">
                          <a:solidFill>
                            <a:srgbClr val="000000"/>
                          </a:solidFill>
                        </a:defRPr>
                      </a:pPr>
                      <a:r>
                        <a:rPr b="1" sz="3800">
                          <a:latin typeface="Calibri"/>
                          <a:ea typeface="Calibri"/>
                          <a:cs typeface="Calibri"/>
                          <a:sym typeface="Calibri"/>
                        </a:rPr>
                        <a:t>PIXIE Measurement</a:t>
                      </a:r>
                    </a:p>
                  </a:txBody>
                  <a:tcPr marL="45720" marR="45720" marT="45720" marB="45720" anchor="t" anchorCtr="0" horzOverflow="overflow">
                    <a:lnL w="12700">
                      <a:solidFill>
                        <a:srgbClr val="FFFFFF"/>
                      </a:solidFill>
                    </a:lnL>
                    <a:lnR w="12700">
                      <a:solidFill>
                        <a:srgbClr val="FFFFFF"/>
                      </a:solidFill>
                    </a:lnR>
                    <a:lnT w="12700">
                      <a:solidFill>
                        <a:srgbClr val="FFFFFF"/>
                      </a:solidFill>
                    </a:lnT>
                    <a:lnB w="63500">
                      <a:solidFill>
                        <a:srgbClr val="FFFFFF"/>
                      </a:solidFill>
                    </a:lnB>
                    <a:solidFill>
                      <a:srgbClr val="4F81BD"/>
                    </a:solidFill>
                  </a:tcPr>
                </a:tc>
              </a:tr>
              <a:tr h="743314">
                <a:tc>
                  <a:txBody>
                    <a:bodyPr/>
                    <a:lstStyle/>
                    <a:p>
                      <a:pPr algn="l" defTabSz="914400">
                        <a:defRPr sz="1800">
                          <a:solidFill>
                            <a:srgbClr val="000000"/>
                          </a:solidFill>
                        </a:defRPr>
                      </a:pPr>
                      <a:r>
                        <a:rPr sz="3800">
                          <a:latin typeface="Calibri"/>
                          <a:ea typeface="Calibri"/>
                          <a:cs typeface="Calibri"/>
                          <a:sym typeface="Calibri"/>
                        </a:rPr>
                        <a:t>Inflation</a:t>
                      </a:r>
                    </a:p>
                  </a:txBody>
                  <a:tcPr marL="45720" marR="45720" marT="45720" marB="45720" anchor="t" anchorCtr="0" horzOverflow="overflow">
                    <a:lnL w="12700">
                      <a:solidFill>
                        <a:srgbClr val="FFFFFF"/>
                      </a:solidFill>
                    </a:lnL>
                    <a:lnR w="12700">
                      <a:solidFill>
                        <a:srgbClr val="FFFFFF"/>
                      </a:solidFill>
                    </a:lnR>
                    <a:lnT w="63500">
                      <a:solidFill>
                        <a:srgbClr val="FFFFFF"/>
                      </a:solidFill>
                    </a:lnT>
                    <a:lnB w="12700">
                      <a:solidFill>
                        <a:srgbClr val="FFFFFF"/>
                      </a:solidFill>
                    </a:lnB>
                    <a:solidFill>
                      <a:srgbClr val="CFD7E7"/>
                    </a:solidFill>
                  </a:tcPr>
                </a:tc>
                <a:tc>
                  <a:txBody>
                    <a:bodyPr/>
                    <a:lstStyle/>
                    <a:p>
                      <a:pPr algn="l" defTabSz="914400">
                        <a:defRPr sz="1800">
                          <a:solidFill>
                            <a:srgbClr val="000000"/>
                          </a:solidFill>
                        </a:defRPr>
                      </a:pPr>
                      <a:r>
                        <a:rPr sz="3800">
                          <a:latin typeface="Calibri"/>
                          <a:ea typeface="Calibri"/>
                          <a:cs typeface="Calibri"/>
                          <a:sym typeface="Calibri"/>
                        </a:rPr>
                        <a:t>Polarization B-modes</a:t>
                      </a:r>
                    </a:p>
                  </a:txBody>
                  <a:tcPr marL="45720" marR="45720" marT="45720" marB="45720" anchor="t" anchorCtr="0" horzOverflow="overflow">
                    <a:lnL w="12700">
                      <a:solidFill>
                        <a:srgbClr val="FFFFFF"/>
                      </a:solidFill>
                    </a:lnL>
                    <a:lnR w="12700">
                      <a:solidFill>
                        <a:srgbClr val="FFFFFF"/>
                      </a:solidFill>
                    </a:lnR>
                    <a:lnT w="63500">
                      <a:solidFill>
                        <a:srgbClr val="FFFFFF"/>
                      </a:solidFill>
                    </a:lnT>
                    <a:lnB w="12700">
                      <a:solidFill>
                        <a:srgbClr val="FFFFFF"/>
                      </a:solidFill>
                    </a:lnB>
                    <a:solidFill>
                      <a:srgbClr val="CFD7E7"/>
                    </a:solidFill>
                  </a:tcPr>
                </a:tc>
              </a:tr>
              <a:tr h="715919">
                <a:tc>
                  <a:txBody>
                    <a:bodyPr/>
                    <a:lstStyle/>
                    <a:p>
                      <a:pPr algn="l" defTabSz="914400">
                        <a:defRPr sz="1800">
                          <a:solidFill>
                            <a:srgbClr val="000000"/>
                          </a:solidFill>
                        </a:defRPr>
                      </a:pPr>
                      <a:r>
                        <a:rPr sz="3800">
                          <a:latin typeface="Calibri"/>
                          <a:ea typeface="Calibri"/>
                          <a:cs typeface="Calibri"/>
                          <a:sym typeface="Calibri"/>
                        </a:rPr>
                        <a:t>Neutrino Mass</a:t>
                      </a:r>
                    </a:p>
                  </a:txBody>
                  <a:tcPr marL="45720" marR="45720" marT="45720" marB="4572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c>
                  <a:txBody>
                    <a:bodyPr/>
                    <a:lstStyle/>
                    <a:p>
                      <a:pPr algn="l" defTabSz="914400">
                        <a:defRPr sz="1800">
                          <a:solidFill>
                            <a:srgbClr val="000000"/>
                          </a:solidFill>
                        </a:defRPr>
                      </a:pPr>
                      <a:r>
                        <a:rPr sz="3800">
                          <a:latin typeface="Calibri"/>
                          <a:ea typeface="Calibri"/>
                          <a:cs typeface="Calibri"/>
                          <a:sym typeface="Calibri"/>
                        </a:rPr>
                        <a:t>Polarization E-modes</a:t>
                      </a:r>
                    </a:p>
                  </a:txBody>
                  <a:tcPr marL="45720" marR="45720" marT="45720" marB="4572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r>
              <a:tr h="715919">
                <a:tc>
                  <a:txBody>
                    <a:bodyPr/>
                    <a:lstStyle/>
                    <a:p>
                      <a:pPr algn="l" defTabSz="914400">
                        <a:defRPr sz="1800">
                          <a:solidFill>
                            <a:srgbClr val="000000"/>
                          </a:solidFill>
                        </a:defRPr>
                      </a:pPr>
                      <a:r>
                        <a:rPr sz="3800">
                          <a:latin typeface="Calibri"/>
                          <a:ea typeface="Calibri"/>
                          <a:cs typeface="Calibri"/>
                          <a:sym typeface="Calibri"/>
                        </a:rPr>
                        <a:t>Reionization</a:t>
                      </a:r>
                    </a:p>
                  </a:txBody>
                  <a:tcPr marL="45720" marR="45720" marT="45720" marB="4572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CFD7E7"/>
                    </a:solidFill>
                  </a:tcPr>
                </a:tc>
                <a:tc>
                  <a:txBody>
                    <a:bodyPr/>
                    <a:lstStyle/>
                    <a:p>
                      <a:pPr algn="l" defTabSz="914400">
                        <a:defRPr sz="1800">
                          <a:solidFill>
                            <a:srgbClr val="000000"/>
                          </a:solidFill>
                        </a:defRPr>
                      </a:pPr>
                      <a:r>
                        <a:rPr sz="3800">
                          <a:latin typeface="Calibri"/>
                          <a:ea typeface="Calibri"/>
                          <a:cs typeface="Calibri"/>
                          <a:sym typeface="Calibri"/>
                        </a:rPr>
                        <a:t>Polarization E-modes</a:t>
                      </a:r>
                    </a:p>
                  </a:txBody>
                  <a:tcPr marL="45720" marR="45720" marT="45720" marB="4572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CFD7E7"/>
                    </a:solidFill>
                  </a:tcPr>
                </a:tc>
              </a:tr>
              <a:tr h="718835">
                <a:tc>
                  <a:txBody>
                    <a:bodyPr/>
                    <a:lstStyle/>
                    <a:p>
                      <a:pPr algn="l" defTabSz="914400">
                        <a:defRPr sz="1800">
                          <a:solidFill>
                            <a:srgbClr val="000000"/>
                          </a:solidFill>
                        </a:defRPr>
                      </a:pPr>
                      <a:r>
                        <a:rPr sz="3800">
                          <a:latin typeface="Calibri"/>
                          <a:ea typeface="Calibri"/>
                          <a:cs typeface="Calibri"/>
                          <a:sym typeface="Calibri"/>
                        </a:rPr>
                        <a:t>Dark Matter</a:t>
                      </a:r>
                    </a:p>
                  </a:txBody>
                  <a:tcPr marL="45720" marR="45720" marT="45720" marB="4572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c>
                  <a:txBody>
                    <a:bodyPr/>
                    <a:lstStyle/>
                    <a:p>
                      <a:pPr algn="l" defTabSz="914400">
                        <a:defRPr sz="1800">
                          <a:solidFill>
                            <a:srgbClr val="000000"/>
                          </a:solidFill>
                        </a:defRPr>
                      </a:pPr>
                      <a:r>
                        <a:rPr sz="3800">
                          <a:latin typeface="Calibri"/>
                          <a:ea typeface="Calibri"/>
                          <a:cs typeface="Calibri"/>
                          <a:sym typeface="Calibri"/>
                        </a:rPr>
                        <a:t>Spectral Distortion (𝜇)</a:t>
                      </a:r>
                    </a:p>
                  </a:txBody>
                  <a:tcPr marL="45720" marR="45720" marT="45720" marB="4572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r>
              <a:tr h="1293163">
                <a:tc>
                  <a:txBody>
                    <a:bodyPr/>
                    <a:lstStyle/>
                    <a:p>
                      <a:pPr algn="l" defTabSz="914400">
                        <a:defRPr sz="1800">
                          <a:solidFill>
                            <a:srgbClr val="000000"/>
                          </a:solidFill>
                        </a:defRPr>
                      </a:pPr>
                      <a:r>
                        <a:rPr sz="3800">
                          <a:latin typeface="Calibri"/>
                          <a:ea typeface="Calibri"/>
                          <a:cs typeface="Calibri"/>
                          <a:sym typeface="Calibri"/>
                        </a:rPr>
                        <a:t>Large-Scale Structure</a:t>
                      </a:r>
                    </a:p>
                  </a:txBody>
                  <a:tcPr marL="45720" marR="45720" marT="45720" marB="4572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CFD7E7"/>
                    </a:solidFill>
                  </a:tcPr>
                </a:tc>
                <a:tc>
                  <a:txBody>
                    <a:bodyPr/>
                    <a:lstStyle/>
                    <a:p>
                      <a:pPr algn="l" defTabSz="914400">
                        <a:defRPr sz="1800">
                          <a:solidFill>
                            <a:srgbClr val="000000"/>
                          </a:solidFill>
                        </a:defRPr>
                      </a:pPr>
                      <a:r>
                        <a:rPr sz="3800">
                          <a:latin typeface="Calibri"/>
                          <a:ea typeface="Calibri"/>
                          <a:cs typeface="Calibri"/>
                          <a:sym typeface="Calibri"/>
                        </a:rPr>
                        <a:t>Spectral Distortion (y)</a:t>
                      </a:r>
                    </a:p>
                  </a:txBody>
                  <a:tcPr marL="45720" marR="45720" marT="45720" marB="4572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CFD7E7"/>
                    </a:solidFill>
                  </a:tcPr>
                </a:tc>
              </a:tr>
              <a:tr h="1293163">
                <a:tc>
                  <a:txBody>
                    <a:bodyPr/>
                    <a:lstStyle/>
                    <a:p>
                      <a:pPr algn="l" defTabSz="914400">
                        <a:defRPr sz="1800">
                          <a:solidFill>
                            <a:srgbClr val="000000"/>
                          </a:solidFill>
                        </a:defRPr>
                      </a:pPr>
                      <a:r>
                        <a:rPr sz="3800">
                          <a:latin typeface="Calibri"/>
                          <a:ea typeface="Calibri"/>
                          <a:cs typeface="Calibri"/>
                          <a:sym typeface="Calibri"/>
                        </a:rPr>
                        <a:t>Start Formation History</a:t>
                      </a:r>
                    </a:p>
                  </a:txBody>
                  <a:tcPr marL="45720" marR="45720" marT="45720" marB="4572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c>
                  <a:txBody>
                    <a:bodyPr/>
                    <a:lstStyle/>
                    <a:p>
                      <a:pPr algn="l" defTabSz="914400">
                        <a:defRPr sz="1800">
                          <a:solidFill>
                            <a:srgbClr val="000000"/>
                          </a:solidFill>
                        </a:defRPr>
                      </a:pPr>
                      <a:r>
                        <a:rPr sz="3800">
                          <a:latin typeface="Calibri"/>
                          <a:ea typeface="Calibri"/>
                          <a:cs typeface="Calibri"/>
                          <a:sym typeface="Calibri"/>
                        </a:rPr>
                        <a:t>Far-IR Intensity Mapping</a:t>
                      </a:r>
                    </a:p>
                  </a:txBody>
                  <a:tcPr marL="45720" marR="45720" marT="45720" marB="4572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CF4"/>
                    </a:solidFill>
                  </a:tcPr>
                </a:tc>
              </a:tr>
              <a:tr h="1886831">
                <a:tc>
                  <a:txBody>
                    <a:bodyPr/>
                    <a:lstStyle/>
                    <a:p>
                      <a:pPr algn="l" defTabSz="914400">
                        <a:defRPr sz="1800">
                          <a:solidFill>
                            <a:srgbClr val="000000"/>
                          </a:solidFill>
                        </a:defRPr>
                      </a:pPr>
                      <a:r>
                        <a:rPr sz="3800">
                          <a:latin typeface="Calibri"/>
                          <a:ea typeface="Calibri"/>
                          <a:cs typeface="Calibri"/>
                          <a:sym typeface="Calibri"/>
                        </a:rPr>
                        <a:t>Radio Background</a:t>
                      </a:r>
                    </a:p>
                  </a:txBody>
                  <a:tcPr marL="45720" marR="45720" marT="45720" marB="4572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CFD7E7"/>
                    </a:solidFill>
                  </a:tcPr>
                </a:tc>
                <a:tc>
                  <a:txBody>
                    <a:bodyPr/>
                    <a:lstStyle/>
                    <a:p>
                      <a:pPr algn="l" defTabSz="914400">
                        <a:defRPr sz="1800">
                          <a:solidFill>
                            <a:srgbClr val="000000"/>
                          </a:solidFill>
                        </a:defRPr>
                      </a:pPr>
                      <a:r>
                        <a:rPr sz="3800">
                          <a:latin typeface="Calibri"/>
                          <a:ea typeface="Calibri"/>
                          <a:cs typeface="Calibri"/>
                          <a:sym typeface="Calibri"/>
                        </a:rPr>
                        <a:t>Synchrotron intensity+
polarization</a:t>
                      </a:r>
                    </a:p>
                  </a:txBody>
                  <a:tcPr marL="45720" marR="45720" marT="45720" marB="45720" anchor="t"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CFD7E7"/>
                    </a:solidFill>
                  </a:tcPr>
                </a:tc>
              </a:tr>
            </a:tbl>
          </a:graphicData>
        </a:graphic>
      </p:graphicFrame>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2" name="Picture 12" descr="Picture 12"/>
          <p:cNvPicPr>
            <a:picLocks noChangeAspect="1"/>
          </p:cNvPicPr>
          <p:nvPr/>
        </p:nvPicPr>
        <p:blipFill>
          <a:blip r:embed="rId3">
            <a:extLst/>
          </a:blip>
          <a:stretch>
            <a:fillRect/>
          </a:stretch>
        </p:blipFill>
        <p:spPr>
          <a:xfrm>
            <a:off x="2369842" y="1370093"/>
            <a:ext cx="9703621" cy="7232041"/>
          </a:xfrm>
          <a:prstGeom prst="rect">
            <a:avLst/>
          </a:prstGeom>
          <a:ln w="12700">
            <a:miter lim="400000"/>
          </a:ln>
        </p:spPr>
      </p:pic>
      <p:sp>
        <p:nvSpPr>
          <p:cNvPr id="363" name="Title 1"/>
          <p:cNvSpPr txBox="1"/>
          <p:nvPr>
            <p:ph type="title"/>
          </p:nvPr>
        </p:nvSpPr>
        <p:spPr>
          <a:xfrm>
            <a:off x="3962979" y="75451"/>
            <a:ext cx="16458049" cy="1190627"/>
          </a:xfrm>
          <a:prstGeom prst="rect">
            <a:avLst/>
          </a:prstGeom>
        </p:spPr>
        <p:txBody>
          <a:bodyPr/>
          <a:lstStyle>
            <a:lvl1pPr defTabSz="850391">
              <a:defRPr sz="6510"/>
            </a:lvl1pPr>
          </a:lstStyle>
          <a:p>
            <a:pPr/>
            <a:r>
              <a:t>Unique Science Capability</a:t>
            </a:r>
          </a:p>
        </p:txBody>
      </p:sp>
      <p:sp>
        <p:nvSpPr>
          <p:cNvPr id="364" name="TextBox 10"/>
          <p:cNvSpPr txBox="1"/>
          <p:nvPr/>
        </p:nvSpPr>
        <p:spPr>
          <a:xfrm>
            <a:off x="12835036" y="2001260"/>
            <a:ext cx="9600094" cy="3103837"/>
          </a:xfrm>
          <a:prstGeom prst="rect">
            <a:avLst/>
          </a:prstGeom>
          <a:ln w="12700">
            <a:miter lim="400000"/>
          </a:ln>
          <a:extLst>
            <a:ext uri="{C572A759-6A51-4108-AA02-DFA0A04FC94B}">
              <ma14:wrappingTextBoxFlag xmlns:ma14="http://schemas.microsoft.com/office/mac/drawingml/2011/main" val="1"/>
            </a:ext>
          </a:extLst>
        </p:spPr>
        <p:txBody>
          <a:bodyPr lIns="91418" tIns="91418" rIns="91418" bIns="91418">
            <a:spAutoFit/>
          </a:bodyPr>
          <a:lstStyle/>
          <a:p>
            <a:pPr algn="l" defTabSz="914400">
              <a:defRPr sz="3800">
                <a:solidFill>
                  <a:srgbClr val="000000"/>
                </a:solidFill>
                <a:latin typeface="Calibri"/>
                <a:ea typeface="Calibri"/>
                <a:cs typeface="Calibri"/>
                <a:sym typeface="Calibri"/>
              </a:defRPr>
            </a:pPr>
            <a:r>
              <a:t>Full-Sky Spectro-Polarimetric Survey</a:t>
            </a:r>
          </a:p>
          <a:p>
            <a:pPr lvl="1" marL="283466" indent="0" algn="l" defTabSz="914400">
              <a:buSzPct val="100000"/>
              <a:buFont typeface="Arial"/>
              <a:buChar char="•"/>
              <a:defRPr sz="3800">
                <a:solidFill>
                  <a:srgbClr val="000000"/>
                </a:solidFill>
                <a:latin typeface="Calibri"/>
                <a:ea typeface="Calibri"/>
                <a:cs typeface="Calibri"/>
                <a:sym typeface="Calibri"/>
              </a:defRPr>
            </a:pPr>
            <a:r>
              <a:t> 400 frequency channels, 30 GHz to 6 THz</a:t>
            </a:r>
          </a:p>
          <a:p>
            <a:pPr lvl="1" marL="283466" indent="0" algn="l" defTabSz="914400">
              <a:buSzPct val="100000"/>
              <a:buFont typeface="Arial"/>
              <a:buChar char="•"/>
              <a:defRPr sz="3800">
                <a:solidFill>
                  <a:srgbClr val="000000"/>
                </a:solidFill>
                <a:latin typeface="Calibri"/>
                <a:ea typeface="Calibri"/>
                <a:cs typeface="Calibri"/>
                <a:sym typeface="Calibri"/>
              </a:defRPr>
            </a:pPr>
            <a:r>
              <a:t> Resolution: 0.9°</a:t>
            </a:r>
            <a:r>
              <a:rPr b="1"/>
              <a:t> </a:t>
            </a:r>
          </a:p>
          <a:p>
            <a:pPr lvl="1" marL="283466" indent="0" algn="l" defTabSz="914400">
              <a:buSzPct val="100000"/>
              <a:buFont typeface="Arial"/>
              <a:buChar char="•"/>
              <a:defRPr sz="3800">
                <a:solidFill>
                  <a:srgbClr val="000000"/>
                </a:solidFill>
                <a:latin typeface="Calibri"/>
                <a:ea typeface="Calibri"/>
                <a:cs typeface="Calibri"/>
                <a:sym typeface="Calibri"/>
              </a:defRPr>
            </a:pPr>
            <a:r>
              <a:t> CMB sensitivity 70 nk RMS per pixel</a:t>
            </a:r>
          </a:p>
          <a:p>
            <a:pPr lvl="1" marL="283466" indent="0" algn="l" defTabSz="914400">
              <a:buSzPct val="100000"/>
              <a:buFont typeface="Arial"/>
              <a:buChar char="•"/>
              <a:defRPr sz="3800">
                <a:solidFill>
                  <a:srgbClr val="000000"/>
                </a:solidFill>
                <a:latin typeface="Calibri"/>
                <a:ea typeface="Calibri"/>
                <a:cs typeface="Calibri"/>
                <a:sym typeface="Calibri"/>
              </a:defRPr>
            </a:pPr>
            <a:r>
              <a:t> 4.8 uK*arcmin</a:t>
            </a:r>
          </a:p>
        </p:txBody>
      </p:sp>
      <p:sp>
        <p:nvSpPr>
          <p:cNvPr id="365" name="Rectangle 9"/>
          <p:cNvSpPr/>
          <p:nvPr/>
        </p:nvSpPr>
        <p:spPr>
          <a:xfrm>
            <a:off x="3318104" y="8660880"/>
            <a:ext cx="7807096" cy="4902721"/>
          </a:xfrm>
          <a:prstGeom prst="rect">
            <a:avLst/>
          </a:prstGeom>
          <a:solidFill>
            <a:srgbClr val="FAC090"/>
          </a:solidFill>
          <a:ln w="12700">
            <a:miter lim="400000"/>
          </a:ln>
        </p:spPr>
        <p:txBody>
          <a:bodyPr tIns="91439" bIns="91439" anchor="ctr"/>
          <a:lstStyle/>
          <a:p>
            <a:pPr defTabSz="914400">
              <a:defRPr sz="3200">
                <a:latin typeface="Calibri"/>
                <a:ea typeface="Calibri"/>
                <a:cs typeface="Calibri"/>
                <a:sym typeface="Calibri"/>
              </a:defRPr>
            </a:pPr>
          </a:p>
        </p:txBody>
      </p:sp>
      <p:sp>
        <p:nvSpPr>
          <p:cNvPr id="366" name="TextBox 11"/>
          <p:cNvSpPr txBox="1"/>
          <p:nvPr/>
        </p:nvSpPr>
        <p:spPr>
          <a:xfrm>
            <a:off x="3625643" y="9363519"/>
            <a:ext cx="7336524" cy="3687468"/>
          </a:xfrm>
          <a:prstGeom prst="rect">
            <a:avLst/>
          </a:prstGeom>
          <a:ln w="12700">
            <a:miter lim="400000"/>
          </a:ln>
          <a:extLst>
            <a:ext uri="{C572A759-6A51-4108-AA02-DFA0A04FC94B}">
              <ma14:wrappingTextBoxFlag xmlns:ma14="http://schemas.microsoft.com/office/mac/drawingml/2011/main" val="1"/>
            </a:ext>
          </a:extLst>
        </p:spPr>
        <p:txBody>
          <a:bodyPr lIns="82048" tIns="82048" rIns="82048" bIns="82048"/>
          <a:lstStyle/>
          <a:p>
            <a:pPr algn="l" defTabSz="914400">
              <a:defRPr sz="2400">
                <a:solidFill>
                  <a:srgbClr val="000000"/>
                </a:solidFill>
                <a:latin typeface="Calibri"/>
                <a:ea typeface="Calibri"/>
                <a:cs typeface="Calibri"/>
                <a:sym typeface="Calibri"/>
              </a:defRPr>
            </a:pPr>
            <a:r>
              <a:t> </a:t>
            </a:r>
            <a:r>
              <a:rPr b="1"/>
              <a:t>Polarization:  r &lt; 10</a:t>
            </a:r>
            <a:r>
              <a:rPr b="1" baseline="30916"/>
              <a:t>-3</a:t>
            </a:r>
            <a:r>
              <a:rPr b="1"/>
              <a:t> at 5 sigma</a:t>
            </a:r>
            <a:endParaRPr b="1"/>
          </a:p>
          <a:p>
            <a:pPr lvl="1" marL="230188" indent="0" algn="l" defTabSz="914400">
              <a:buSzPct val="100000"/>
              <a:buFont typeface="Arial"/>
              <a:buChar char="•"/>
              <a:defRPr sz="2400">
                <a:solidFill>
                  <a:srgbClr val="000000"/>
                </a:solidFill>
                <a:latin typeface="Calibri"/>
                <a:ea typeface="Calibri"/>
                <a:cs typeface="Calibri"/>
                <a:sym typeface="Calibri"/>
              </a:defRPr>
            </a:pPr>
            <a:r>
              <a:t> Cosmic-variance limit EE (reionization)</a:t>
            </a:r>
          </a:p>
          <a:p>
            <a:pPr lvl="1" marL="230188" indent="0" algn="l" defTabSz="914400">
              <a:buSzPct val="100000"/>
              <a:buFont typeface="Arial"/>
              <a:buChar char="•"/>
              <a:defRPr sz="2400">
                <a:solidFill>
                  <a:srgbClr val="000000"/>
                </a:solidFill>
                <a:latin typeface="Calibri"/>
                <a:ea typeface="Calibri"/>
                <a:cs typeface="Calibri"/>
                <a:sym typeface="Calibri"/>
              </a:defRPr>
            </a:pPr>
            <a:r>
              <a:t> Neutrino mass at 5 sigma</a:t>
            </a:r>
          </a:p>
          <a:p>
            <a:pPr algn="l" defTabSz="914400">
              <a:defRPr sz="2400">
                <a:solidFill>
                  <a:srgbClr val="000000"/>
                </a:solidFill>
                <a:latin typeface="Calibri"/>
                <a:ea typeface="Calibri"/>
                <a:cs typeface="Calibri"/>
                <a:sym typeface="Calibri"/>
              </a:defRPr>
            </a:pPr>
            <a:r>
              <a:t> </a:t>
            </a:r>
            <a:r>
              <a:rPr b="1"/>
              <a:t>Spectral distortions: </a:t>
            </a:r>
            <a:r>
              <a:rPr b="1" sz="2200"/>
              <a:t>|y| &lt; 5 x 10</a:t>
            </a:r>
            <a:r>
              <a:rPr b="1" baseline="30909" sz="2200"/>
              <a:t>-8</a:t>
            </a:r>
            <a:r>
              <a:rPr b="1" sz="2200"/>
              <a:t>, |μ| &lt; 10</a:t>
            </a:r>
            <a:r>
              <a:rPr b="1" baseline="30909" sz="2200"/>
              <a:t>-7</a:t>
            </a:r>
            <a:r>
              <a:rPr b="1" sz="2200"/>
              <a:t> </a:t>
            </a:r>
            <a:endParaRPr b="1"/>
          </a:p>
          <a:p>
            <a:pPr lvl="1" marL="230188" indent="0" algn="l" defTabSz="914400">
              <a:buSzPct val="100000"/>
              <a:buFont typeface="Arial"/>
              <a:buChar char="•"/>
              <a:defRPr sz="2400">
                <a:solidFill>
                  <a:srgbClr val="000000"/>
                </a:solidFill>
                <a:latin typeface="Calibri"/>
                <a:ea typeface="Calibri"/>
                <a:cs typeface="Calibri"/>
                <a:sym typeface="Calibri"/>
              </a:defRPr>
            </a:pPr>
            <a:r>
              <a:t> Improve FIRAS constraints by factor 1000</a:t>
            </a:r>
          </a:p>
          <a:p>
            <a:pPr lvl="1" marL="230188" indent="0" algn="l" defTabSz="914400">
              <a:buSzPct val="100000"/>
              <a:buFont typeface="Arial"/>
              <a:buChar char="•"/>
              <a:defRPr sz="2400">
                <a:solidFill>
                  <a:srgbClr val="000000"/>
                </a:solidFill>
                <a:latin typeface="Calibri"/>
                <a:ea typeface="Calibri"/>
                <a:cs typeface="Calibri"/>
                <a:sym typeface="Calibri"/>
              </a:defRPr>
            </a:pPr>
            <a:r>
              <a:t> Total thermal energy in electrons</a:t>
            </a:r>
          </a:p>
          <a:p>
            <a:pPr lvl="1" marL="230188" indent="0" algn="l" defTabSz="914400">
              <a:buSzPct val="100000"/>
              <a:buFont typeface="Arial"/>
              <a:buChar char="•"/>
              <a:defRPr sz="2400">
                <a:solidFill>
                  <a:srgbClr val="000000"/>
                </a:solidFill>
                <a:latin typeface="Calibri"/>
                <a:ea typeface="Calibri"/>
                <a:cs typeface="Calibri"/>
                <a:sym typeface="Calibri"/>
              </a:defRPr>
            </a:pPr>
            <a:r>
              <a:t> Dark matter decay/annihilation</a:t>
            </a:r>
          </a:p>
          <a:p>
            <a:pPr algn="l" defTabSz="914400">
              <a:defRPr sz="2400">
                <a:solidFill>
                  <a:srgbClr val="000000"/>
                </a:solidFill>
                <a:latin typeface="Calibri"/>
                <a:ea typeface="Calibri"/>
                <a:cs typeface="Calibri"/>
                <a:sym typeface="Calibri"/>
              </a:defRPr>
            </a:pPr>
            <a:r>
              <a:t> </a:t>
            </a:r>
            <a:r>
              <a:rPr b="1"/>
              <a:t>Intensity mapping of C+, CO lines</a:t>
            </a:r>
            <a:endParaRPr b="1"/>
          </a:p>
          <a:p>
            <a:pPr lvl="1" marL="230188" indent="0" algn="l" defTabSz="914400">
              <a:buSzPct val="100000"/>
              <a:buFont typeface="Arial"/>
              <a:buChar char="•"/>
              <a:defRPr sz="2400">
                <a:solidFill>
                  <a:srgbClr val="000000"/>
                </a:solidFill>
                <a:latin typeface="Calibri"/>
                <a:ea typeface="Calibri"/>
                <a:cs typeface="Calibri"/>
                <a:sym typeface="Calibri"/>
              </a:defRPr>
            </a:pPr>
            <a:r>
              <a:t> Star formation history / turn-off</a:t>
            </a:r>
          </a:p>
        </p:txBody>
      </p:sp>
      <p:sp>
        <p:nvSpPr>
          <p:cNvPr id="367" name="TextBox 10"/>
          <p:cNvSpPr txBox="1"/>
          <p:nvPr/>
        </p:nvSpPr>
        <p:spPr>
          <a:xfrm>
            <a:off x="3462609" y="8717353"/>
            <a:ext cx="6101418" cy="698951"/>
          </a:xfrm>
          <a:prstGeom prst="rect">
            <a:avLst/>
          </a:prstGeom>
          <a:ln w="12700">
            <a:miter lim="400000"/>
          </a:ln>
          <a:extLst>
            <a:ext uri="{C572A759-6A51-4108-AA02-DFA0A04FC94B}">
              <ma14:wrappingTextBoxFlag xmlns:ma14="http://schemas.microsoft.com/office/mac/drawingml/2011/main" val="1"/>
            </a:ext>
          </a:extLst>
        </p:spPr>
        <p:txBody>
          <a:bodyPr lIns="82048" tIns="82048" rIns="82048" bIns="82048"/>
          <a:lstStyle>
            <a:lvl1pPr algn="l" defTabSz="914400">
              <a:defRPr b="1" sz="3200">
                <a:solidFill>
                  <a:srgbClr val="000000"/>
                </a:solidFill>
                <a:latin typeface="Calibri"/>
                <a:ea typeface="Calibri"/>
                <a:cs typeface="Calibri"/>
                <a:sym typeface="Calibri"/>
              </a:defRPr>
            </a:lvl1pPr>
          </a:lstStyle>
          <a:p>
            <a:pPr/>
            <a:r>
              <a:t>Multiple Science Goals</a:t>
            </a:r>
          </a:p>
        </p:txBody>
      </p:sp>
      <p:pic>
        <p:nvPicPr>
          <p:cNvPr id="368" name="Picture 14" descr="Picture 14"/>
          <p:cNvPicPr>
            <a:picLocks noChangeAspect="1"/>
          </p:cNvPicPr>
          <p:nvPr/>
        </p:nvPicPr>
        <p:blipFill>
          <a:blip r:embed="rId4">
            <a:extLst/>
          </a:blip>
          <a:stretch>
            <a:fillRect/>
          </a:stretch>
        </p:blipFill>
        <p:spPr>
          <a:xfrm>
            <a:off x="12835462" y="6952350"/>
            <a:ext cx="9895029" cy="6636651"/>
          </a:xfrm>
          <a:prstGeom prst="rect">
            <a:avLst/>
          </a:prstGeom>
          <a:ln w="12700">
            <a:miter lim="400000"/>
          </a:ln>
        </p:spPr>
      </p:pic>
      <p:sp>
        <p:nvSpPr>
          <p:cNvPr id="369" name="TextBox 13"/>
          <p:cNvSpPr txBox="1"/>
          <p:nvPr/>
        </p:nvSpPr>
        <p:spPr>
          <a:xfrm>
            <a:off x="14187241" y="6019565"/>
            <a:ext cx="8020133" cy="823533"/>
          </a:xfrm>
          <a:prstGeom prst="rect">
            <a:avLst/>
          </a:prstGeom>
          <a:solidFill>
            <a:srgbClr val="FAC090"/>
          </a:solidFill>
          <a:ln w="12700">
            <a:miter lim="400000"/>
          </a:ln>
          <a:extLst>
            <a:ext uri="{C572A759-6A51-4108-AA02-DFA0A04FC94B}">
              <ma14:wrappingTextBoxFlag xmlns:ma14="http://schemas.microsoft.com/office/mac/drawingml/2011/main" val="1"/>
            </a:ext>
          </a:extLst>
        </p:spPr>
        <p:txBody>
          <a:bodyPr lIns="164115" tIns="164115" rIns="164115" bIns="164115">
            <a:spAutoFit/>
          </a:bodyPr>
          <a:lstStyle>
            <a:lvl1pPr defTabSz="914400">
              <a:defRPr b="1" i="1" sz="3200">
                <a:solidFill>
                  <a:srgbClr val="000000"/>
                </a:solidFill>
                <a:latin typeface="Calibri"/>
                <a:ea typeface="Calibri"/>
                <a:cs typeface="Calibri"/>
                <a:sym typeface="Calibri"/>
              </a:defRPr>
            </a:lvl1pPr>
          </a:lstStyle>
          <a:p>
            <a:pPr/>
            <a:r>
              <a:t>Legacy Archive for far-IR Astrophysics</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3" name="Title 1"/>
          <p:cNvSpPr txBox="1"/>
          <p:nvPr>
            <p:ph type="title"/>
          </p:nvPr>
        </p:nvSpPr>
        <p:spPr>
          <a:xfrm>
            <a:off x="3657600" y="219075"/>
            <a:ext cx="16459200" cy="1190625"/>
          </a:xfrm>
          <a:prstGeom prst="rect">
            <a:avLst/>
          </a:prstGeom>
        </p:spPr>
        <p:txBody>
          <a:bodyPr/>
          <a:lstStyle>
            <a:lvl1pPr defTabSz="850391">
              <a:defRPr sz="6510"/>
            </a:lvl1pPr>
          </a:lstStyle>
          <a:p>
            <a:pPr/>
            <a:r>
              <a:t>Status of PIXIE</a:t>
            </a:r>
          </a:p>
        </p:txBody>
      </p:sp>
      <p:sp>
        <p:nvSpPr>
          <p:cNvPr id="374" name="TextBox 12"/>
          <p:cNvSpPr txBox="1"/>
          <p:nvPr/>
        </p:nvSpPr>
        <p:spPr>
          <a:xfrm>
            <a:off x="2169563" y="2064693"/>
            <a:ext cx="21491071" cy="5605757"/>
          </a:xfrm>
          <a:prstGeom prst="rect">
            <a:avLst/>
          </a:prstGeom>
          <a:ln w="12700">
            <a:miter lim="400000"/>
          </a:ln>
          <a:extLst>
            <a:ext uri="{C572A759-6A51-4108-AA02-DFA0A04FC94B}">
              <ma14:wrappingTextBoxFlag xmlns:ma14="http://schemas.microsoft.com/office/mac/drawingml/2011/main" val="1"/>
            </a:ext>
          </a:extLst>
        </p:spPr>
        <p:txBody>
          <a:bodyPr lIns="91428" tIns="91428" rIns="91428" bIns="91428">
            <a:spAutoFit/>
          </a:bodyPr>
          <a:lstStyle/>
          <a:p>
            <a:pPr algn="l" defTabSz="914400">
              <a:defRPr sz="5000">
                <a:solidFill>
                  <a:srgbClr val="000000"/>
                </a:solidFill>
                <a:latin typeface="Calibri"/>
                <a:ea typeface="Calibri"/>
                <a:cs typeface="Calibri"/>
                <a:sym typeface="Calibri"/>
              </a:defRPr>
            </a:pPr>
            <a:r>
              <a:t>Explorer Program </a:t>
            </a:r>
          </a:p>
          <a:p>
            <a:pPr lvl="1" marL="457200" indent="0" algn="l" defTabSz="914400">
              <a:buSzPct val="100000"/>
              <a:buFont typeface="Arial"/>
              <a:buChar char="•"/>
              <a:defRPr sz="5000">
                <a:solidFill>
                  <a:srgbClr val="000000"/>
                </a:solidFill>
                <a:latin typeface="Calibri"/>
                <a:ea typeface="Calibri"/>
                <a:cs typeface="Calibri"/>
                <a:sym typeface="Calibri"/>
              </a:defRPr>
            </a:pPr>
            <a:r>
              <a:t> 11 missions proposed Dec 2016</a:t>
            </a:r>
          </a:p>
          <a:p>
            <a:pPr lvl="1" marL="457200" indent="0" algn="l" defTabSz="914400">
              <a:buSzPct val="100000"/>
              <a:buFont typeface="Arial"/>
              <a:buChar char="•"/>
              <a:defRPr sz="5000">
                <a:solidFill>
                  <a:srgbClr val="000000"/>
                </a:solidFill>
                <a:latin typeface="Calibri"/>
                <a:ea typeface="Calibri"/>
                <a:cs typeface="Calibri"/>
                <a:sym typeface="Calibri"/>
              </a:defRPr>
            </a:pPr>
            <a:r>
              <a:t> PIXIE declined</a:t>
            </a:r>
          </a:p>
          <a:p>
            <a:pPr algn="l" defTabSz="914400">
              <a:defRPr sz="5000">
                <a:solidFill>
                  <a:srgbClr val="000000"/>
                </a:solidFill>
                <a:latin typeface="Calibri"/>
                <a:ea typeface="Calibri"/>
                <a:cs typeface="Calibri"/>
                <a:sym typeface="Calibri"/>
              </a:defRPr>
            </a:pPr>
          </a:p>
          <a:p>
            <a:pPr algn="l" defTabSz="914400">
              <a:defRPr sz="5000">
                <a:solidFill>
                  <a:srgbClr val="000000"/>
                </a:solidFill>
                <a:latin typeface="Calibri"/>
                <a:ea typeface="Calibri"/>
                <a:cs typeface="Calibri"/>
                <a:sym typeface="Calibri"/>
              </a:defRPr>
            </a:pPr>
            <a:r>
              <a:t>Future plans</a:t>
            </a:r>
          </a:p>
          <a:p>
            <a:pPr lvl="1" marL="457200" indent="0" algn="l" defTabSz="914400">
              <a:buSzPct val="100000"/>
              <a:buFont typeface="Arial"/>
              <a:buChar char="•"/>
              <a:defRPr sz="5000">
                <a:solidFill>
                  <a:srgbClr val="000000"/>
                </a:solidFill>
                <a:latin typeface="Calibri"/>
                <a:ea typeface="Calibri"/>
                <a:cs typeface="Calibri"/>
                <a:sym typeface="Calibri"/>
              </a:defRPr>
            </a:pPr>
            <a:r>
              <a:t> Next MIDEX opportunity 2020/2021</a:t>
            </a:r>
          </a:p>
          <a:p>
            <a:pPr lvl="1" marL="457200" indent="0" algn="l" defTabSz="914400">
              <a:buSzPct val="100000"/>
              <a:buFont typeface="Arial"/>
              <a:buChar char="•"/>
              <a:defRPr sz="5000">
                <a:solidFill>
                  <a:srgbClr val="000000"/>
                </a:solidFill>
                <a:latin typeface="Calibri"/>
                <a:ea typeface="Calibri"/>
                <a:cs typeface="Calibri"/>
                <a:sym typeface="Calibri"/>
              </a:defRPr>
            </a:pPr>
            <a:r>
              <a:t> Also proposing Balloon-borne version for dust science (Flight 2021?) </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376" name="Image" descr="Image"/>
          <p:cNvPicPr>
            <a:picLocks noChangeAspect="1"/>
          </p:cNvPicPr>
          <p:nvPr/>
        </p:nvPicPr>
        <p:blipFill>
          <a:blip r:embed="rId2">
            <a:extLst/>
          </a:blip>
          <a:stretch>
            <a:fillRect/>
          </a:stretch>
        </p:blipFill>
        <p:spPr>
          <a:xfrm>
            <a:off x="7334638" y="0"/>
            <a:ext cx="9714725" cy="13716001"/>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3" name="Update on CMB Mission Concepts"/>
          <p:cNvSpPr txBox="1"/>
          <p:nvPr>
            <p:ph type="ctrTitle"/>
          </p:nvPr>
        </p:nvSpPr>
        <p:spPr>
          <a:xfrm>
            <a:off x="435189" y="967581"/>
            <a:ext cx="23513622" cy="4643438"/>
          </a:xfrm>
          <a:prstGeom prst="rect">
            <a:avLst/>
          </a:prstGeom>
        </p:spPr>
        <p:txBody>
          <a:bodyPr anchor="ctr"/>
          <a:lstStyle/>
          <a:p>
            <a:pPr/>
            <a:r>
              <a:t>Update on CMB Mission Concepts</a:t>
            </a:r>
          </a:p>
        </p:txBody>
      </p:sp>
      <p:sp>
        <p:nvSpPr>
          <p:cNvPr id="204" name="APS 2018 April Meeting, IPSIG Mini-Symposium…"/>
          <p:cNvSpPr txBox="1"/>
          <p:nvPr>
            <p:ph type="subTitle" sz="half" idx="1"/>
          </p:nvPr>
        </p:nvSpPr>
        <p:spPr>
          <a:xfrm>
            <a:off x="3278483" y="6107906"/>
            <a:ext cx="17827034" cy="6246063"/>
          </a:xfrm>
          <a:prstGeom prst="rect">
            <a:avLst/>
          </a:prstGeom>
        </p:spPr>
        <p:txBody>
          <a:bodyPr/>
          <a:lstStyle/>
          <a:p>
            <a:pPr>
              <a:defRPr sz="4800"/>
            </a:pPr>
            <a:r>
              <a:t>APS 2018 April Meeting, IPSIG Mini-Symposium </a:t>
            </a:r>
          </a:p>
          <a:p>
            <a:pPr>
              <a:defRPr sz="4800"/>
            </a:pPr>
          </a:p>
          <a:p>
            <a:pPr>
              <a:defRPr sz="4800"/>
            </a:pPr>
          </a:p>
          <a:p>
            <a:pPr>
              <a:defRPr sz="4800"/>
            </a:pPr>
            <a:r>
              <a:t>Shaul Hanany</a:t>
            </a:r>
          </a:p>
          <a:p>
            <a:pPr>
              <a:defRPr sz="4800"/>
            </a:pPr>
            <a:r>
              <a:t>University of Minnesota</a:t>
            </a:r>
          </a:p>
          <a:p>
            <a:pPr>
              <a:defRPr sz="4800"/>
            </a:pPr>
          </a:p>
          <a:p>
            <a:pPr>
              <a:defRPr sz="4800"/>
            </a:pPr>
            <a:r>
              <a:t>(PIXIE Contributions by Kogut, LiteBIRD from Hazumi talk, </a:t>
            </a:r>
          </a:p>
          <a:p>
            <a:pPr>
              <a:defRPr sz="4800"/>
            </a:pPr>
            <a:r>
              <a:t>CORE from available documents)</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378" name="Image" descr="Image"/>
          <p:cNvPicPr>
            <a:picLocks noChangeAspect="1"/>
          </p:cNvPicPr>
          <p:nvPr/>
        </p:nvPicPr>
        <p:blipFill>
          <a:blip r:embed="rId2">
            <a:extLst/>
          </a:blip>
          <a:stretch>
            <a:fillRect/>
          </a:stretch>
        </p:blipFill>
        <p:spPr>
          <a:xfrm>
            <a:off x="12717518" y="-1"/>
            <a:ext cx="9714725" cy="13716001"/>
          </a:xfrm>
          <a:prstGeom prst="rect">
            <a:avLst/>
          </a:prstGeom>
          <a:ln w="12700">
            <a:miter lim="400000"/>
          </a:ln>
        </p:spPr>
      </p:pic>
      <p:sp>
        <p:nvSpPr>
          <p:cNvPr id="379" name="CORE"/>
          <p:cNvSpPr txBox="1"/>
          <p:nvPr>
            <p:ph type="title" idx="4294967295"/>
          </p:nvPr>
        </p:nvSpPr>
        <p:spPr>
          <a:xfrm>
            <a:off x="2599545" y="91231"/>
            <a:ext cx="7794291" cy="1319435"/>
          </a:xfrm>
          <a:prstGeom prst="rect">
            <a:avLst/>
          </a:prstGeom>
        </p:spPr>
        <p:txBody>
          <a:bodyPr/>
          <a:lstStyle>
            <a:lvl1pPr>
              <a:defRPr sz="7000"/>
            </a:lvl1pPr>
          </a:lstStyle>
          <a:p>
            <a:pPr/>
            <a:r>
              <a:t>CORE</a:t>
            </a:r>
          </a:p>
        </p:txBody>
      </p:sp>
      <p:sp>
        <p:nvSpPr>
          <p:cNvPr id="380" name="Line"/>
          <p:cNvSpPr/>
          <p:nvPr/>
        </p:nvSpPr>
        <p:spPr>
          <a:xfrm>
            <a:off x="2641656" y="1377434"/>
            <a:ext cx="7191232" cy="1"/>
          </a:xfrm>
          <a:prstGeom prst="line">
            <a:avLst/>
          </a:prstGeom>
          <a:ln w="25400">
            <a:solidFill>
              <a:srgbClr val="FFFFFF"/>
            </a:solidFill>
            <a:miter lim="400000"/>
          </a:ln>
        </p:spPr>
        <p:txBody>
          <a:bodyPr lIns="71437" tIns="71437" rIns="71437" bIns="71437" anchor="ctr"/>
          <a:lstStyle/>
          <a:p>
            <a:pPr>
              <a:defRPr sz="3200">
                <a:effectLst>
                  <a:outerShdw sx="100000" sy="100000" kx="0" ky="0" algn="b" rotWithShape="0" blurRad="25400" dist="23998" dir="2700000">
                    <a:srgbClr val="000000">
                      <a:alpha val="31034"/>
                    </a:srgbClr>
                  </a:outerShdw>
                </a:effectLst>
              </a:defRPr>
            </a:pPr>
          </a:p>
        </p:txBody>
      </p:sp>
      <p:sp>
        <p:nvSpPr>
          <p:cNvPr id="381" name="Submitted to ESA Medium class…"/>
          <p:cNvSpPr txBox="1"/>
          <p:nvPr>
            <p:ph type="body" sz="half" idx="4294967295"/>
          </p:nvPr>
        </p:nvSpPr>
        <p:spPr>
          <a:xfrm>
            <a:off x="1224577" y="1612907"/>
            <a:ext cx="10544227" cy="11126119"/>
          </a:xfrm>
          <a:prstGeom prst="rect">
            <a:avLst/>
          </a:prstGeom>
        </p:spPr>
        <p:txBody>
          <a:bodyPr anchor="t"/>
          <a:lstStyle/>
          <a:p>
            <a:pPr>
              <a:spcBef>
                <a:spcPts val="3500"/>
              </a:spcBef>
            </a:pPr>
            <a:r>
              <a:t>Submitted to ESA Medium class</a:t>
            </a:r>
          </a:p>
          <a:p>
            <a:pPr>
              <a:spcBef>
                <a:spcPts val="3500"/>
              </a:spcBef>
            </a:pPr>
            <a:r>
              <a:t>Cost &lt;= E750M, including member countries</a:t>
            </a:r>
          </a:p>
          <a:p>
            <a:pPr>
              <a:spcBef>
                <a:spcPts val="3500"/>
              </a:spcBef>
            </a:pPr>
            <a:r>
              <a:t>Most recent submission: M5,  10/2016</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383" name="CORE"/>
          <p:cNvSpPr txBox="1"/>
          <p:nvPr>
            <p:ph type="title" idx="4294967295"/>
          </p:nvPr>
        </p:nvSpPr>
        <p:spPr>
          <a:xfrm>
            <a:off x="8294854" y="129029"/>
            <a:ext cx="7794291" cy="1319435"/>
          </a:xfrm>
          <a:prstGeom prst="rect">
            <a:avLst/>
          </a:prstGeom>
        </p:spPr>
        <p:txBody>
          <a:bodyPr/>
          <a:lstStyle>
            <a:lvl1pPr>
              <a:defRPr sz="7000"/>
            </a:lvl1pPr>
          </a:lstStyle>
          <a:p>
            <a:pPr/>
            <a:r>
              <a:t>CORE</a:t>
            </a:r>
          </a:p>
        </p:txBody>
      </p:sp>
      <p:sp>
        <p:nvSpPr>
          <p:cNvPr id="384" name="Line"/>
          <p:cNvSpPr/>
          <p:nvPr/>
        </p:nvSpPr>
        <p:spPr>
          <a:xfrm>
            <a:off x="3757053" y="1339453"/>
            <a:ext cx="16869893" cy="1"/>
          </a:xfrm>
          <a:prstGeom prst="line">
            <a:avLst/>
          </a:prstGeom>
          <a:ln w="25400">
            <a:solidFill>
              <a:srgbClr val="FFFFFF"/>
            </a:solidFill>
            <a:miter lim="400000"/>
          </a:ln>
        </p:spPr>
        <p:txBody>
          <a:bodyPr lIns="71437" tIns="71437" rIns="71437" bIns="71437" anchor="ctr"/>
          <a:lstStyle/>
          <a:p>
            <a:pPr>
              <a:defRPr sz="3200">
                <a:effectLst>
                  <a:outerShdw sx="100000" sy="100000" kx="0" ky="0" algn="b" rotWithShape="0" blurRad="25400" dist="23998" dir="2700000">
                    <a:srgbClr val="000000">
                      <a:alpha val="31034"/>
                    </a:srgbClr>
                  </a:outerShdw>
                </a:effectLst>
              </a:defRPr>
            </a:pPr>
          </a:p>
        </p:txBody>
      </p:sp>
      <p:sp>
        <p:nvSpPr>
          <p:cNvPr id="385" name="Imager, 60 - 600 GHz…"/>
          <p:cNvSpPr txBox="1"/>
          <p:nvPr>
            <p:ph type="body" idx="4294967295"/>
          </p:nvPr>
        </p:nvSpPr>
        <p:spPr>
          <a:xfrm>
            <a:off x="1277322" y="1435717"/>
            <a:ext cx="12782796" cy="11126119"/>
          </a:xfrm>
          <a:prstGeom prst="rect">
            <a:avLst/>
          </a:prstGeom>
        </p:spPr>
        <p:txBody>
          <a:bodyPr anchor="t"/>
          <a:lstStyle/>
          <a:p>
            <a:pPr>
              <a:spcBef>
                <a:spcPts val="3500"/>
              </a:spcBef>
            </a:pPr>
            <a:r>
              <a:t>Imager, 60 - 600 GHz</a:t>
            </a:r>
          </a:p>
          <a:p>
            <a:pPr>
              <a:spcBef>
                <a:spcPts val="3500"/>
              </a:spcBef>
            </a:pPr>
            <a:r>
              <a:t>19 bands</a:t>
            </a:r>
          </a:p>
          <a:p>
            <a:pPr>
              <a:spcBef>
                <a:spcPts val="3500"/>
              </a:spcBef>
            </a:pPr>
            <a:r>
              <a:t>1.2 m aperture; 3 mirror, Cross-Dragone</a:t>
            </a:r>
          </a:p>
          <a:p>
            <a:pPr>
              <a:spcBef>
                <a:spcPts val="3500"/>
              </a:spcBef>
            </a:pPr>
            <a:r>
              <a:t>7.7’ resolution at 145 GHz</a:t>
            </a:r>
          </a:p>
          <a:p>
            <a:pPr>
              <a:spcBef>
                <a:spcPts val="3500"/>
              </a:spcBef>
            </a:pPr>
            <a:r>
              <a:t>                         in polarization</a:t>
            </a:r>
          </a:p>
        </p:txBody>
      </p:sp>
      <p:pic>
        <p:nvPicPr>
          <p:cNvPr id="386" name="Image" descr="Image"/>
          <p:cNvPicPr>
            <a:picLocks noChangeAspect="1"/>
          </p:cNvPicPr>
          <p:nvPr/>
        </p:nvPicPr>
        <p:blipFill>
          <a:blip r:embed="rId2">
            <a:extLst/>
          </a:blip>
          <a:stretch>
            <a:fillRect/>
          </a:stretch>
        </p:blipFill>
        <p:spPr>
          <a:xfrm>
            <a:off x="14541315" y="1435717"/>
            <a:ext cx="7794290" cy="6469037"/>
          </a:xfrm>
          <a:prstGeom prst="rect">
            <a:avLst/>
          </a:prstGeom>
          <a:ln w="12700">
            <a:miter lim="400000"/>
          </a:ln>
        </p:spPr>
      </p:pic>
      <p:pic>
        <p:nvPicPr>
          <p:cNvPr id="387" name="Image" descr="Image"/>
          <p:cNvPicPr>
            <a:picLocks noChangeAspect="1"/>
          </p:cNvPicPr>
          <p:nvPr/>
        </p:nvPicPr>
        <p:blipFill>
          <a:blip r:embed="rId3">
            <a:extLst/>
          </a:blip>
          <a:srcRect l="0" t="0" r="0" b="0"/>
          <a:stretch>
            <a:fillRect/>
          </a:stretch>
        </p:blipFill>
        <p:spPr>
          <a:xfrm>
            <a:off x="2127985" y="6452757"/>
            <a:ext cx="4137785" cy="746159"/>
          </a:xfrm>
          <a:prstGeom prst="rect">
            <a:avLst/>
          </a:prstGeom>
          <a:ln w="12700">
            <a:miter lim="400000"/>
          </a:ln>
        </p:spPr>
      </p:pic>
      <p:sp>
        <p:nvSpPr>
          <p:cNvPr id="388" name="r=0.001"/>
          <p:cNvSpPr txBox="1"/>
          <p:nvPr/>
        </p:nvSpPr>
        <p:spPr>
          <a:xfrm>
            <a:off x="18254803" y="5256598"/>
            <a:ext cx="2019809" cy="777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4200">
                <a:solidFill>
                  <a:srgbClr val="000000"/>
                </a:solidFill>
              </a:defRPr>
            </a:lvl1pPr>
          </a:lstStyle>
          <a:p>
            <a:pPr/>
            <a:r>
              <a:t>r=0.001</a:t>
            </a:r>
          </a:p>
        </p:txBody>
      </p:sp>
      <p:pic>
        <p:nvPicPr>
          <p:cNvPr id="389" name="Image" descr="Image"/>
          <p:cNvPicPr>
            <a:picLocks noChangeAspect="1"/>
          </p:cNvPicPr>
          <p:nvPr/>
        </p:nvPicPr>
        <p:blipFill>
          <a:blip r:embed="rId4">
            <a:extLst/>
          </a:blip>
          <a:srcRect l="1973" t="8842" r="6314" b="3918"/>
          <a:stretch>
            <a:fillRect/>
          </a:stretch>
        </p:blipFill>
        <p:spPr>
          <a:xfrm>
            <a:off x="15633305" y="7983158"/>
            <a:ext cx="5787981" cy="5712994"/>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391" name="Image" descr="Image"/>
          <p:cNvPicPr>
            <a:picLocks noChangeAspect="1"/>
          </p:cNvPicPr>
          <p:nvPr/>
        </p:nvPicPr>
        <p:blipFill>
          <a:blip r:embed="rId2">
            <a:alphaModFix amt="45746"/>
            <a:extLst/>
          </a:blip>
          <a:stretch>
            <a:fillRect/>
          </a:stretch>
        </p:blipFill>
        <p:spPr>
          <a:xfrm>
            <a:off x="13611659" y="1419357"/>
            <a:ext cx="7440010" cy="10504381"/>
          </a:xfrm>
          <a:prstGeom prst="rect">
            <a:avLst/>
          </a:prstGeom>
          <a:ln w="12700">
            <a:miter lim="400000"/>
          </a:ln>
        </p:spPr>
      </p:pic>
      <p:sp>
        <p:nvSpPr>
          <p:cNvPr id="392" name="CORE Status"/>
          <p:cNvSpPr txBox="1"/>
          <p:nvPr>
            <p:ph type="title" idx="4294967295"/>
          </p:nvPr>
        </p:nvSpPr>
        <p:spPr>
          <a:xfrm>
            <a:off x="8294854" y="78510"/>
            <a:ext cx="7794291" cy="1319435"/>
          </a:xfrm>
          <a:prstGeom prst="rect">
            <a:avLst/>
          </a:prstGeom>
        </p:spPr>
        <p:txBody>
          <a:bodyPr/>
          <a:lstStyle>
            <a:lvl1pPr>
              <a:defRPr sz="7000"/>
            </a:lvl1pPr>
          </a:lstStyle>
          <a:p>
            <a:pPr/>
            <a:r>
              <a:t>CORE Status</a:t>
            </a:r>
          </a:p>
        </p:txBody>
      </p:sp>
      <p:sp>
        <p:nvSpPr>
          <p:cNvPr id="393" name="Line"/>
          <p:cNvSpPr/>
          <p:nvPr/>
        </p:nvSpPr>
        <p:spPr>
          <a:xfrm>
            <a:off x="3757053" y="1339453"/>
            <a:ext cx="16869893" cy="1"/>
          </a:xfrm>
          <a:prstGeom prst="line">
            <a:avLst/>
          </a:prstGeom>
          <a:ln w="25400">
            <a:solidFill>
              <a:srgbClr val="FFFFFF"/>
            </a:solidFill>
            <a:miter lim="400000"/>
          </a:ln>
        </p:spPr>
        <p:txBody>
          <a:bodyPr lIns="71437" tIns="71437" rIns="71437" bIns="71437" anchor="ctr"/>
          <a:lstStyle/>
          <a:p>
            <a:pPr>
              <a:defRPr sz="3200">
                <a:effectLst>
                  <a:outerShdw sx="100000" sy="100000" kx="0" ky="0" algn="b" rotWithShape="0" blurRad="25400" dist="23998" dir="2700000">
                    <a:srgbClr val="000000">
                      <a:alpha val="31034"/>
                    </a:srgbClr>
                  </a:outerShdw>
                </a:effectLst>
              </a:defRPr>
            </a:pPr>
          </a:p>
        </p:txBody>
      </p:sp>
      <p:sp>
        <p:nvSpPr>
          <p:cNvPr id="394" name="Did not advance to PhaseA study (cost risk)…"/>
          <p:cNvSpPr txBox="1"/>
          <p:nvPr>
            <p:ph type="body" sz="half" idx="4294967295"/>
          </p:nvPr>
        </p:nvSpPr>
        <p:spPr>
          <a:xfrm>
            <a:off x="1108260" y="1612907"/>
            <a:ext cx="11281741" cy="11126119"/>
          </a:xfrm>
          <a:prstGeom prst="rect">
            <a:avLst/>
          </a:prstGeom>
        </p:spPr>
        <p:txBody>
          <a:bodyPr anchor="t"/>
          <a:lstStyle/>
          <a:p>
            <a:pPr>
              <a:spcBef>
                <a:spcPts val="3500"/>
              </a:spcBef>
            </a:pPr>
            <a:r>
              <a:t>Did not advance to PhaseA study (cost risk)</a:t>
            </a:r>
          </a:p>
          <a:p>
            <a:pPr>
              <a:spcBef>
                <a:spcPts val="3500"/>
              </a:spcBef>
            </a:pPr>
            <a:r>
              <a:t>Next ESA cycle - not clear</a:t>
            </a:r>
          </a:p>
          <a:p>
            <a:pPr>
              <a:spcBef>
                <a:spcPts val="3500"/>
              </a:spcBef>
            </a:pPr>
            <a:r>
              <a:t>Yesterday: </a:t>
            </a:r>
          </a:p>
          <a:p>
            <a:pPr lvl="1">
              <a:spcBef>
                <a:spcPts val="3500"/>
              </a:spcBef>
            </a:pPr>
            <a:r>
              <a:t>submission of CMB-Bharat CORE-like - mission to Indian Space Research Organization</a:t>
            </a:r>
          </a:p>
        </p:txBody>
      </p:sp>
      <p:pic>
        <p:nvPicPr>
          <p:cNvPr id="395" name="Image" descr="Image"/>
          <p:cNvPicPr>
            <a:picLocks noChangeAspect="1"/>
          </p:cNvPicPr>
          <p:nvPr/>
        </p:nvPicPr>
        <p:blipFill>
          <a:blip r:embed="rId3">
            <a:extLst/>
          </a:blip>
          <a:stretch>
            <a:fillRect/>
          </a:stretch>
        </p:blipFill>
        <p:spPr>
          <a:xfrm>
            <a:off x="13595179" y="4512581"/>
            <a:ext cx="7472970" cy="8950675"/>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7" name="Picture 10" descr="Picture 10"/>
          <p:cNvPicPr>
            <a:picLocks noChangeAspect="1"/>
          </p:cNvPicPr>
          <p:nvPr/>
        </p:nvPicPr>
        <p:blipFill>
          <a:blip r:embed="rId3">
            <a:extLst/>
          </a:blip>
          <a:stretch>
            <a:fillRect/>
          </a:stretch>
        </p:blipFill>
        <p:spPr>
          <a:xfrm flipH="1">
            <a:off x="3013961" y="-54769"/>
            <a:ext cx="18322039" cy="13770772"/>
          </a:xfrm>
          <a:prstGeom prst="rect">
            <a:avLst/>
          </a:prstGeom>
          <a:ln w="12700">
            <a:miter lim="400000"/>
          </a:ln>
        </p:spPr>
      </p:pic>
      <p:sp>
        <p:nvSpPr>
          <p:cNvPr id="398" name="Title 1"/>
          <p:cNvSpPr txBox="1"/>
          <p:nvPr>
            <p:ph type="title"/>
          </p:nvPr>
        </p:nvSpPr>
        <p:spPr>
          <a:xfrm>
            <a:off x="3047999" y="1152129"/>
            <a:ext cx="18145189" cy="3833663"/>
          </a:xfrm>
          <a:prstGeom prst="rect">
            <a:avLst/>
          </a:prstGeom>
        </p:spPr>
        <p:txBody>
          <a:bodyPr/>
          <a:lstStyle>
            <a:lvl1pPr>
              <a:defRPr b="1" i="1" sz="19000">
                <a:solidFill>
                  <a:srgbClr val="FFFF00"/>
                </a:solidFill>
              </a:defRPr>
            </a:lvl1pPr>
          </a:lstStyle>
          <a:p>
            <a:pPr/>
            <a:r>
              <a:t>LiteBIRD</a:t>
            </a:r>
          </a:p>
        </p:txBody>
      </p:sp>
      <p:sp>
        <p:nvSpPr>
          <p:cNvPr id="399" name="Subtitle 2"/>
          <p:cNvSpPr txBox="1"/>
          <p:nvPr>
            <p:ph type="body" sz="half" idx="1"/>
          </p:nvPr>
        </p:nvSpPr>
        <p:spPr>
          <a:xfrm>
            <a:off x="3118991" y="9306272"/>
            <a:ext cx="17963171" cy="4032449"/>
          </a:xfrm>
          <a:prstGeom prst="rect">
            <a:avLst/>
          </a:prstGeom>
        </p:spPr>
        <p:txBody>
          <a:bodyPr/>
          <a:lstStyle/>
          <a:p>
            <a:pPr algn="r">
              <a:spcBef>
                <a:spcPts val="1900"/>
              </a:spcBef>
              <a:defRPr sz="7800">
                <a:solidFill>
                  <a:srgbClr val="FFFFFF"/>
                </a:solidFill>
              </a:defRPr>
            </a:pPr>
            <a:r>
              <a:t>Masashi Hazumi</a:t>
            </a:r>
            <a:endParaRPr sz="2200"/>
          </a:p>
          <a:p>
            <a:pPr algn="r">
              <a:spcBef>
                <a:spcPts val="700"/>
              </a:spcBef>
              <a:defRPr sz="3000">
                <a:solidFill>
                  <a:srgbClr val="FFFFFF"/>
                </a:solidFill>
              </a:defRPr>
            </a:pPr>
            <a:r>
              <a:t>1) Institute of Particle and Nuclear Studies (IPNS), High Energy Accelerator Research Organization (KEK)</a:t>
            </a:r>
          </a:p>
          <a:p>
            <a:pPr algn="r">
              <a:spcBef>
                <a:spcPts val="700"/>
              </a:spcBef>
              <a:defRPr sz="3000">
                <a:solidFill>
                  <a:srgbClr val="FFFFFF"/>
                </a:solidFill>
              </a:defRPr>
            </a:pPr>
            <a:r>
              <a:t>2) Kavli Institute for Mathematics and Physics of the Universe (Kavli IPMU), The University of Tokyo </a:t>
            </a:r>
          </a:p>
          <a:p>
            <a:pPr algn="r">
              <a:spcBef>
                <a:spcPts val="700"/>
              </a:spcBef>
              <a:defRPr sz="3000">
                <a:solidFill>
                  <a:srgbClr val="FFFFFF"/>
                </a:solidFill>
              </a:defRPr>
            </a:pPr>
            <a:r>
              <a:t>3) Graduate School for Advanced Studies (SOKENDAI)  </a:t>
            </a:r>
          </a:p>
          <a:p>
            <a:pPr algn="r">
              <a:spcBef>
                <a:spcPts val="700"/>
              </a:spcBef>
              <a:defRPr sz="3000">
                <a:solidFill>
                  <a:srgbClr val="FFFFFF"/>
                </a:solidFill>
              </a:defRPr>
            </a:pPr>
            <a:r>
              <a:t>4) Institute of Space and Astronautical Science (ISAS), Japan Aerospace Exploration Agency (JAXA) </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3" name="図 2" descr="図 2"/>
          <p:cNvPicPr>
            <a:picLocks noChangeAspect="1"/>
          </p:cNvPicPr>
          <p:nvPr/>
        </p:nvPicPr>
        <p:blipFill>
          <a:blip r:embed="rId2">
            <a:extLst/>
          </a:blip>
          <a:srcRect l="7868" t="8889" r="7705" b="4666"/>
          <a:stretch>
            <a:fillRect/>
          </a:stretch>
        </p:blipFill>
        <p:spPr>
          <a:xfrm>
            <a:off x="3986512" y="1433564"/>
            <a:ext cx="16712181" cy="12081990"/>
          </a:xfrm>
          <a:prstGeom prst="rect">
            <a:avLst/>
          </a:prstGeom>
          <a:ln w="12700">
            <a:miter lim="400000"/>
          </a:ln>
        </p:spPr>
      </p:pic>
      <p:sp>
        <p:nvSpPr>
          <p:cNvPr id="404" name="TextBox 3"/>
          <p:cNvSpPr txBox="1"/>
          <p:nvPr/>
        </p:nvSpPr>
        <p:spPr>
          <a:xfrm>
            <a:off x="267774" y="2929032"/>
            <a:ext cx="3488949" cy="5081992"/>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l" defTabSz="1828800">
              <a:defRPr sz="3800">
                <a:solidFill>
                  <a:srgbClr val="000000"/>
                </a:solidFill>
                <a:latin typeface="Arial"/>
                <a:ea typeface="Arial"/>
                <a:cs typeface="Arial"/>
                <a:sym typeface="Arial"/>
              </a:defRPr>
            </a:pPr>
            <a:r>
              <a:t>“Current Status of LiteBIRD in JAXA” by Toru Yamada </a:t>
            </a:r>
            <a:br/>
            <a:r>
              <a:t>(Former ISAS Director of International Strategy and Coordination) </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6" name="Title 1"/>
          <p:cNvSpPr txBox="1"/>
          <p:nvPr>
            <p:ph type="title"/>
          </p:nvPr>
        </p:nvSpPr>
        <p:spPr>
          <a:xfrm>
            <a:off x="3962400" y="1496535"/>
            <a:ext cx="16459200" cy="1329017"/>
          </a:xfrm>
          <a:prstGeom prst="rect">
            <a:avLst/>
          </a:prstGeom>
        </p:spPr>
        <p:txBody>
          <a:bodyPr/>
          <a:lstStyle>
            <a:lvl1pPr>
              <a:defRPr sz="7400"/>
            </a:lvl1pPr>
          </a:lstStyle>
          <a:p>
            <a:pPr/>
            <a:r>
              <a:t>Full success of LiteBIRD</a:t>
            </a:r>
          </a:p>
        </p:txBody>
      </p:sp>
      <p:sp>
        <p:nvSpPr>
          <p:cNvPr id="407" name="Slide Number Placeholder 3"/>
          <p:cNvSpPr txBox="1"/>
          <p:nvPr>
            <p:ph type="sldNum" sz="quarter" idx="2"/>
          </p:nvPr>
        </p:nvSpPr>
        <p:spPr>
          <a:xfrm>
            <a:off x="20050182" y="12868959"/>
            <a:ext cx="1143009" cy="6781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08" name="Content Placeholder 2"/>
          <p:cNvSpPr txBox="1"/>
          <p:nvPr/>
        </p:nvSpPr>
        <p:spPr>
          <a:xfrm>
            <a:off x="4054409" y="2831003"/>
            <a:ext cx="16275181" cy="3066085"/>
          </a:xfrm>
          <a:prstGeom prst="rect">
            <a:avLst/>
          </a:prstGeom>
          <a:solidFill>
            <a:srgbClr val="FFFFFF"/>
          </a:solidFill>
          <a:ln w="12700">
            <a:solidFill>
              <a:srgbClr val="0000FF"/>
            </a:solidFill>
          </a:ln>
          <a:effectLst>
            <a:outerShdw sx="100000" sy="100000" kx="0" ky="0" algn="b" rotWithShape="0" blurRad="88900" dist="63500" dir="2700000">
              <a:srgbClr val="000000">
                <a:alpha val="40000"/>
              </a:srgbClr>
            </a:outerShdw>
          </a:effectLst>
          <a:extLst>
            <a:ext uri="{C572A759-6A51-4108-AA02-DFA0A04FC94B}">
              <ma14:wrappingTextBoxFlag xmlns:ma14="http://schemas.microsoft.com/office/mac/drawingml/2011/main" val="1"/>
            </a:ext>
          </a:extLst>
        </p:spPr>
        <p:txBody>
          <a:bodyPr tIns="91439" bIns="91439">
            <a:normAutofit fontScale="100000" lnSpcReduction="0"/>
          </a:bodyPr>
          <a:lstStyle/>
          <a:p>
            <a:pPr marL="670213" indent="-670213" algn="l" defTabSz="914400">
              <a:lnSpc>
                <a:spcPct val="90000"/>
              </a:lnSpc>
              <a:spcBef>
                <a:spcPts val="2100"/>
              </a:spcBef>
              <a:buSzPct val="100000"/>
              <a:buFont typeface="Arial"/>
              <a:buChar char="•"/>
              <a:defRPr sz="8600">
                <a:solidFill>
                  <a:srgbClr val="000000"/>
                </a:solidFill>
                <a:latin typeface="Symbol"/>
                <a:ea typeface="Symbol"/>
                <a:cs typeface="Symbol"/>
                <a:sym typeface="Symbol"/>
              </a:defRPr>
            </a:pPr>
            <a:r>
              <a:t>s</a:t>
            </a:r>
            <a:r>
              <a:rPr>
                <a:latin typeface="Times New Roman"/>
                <a:ea typeface="Times New Roman"/>
                <a:cs typeface="Times New Roman"/>
                <a:sym typeface="Times New Roman"/>
              </a:rPr>
              <a:t>(r)</a:t>
            </a:r>
            <a:r>
              <a:rPr>
                <a:latin typeface="Gill Sans MT"/>
                <a:ea typeface="Gill Sans MT"/>
                <a:cs typeface="Gill Sans MT"/>
                <a:sym typeface="Gill Sans MT"/>
              </a:rPr>
              <a:t> </a:t>
            </a:r>
            <a:r>
              <a:rPr>
                <a:latin typeface="Times New Roman"/>
                <a:ea typeface="Times New Roman"/>
                <a:cs typeface="Times New Roman"/>
                <a:sym typeface="Times New Roman"/>
              </a:rPr>
              <a:t>&lt; 1 × 10</a:t>
            </a:r>
            <a:r>
              <a:rPr baseline="30976"/>
              <a:t>-</a:t>
            </a:r>
            <a:r>
              <a:rPr baseline="30976">
                <a:latin typeface="Times New Roman"/>
                <a:ea typeface="Times New Roman"/>
                <a:cs typeface="Times New Roman"/>
                <a:sym typeface="Times New Roman"/>
              </a:rPr>
              <a:t>3 </a:t>
            </a:r>
            <a:r>
              <a:rPr>
                <a:latin typeface="Times New Roman"/>
                <a:ea typeface="Times New Roman"/>
                <a:cs typeface="Times New Roman"/>
                <a:sym typeface="Times New Roman"/>
              </a:rPr>
              <a:t> (for r=0)</a:t>
            </a:r>
            <a:endParaRPr sz="5600"/>
          </a:p>
          <a:p>
            <a:pPr marL="670213" indent="-670213" algn="l" defTabSz="914400">
              <a:lnSpc>
                <a:spcPct val="90000"/>
              </a:lnSpc>
              <a:spcBef>
                <a:spcPts val="2100"/>
              </a:spcBef>
              <a:buSzPct val="100000"/>
              <a:buFont typeface="Arial"/>
              <a:buChar char="•"/>
              <a:defRPr sz="8600">
                <a:solidFill>
                  <a:srgbClr val="000000"/>
                </a:solidFill>
                <a:latin typeface="Times New Roman"/>
                <a:ea typeface="Times New Roman"/>
                <a:cs typeface="Times New Roman"/>
                <a:sym typeface="Times New Roman"/>
              </a:defRPr>
            </a:pPr>
            <a:r>
              <a:t>All</a:t>
            </a:r>
            <a:r>
              <a:t> </a:t>
            </a:r>
            <a:r>
              <a:t>sky survey (for 2</a:t>
            </a:r>
            <a:r>
              <a:t> ≤</a:t>
            </a:r>
            <a:r>
              <a:t>    </a:t>
            </a:r>
            <a:r>
              <a:t>≤</a:t>
            </a:r>
            <a:r>
              <a:t> 200)*</a:t>
            </a:r>
          </a:p>
        </p:txBody>
      </p:sp>
      <p:pic>
        <p:nvPicPr>
          <p:cNvPr id="409" name="Picture 12" descr="Picture 12"/>
          <p:cNvPicPr>
            <a:picLocks noChangeAspect="1"/>
          </p:cNvPicPr>
          <p:nvPr/>
        </p:nvPicPr>
        <p:blipFill>
          <a:blip r:embed="rId2">
            <a:extLst/>
          </a:blip>
          <a:stretch>
            <a:fillRect/>
          </a:stretch>
        </p:blipFill>
        <p:spPr>
          <a:xfrm>
            <a:off x="15497660" y="4553744"/>
            <a:ext cx="504063" cy="912117"/>
          </a:xfrm>
          <a:prstGeom prst="rect">
            <a:avLst/>
          </a:prstGeom>
          <a:ln w="12700">
            <a:miter lim="400000"/>
          </a:ln>
        </p:spPr>
      </p:pic>
      <p:sp>
        <p:nvSpPr>
          <p:cNvPr id="410" name="TextBox 6"/>
          <p:cNvSpPr txBox="1"/>
          <p:nvPr/>
        </p:nvSpPr>
        <p:spPr>
          <a:xfrm>
            <a:off x="4594231" y="5990409"/>
            <a:ext cx="15053569" cy="5830140"/>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defTabSz="1828800">
              <a:defRPr sz="3800" u="sng">
                <a:solidFill>
                  <a:srgbClr val="000000"/>
                </a:solidFill>
                <a:latin typeface="Times New Roman"/>
                <a:ea typeface="Times New Roman"/>
                <a:cs typeface="Times New Roman"/>
                <a:sym typeface="Times New Roman"/>
              </a:defRPr>
            </a:pPr>
            <a:r>
              <a:t>Remarks</a:t>
            </a:r>
            <a:endParaRPr>
              <a:latin typeface="Arial"/>
              <a:ea typeface="Arial"/>
              <a:cs typeface="Arial"/>
              <a:sym typeface="Arial"/>
            </a:endParaRPr>
          </a:p>
          <a:p>
            <a:pPr marL="868680" indent="-868680" algn="l" defTabSz="1828800">
              <a:buSzPct val="100000"/>
              <a:buAutoNum type="arabicPeriod" startAt="1"/>
              <a:defRPr sz="3800">
                <a:solidFill>
                  <a:srgbClr val="000000"/>
                </a:solidFill>
                <a:latin typeface="Symbol"/>
                <a:ea typeface="Symbol"/>
                <a:cs typeface="Symbol"/>
                <a:sym typeface="Symbol"/>
              </a:defRPr>
            </a:pPr>
            <a:r>
              <a:t>s</a:t>
            </a:r>
            <a:r>
              <a:rPr>
                <a:latin typeface="Times New Roman"/>
                <a:ea typeface="Times New Roman"/>
                <a:cs typeface="Times New Roman"/>
                <a:sym typeface="Times New Roman"/>
              </a:rPr>
              <a:t>(r) is the total uncertainty on the r measurement that includes the following uncertainties**</a:t>
            </a:r>
            <a:endParaRPr>
              <a:latin typeface="Arial"/>
              <a:ea typeface="Arial"/>
              <a:cs typeface="Arial"/>
              <a:sym typeface="Arial"/>
            </a:endParaRPr>
          </a:p>
          <a:p>
            <a:pPr lvl="1" marL="1108710" indent="-651510" algn="l" defTabSz="1828800">
              <a:buSzPct val="100000"/>
              <a:buFont typeface="Arial"/>
              <a:buChar char="•"/>
              <a:defRPr sz="3800">
                <a:solidFill>
                  <a:srgbClr val="000000"/>
                </a:solidFill>
                <a:latin typeface="Times New Roman"/>
                <a:ea typeface="Times New Roman"/>
                <a:cs typeface="Times New Roman"/>
                <a:sym typeface="Times New Roman"/>
              </a:defRPr>
            </a:pPr>
            <a:r>
              <a:t>statistical uncertainties</a:t>
            </a:r>
            <a:endParaRPr>
              <a:latin typeface="Arial"/>
              <a:ea typeface="Arial"/>
              <a:cs typeface="Arial"/>
              <a:sym typeface="Arial"/>
            </a:endParaRPr>
          </a:p>
          <a:p>
            <a:pPr lvl="1" marL="1108710" indent="-651510" algn="l" defTabSz="1828800">
              <a:buSzPct val="100000"/>
              <a:buFont typeface="Arial"/>
              <a:buChar char="•"/>
              <a:defRPr sz="3800">
                <a:solidFill>
                  <a:srgbClr val="000000"/>
                </a:solidFill>
                <a:latin typeface="Times New Roman"/>
                <a:ea typeface="Times New Roman"/>
                <a:cs typeface="Times New Roman"/>
                <a:sym typeface="Times New Roman"/>
              </a:defRPr>
            </a:pPr>
            <a:r>
              <a:t>instrumental systematic uncertainties</a:t>
            </a:r>
            <a:endParaRPr>
              <a:latin typeface="Arial"/>
              <a:ea typeface="Arial"/>
              <a:cs typeface="Arial"/>
              <a:sym typeface="Arial"/>
            </a:endParaRPr>
          </a:p>
          <a:p>
            <a:pPr lvl="1" marL="1108710" indent="-651510" algn="l" defTabSz="1828800">
              <a:buSzPct val="100000"/>
              <a:buFont typeface="Arial"/>
              <a:buChar char="•"/>
              <a:defRPr sz="3800">
                <a:solidFill>
                  <a:srgbClr val="000000"/>
                </a:solidFill>
                <a:latin typeface="Times New Roman"/>
                <a:ea typeface="Times New Roman"/>
                <a:cs typeface="Times New Roman"/>
                <a:sym typeface="Times New Roman"/>
              </a:defRPr>
            </a:pPr>
            <a:r>
              <a:t>uncertainties</a:t>
            </a:r>
            <a:r>
              <a:t> </a:t>
            </a:r>
            <a:r>
              <a:t>due</a:t>
            </a:r>
            <a:r>
              <a:t> </a:t>
            </a:r>
            <a:r>
              <a:t>to residual foregrounds and bias</a:t>
            </a:r>
            <a:endParaRPr>
              <a:latin typeface="Arial"/>
              <a:ea typeface="Arial"/>
              <a:cs typeface="Arial"/>
              <a:sym typeface="Arial"/>
            </a:endParaRPr>
          </a:p>
          <a:p>
            <a:pPr lvl="1" marL="1108710" indent="-651510" algn="l" defTabSz="1828800">
              <a:buSzPct val="100000"/>
              <a:buFont typeface="Arial"/>
              <a:buChar char="•"/>
              <a:defRPr sz="3800">
                <a:solidFill>
                  <a:srgbClr val="000000"/>
                </a:solidFill>
                <a:latin typeface="Times New Roman"/>
                <a:ea typeface="Times New Roman"/>
                <a:cs typeface="Times New Roman"/>
                <a:sym typeface="Times New Roman"/>
              </a:defRPr>
            </a:pPr>
            <a:r>
              <a:t>uncertainties</a:t>
            </a:r>
            <a:r>
              <a:t> </a:t>
            </a:r>
            <a:r>
              <a:t>due</a:t>
            </a:r>
            <a:r>
              <a:t> </a:t>
            </a:r>
            <a:r>
              <a:t>to lensing B-mode</a:t>
            </a:r>
            <a:endParaRPr>
              <a:latin typeface="Arial"/>
              <a:ea typeface="Arial"/>
              <a:cs typeface="Arial"/>
              <a:sym typeface="Arial"/>
            </a:endParaRPr>
          </a:p>
          <a:p>
            <a:pPr lvl="1" marL="1108710" indent="-651510" algn="l" defTabSz="1828800">
              <a:buSzPct val="100000"/>
              <a:buFont typeface="Arial"/>
              <a:buChar char="•"/>
              <a:defRPr sz="3800">
                <a:solidFill>
                  <a:srgbClr val="000000"/>
                </a:solidFill>
                <a:latin typeface="Times New Roman"/>
                <a:ea typeface="Times New Roman"/>
                <a:cs typeface="Times New Roman"/>
                <a:sym typeface="Times New Roman"/>
              </a:defRPr>
            </a:pPr>
            <a:r>
              <a:t>cosmic variance (for r &gt; 0)</a:t>
            </a:r>
            <a:endParaRPr>
              <a:latin typeface="Arial"/>
              <a:ea typeface="Arial"/>
              <a:cs typeface="Arial"/>
              <a:sym typeface="Arial"/>
            </a:endParaRPr>
          </a:p>
          <a:p>
            <a:pPr lvl="1" marL="1108710" indent="-651510" algn="l" defTabSz="1828800">
              <a:buSzPct val="100000"/>
              <a:buFont typeface="Arial"/>
              <a:buChar char="•"/>
              <a:defRPr sz="3800">
                <a:solidFill>
                  <a:srgbClr val="000000"/>
                </a:solidFill>
                <a:latin typeface="Times New Roman"/>
                <a:ea typeface="Times New Roman"/>
                <a:cs typeface="Times New Roman"/>
                <a:sym typeface="Times New Roman"/>
              </a:defRPr>
            </a:pPr>
            <a:r>
              <a:t>observer bias</a:t>
            </a:r>
          </a:p>
          <a:p>
            <a:pPr marL="868680" indent="-868680" algn="l" defTabSz="1828800">
              <a:buSzPct val="100000"/>
              <a:buAutoNum type="arabicPeriod" startAt="1"/>
              <a:defRPr sz="3800">
                <a:solidFill>
                  <a:srgbClr val="000000"/>
                </a:solidFill>
                <a:latin typeface="Times New Roman"/>
                <a:ea typeface="Times New Roman"/>
                <a:cs typeface="Times New Roman"/>
                <a:sym typeface="Times New Roman"/>
              </a:defRPr>
            </a:pPr>
            <a:r>
              <a:t>The above should be achieved without delensing.</a:t>
            </a:r>
          </a:p>
        </p:txBody>
      </p:sp>
      <p:sp>
        <p:nvSpPr>
          <p:cNvPr id="411" name="TextBox 2"/>
          <p:cNvSpPr txBox="1"/>
          <p:nvPr/>
        </p:nvSpPr>
        <p:spPr>
          <a:xfrm>
            <a:off x="3551039" y="12395714"/>
            <a:ext cx="15448604" cy="110663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lgn="l" defTabSz="1828800">
              <a:defRPr sz="3000">
                <a:solidFill>
                  <a:srgbClr val="000000"/>
                </a:solidFill>
                <a:latin typeface="Times New Roman"/>
                <a:ea typeface="Times New Roman"/>
                <a:cs typeface="Times New Roman"/>
                <a:sym typeface="Times New Roman"/>
              </a:defRPr>
            </a:pPr>
            <a:r>
              <a:t>* </a:t>
            </a:r>
            <a:r>
              <a:rPr b="1">
                <a:solidFill>
                  <a:srgbClr val="043EC0"/>
                </a:solidFill>
              </a:rPr>
              <a:t>More precise (i.e. long) definition ensures &gt;5sigma r detection from each bump for r &gt; 0.01. </a:t>
            </a:r>
            <a:endParaRPr>
              <a:latin typeface="Arial"/>
              <a:ea typeface="Arial"/>
              <a:cs typeface="Arial"/>
              <a:sym typeface="Arial"/>
            </a:endParaRPr>
          </a:p>
          <a:p>
            <a:pPr algn="l" defTabSz="1828800">
              <a:defRPr sz="3000">
                <a:solidFill>
                  <a:srgbClr val="000000"/>
                </a:solidFill>
                <a:latin typeface="Times New Roman"/>
                <a:ea typeface="Times New Roman"/>
                <a:cs typeface="Times New Roman"/>
                <a:sym typeface="Times New Roman"/>
              </a:defRPr>
            </a:pPr>
            <a:r>
              <a:t>** We also use an expression </a:t>
            </a:r>
            <a:r>
              <a:rPr>
                <a:latin typeface="Symbol"/>
                <a:ea typeface="Symbol"/>
                <a:cs typeface="Symbol"/>
                <a:sym typeface="Symbol"/>
              </a:rPr>
              <a:t>d</a:t>
            </a:r>
            <a:r>
              <a:t>r = </a:t>
            </a:r>
            <a:r>
              <a:rPr>
                <a:latin typeface="Symbol"/>
                <a:ea typeface="Symbol"/>
                <a:cs typeface="Symbol"/>
                <a:sym typeface="Symbol"/>
              </a:rPr>
              <a:t>s</a:t>
            </a:r>
            <a:r>
              <a:t>(r=0), which has no cosmic variance. </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13" name="図 41" descr="図 41"/>
          <p:cNvPicPr>
            <a:picLocks noChangeAspect="1"/>
          </p:cNvPicPr>
          <p:nvPr/>
        </p:nvPicPr>
        <p:blipFill>
          <a:blip r:embed="rId2">
            <a:extLst/>
          </a:blip>
          <a:stretch>
            <a:fillRect/>
          </a:stretch>
        </p:blipFill>
        <p:spPr>
          <a:xfrm>
            <a:off x="3221111" y="6773420"/>
            <a:ext cx="18064218" cy="7048835"/>
          </a:xfrm>
          <a:prstGeom prst="rect">
            <a:avLst/>
          </a:prstGeom>
          <a:ln w="12700">
            <a:miter lim="400000"/>
          </a:ln>
        </p:spPr>
      </p:pic>
      <p:sp>
        <p:nvSpPr>
          <p:cNvPr id="414" name="Imager, 35 - 450 GHz…"/>
          <p:cNvSpPr txBox="1"/>
          <p:nvPr>
            <p:ph type="body" sz="quarter" idx="4294967295"/>
          </p:nvPr>
        </p:nvSpPr>
        <p:spPr>
          <a:xfrm>
            <a:off x="2632556" y="1612907"/>
            <a:ext cx="10449615" cy="4452929"/>
          </a:xfrm>
          <a:prstGeom prst="rect">
            <a:avLst/>
          </a:prstGeom>
        </p:spPr>
        <p:txBody>
          <a:bodyPr anchor="t"/>
          <a:lstStyle/>
          <a:p>
            <a:pPr marL="444205" indent="-444205" defTabSz="583287">
              <a:spcBef>
                <a:spcPts val="2400"/>
              </a:spcBef>
              <a:defRPr sz="3691">
                <a:solidFill>
                  <a:srgbClr val="000000"/>
                </a:solidFill>
              </a:defRPr>
            </a:pPr>
            <a:r>
              <a:t> </a:t>
            </a:r>
          </a:p>
          <a:p>
            <a:pPr marL="444205" indent="-444205" defTabSz="583287">
              <a:spcBef>
                <a:spcPts val="2400"/>
              </a:spcBef>
              <a:defRPr sz="3691">
                <a:solidFill>
                  <a:srgbClr val="000000"/>
                </a:solidFill>
              </a:defRPr>
            </a:pPr>
            <a:r>
              <a:t>Imager, 35 - 450 GHz</a:t>
            </a:r>
          </a:p>
          <a:p>
            <a:pPr marL="444205" indent="-444205" defTabSz="583287">
              <a:spcBef>
                <a:spcPts val="2400"/>
              </a:spcBef>
              <a:defRPr sz="3691">
                <a:solidFill>
                  <a:srgbClr val="000000"/>
                </a:solidFill>
              </a:defRPr>
            </a:pPr>
            <a:r>
              <a:t>15 frequency bands (some overlap)</a:t>
            </a:r>
          </a:p>
          <a:p>
            <a:pPr marL="444205" indent="-444205" defTabSz="583287">
              <a:spcBef>
                <a:spcPts val="2400"/>
              </a:spcBef>
              <a:defRPr sz="3691">
                <a:solidFill>
                  <a:srgbClr val="000000"/>
                </a:solidFill>
              </a:defRPr>
            </a:pPr>
            <a:r>
              <a:t>Two telescopes; 0.5 deg resolution at 100 GHz</a:t>
            </a:r>
          </a:p>
          <a:p>
            <a:pPr marL="444205" indent="-444205" defTabSz="583287">
              <a:spcBef>
                <a:spcPts val="2400"/>
              </a:spcBef>
              <a:defRPr sz="3691">
                <a:solidFill>
                  <a:srgbClr val="000000"/>
                </a:solidFill>
              </a:defRPr>
            </a:pPr>
            <a:r>
              <a:t>                              in polarization</a:t>
            </a:r>
          </a:p>
        </p:txBody>
      </p:sp>
      <p:pic>
        <p:nvPicPr>
          <p:cNvPr id="415" name="Image" descr="Image"/>
          <p:cNvPicPr>
            <a:picLocks noChangeAspect="1"/>
          </p:cNvPicPr>
          <p:nvPr/>
        </p:nvPicPr>
        <p:blipFill>
          <a:blip r:embed="rId3">
            <a:extLst/>
          </a:blip>
          <a:srcRect l="0" t="0" r="0" b="0"/>
          <a:stretch>
            <a:fillRect/>
          </a:stretch>
        </p:blipFill>
        <p:spPr>
          <a:xfrm>
            <a:off x="3195929" y="5192367"/>
            <a:ext cx="3422431" cy="523727"/>
          </a:xfrm>
          <a:prstGeom prst="rect">
            <a:avLst/>
          </a:prstGeom>
          <a:ln w="12700">
            <a:miter lim="400000"/>
          </a:ln>
        </p:spPr>
      </p:pic>
      <p:pic>
        <p:nvPicPr>
          <p:cNvPr id="416" name="Content Placeholder 4" descr="Content Placeholder 4"/>
          <p:cNvPicPr>
            <a:picLocks noChangeAspect="1"/>
          </p:cNvPicPr>
          <p:nvPr/>
        </p:nvPicPr>
        <p:blipFill>
          <a:blip r:embed="rId4">
            <a:extLst/>
          </a:blip>
          <a:srcRect l="1535" t="7430" r="7952" b="0"/>
          <a:stretch>
            <a:fillRect/>
          </a:stretch>
        </p:blipFill>
        <p:spPr>
          <a:xfrm>
            <a:off x="15176352" y="1401512"/>
            <a:ext cx="6951369" cy="5332006"/>
          </a:xfrm>
          <a:prstGeom prst="rect">
            <a:avLst/>
          </a:prstGeom>
          <a:ln w="12700">
            <a:miter lim="400000"/>
          </a:ln>
        </p:spPr>
      </p:pic>
      <p:pic>
        <p:nvPicPr>
          <p:cNvPr id="417" name="Image" descr="Image"/>
          <p:cNvPicPr>
            <a:picLocks noChangeAspect="1"/>
          </p:cNvPicPr>
          <p:nvPr/>
        </p:nvPicPr>
        <p:blipFill>
          <a:blip r:embed="rId5">
            <a:extLst/>
          </a:blip>
          <a:stretch>
            <a:fillRect/>
          </a:stretch>
        </p:blipFill>
        <p:spPr>
          <a:xfrm>
            <a:off x="3231894" y="1696874"/>
            <a:ext cx="4946510" cy="523518"/>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24" name="Group 879"/>
          <p:cNvGrpSpPr/>
          <p:nvPr/>
        </p:nvGrpSpPr>
        <p:grpSpPr>
          <a:xfrm>
            <a:off x="1049211" y="2502194"/>
            <a:ext cx="19885276" cy="4109278"/>
            <a:chOff x="0" y="0"/>
            <a:chExt cx="19885274" cy="4109277"/>
          </a:xfrm>
        </p:grpSpPr>
        <p:pic>
          <p:nvPicPr>
            <p:cNvPr id="419" name="pasted-image.png" descr="pasted-image.png"/>
            <p:cNvPicPr>
              <a:picLocks noChangeAspect="1"/>
            </p:cNvPicPr>
            <p:nvPr/>
          </p:nvPicPr>
          <p:blipFill>
            <a:blip r:embed="rId2">
              <a:extLst/>
            </a:blip>
            <a:srcRect l="13204" t="0" r="0" b="0"/>
            <a:stretch>
              <a:fillRect/>
            </a:stretch>
          </p:blipFill>
          <p:spPr>
            <a:xfrm>
              <a:off x="2565898" y="93504"/>
              <a:ext cx="17221253" cy="3735759"/>
            </a:xfrm>
            <a:prstGeom prst="rect">
              <a:avLst/>
            </a:prstGeom>
            <a:ln w="12700" cap="flat">
              <a:noFill/>
              <a:miter lim="400000"/>
            </a:ln>
            <a:effectLst/>
          </p:spPr>
        </p:pic>
        <p:sp>
          <p:nvSpPr>
            <p:cNvPr id="420" name="Shape 875"/>
            <p:cNvSpPr/>
            <p:nvPr/>
          </p:nvSpPr>
          <p:spPr>
            <a:xfrm>
              <a:off x="14378770" y="3577662"/>
              <a:ext cx="5506505" cy="531616"/>
            </a:xfrm>
            <a:prstGeom prst="rect">
              <a:avLst/>
            </a:prstGeom>
            <a:solidFill>
              <a:srgbClr val="FFFFFF"/>
            </a:solidFill>
            <a:ln w="25400" cap="flat">
              <a:solidFill>
                <a:srgbClr val="FFFFFF"/>
              </a:solidFill>
              <a:prstDash val="solid"/>
              <a:miter lim="400000"/>
            </a:ln>
            <a:effectLst/>
          </p:spPr>
          <p:txBody>
            <a:bodyPr wrap="square" lIns="91439" tIns="91439" rIns="91439" bIns="91439" numCol="1" anchor="ctr">
              <a:noAutofit/>
            </a:bodyPr>
            <a:lstStyle/>
            <a:p>
              <a:pPr defTabSz="821460">
                <a:defRPr sz="6000">
                  <a:effectLst>
                    <a:outerShdw sx="100000" sy="100000" kx="0" ky="0" algn="b" rotWithShape="0" blurRad="25400" dist="23998" dir="2700000">
                      <a:srgbClr val="000000">
                        <a:alpha val="31033"/>
                      </a:srgbClr>
                    </a:outerShdw>
                  </a:effectLst>
                </a:defRPr>
              </a:pPr>
            </a:p>
          </p:txBody>
        </p:sp>
        <p:sp>
          <p:nvSpPr>
            <p:cNvPr id="421" name="Shape 876"/>
            <p:cNvSpPr/>
            <p:nvPr/>
          </p:nvSpPr>
          <p:spPr>
            <a:xfrm>
              <a:off x="0" y="-1"/>
              <a:ext cx="3919306" cy="1948711"/>
            </a:xfrm>
            <a:prstGeom prst="rect">
              <a:avLst/>
            </a:prstGeom>
            <a:solidFill>
              <a:srgbClr val="FFFFFF"/>
            </a:solidFill>
            <a:ln w="12700" cap="flat">
              <a:noFill/>
              <a:miter lim="400000"/>
            </a:ln>
            <a:effectLst/>
          </p:spPr>
          <p:txBody>
            <a:bodyPr wrap="square" lIns="91439" tIns="91439" rIns="91439" bIns="91439" numCol="1" anchor="ctr">
              <a:noAutofit/>
            </a:bodyPr>
            <a:lstStyle/>
            <a:p>
              <a:pPr defTabSz="821460">
                <a:defRPr sz="6000">
                  <a:effectLst>
                    <a:outerShdw sx="100000" sy="100000" kx="0" ky="0" algn="b" rotWithShape="0" blurRad="25400" dist="23998" dir="2700000">
                      <a:srgbClr val="000000">
                        <a:alpha val="31033"/>
                      </a:srgbClr>
                    </a:outerShdw>
                  </a:effectLst>
                </a:defRPr>
              </a:pPr>
            </a:p>
          </p:txBody>
        </p:sp>
        <p:sp>
          <p:nvSpPr>
            <p:cNvPr id="422" name="Shape 877"/>
            <p:cNvSpPr/>
            <p:nvPr/>
          </p:nvSpPr>
          <p:spPr>
            <a:xfrm>
              <a:off x="1929246" y="193764"/>
              <a:ext cx="3919305" cy="1234866"/>
            </a:xfrm>
            <a:prstGeom prst="rect">
              <a:avLst/>
            </a:prstGeom>
            <a:solidFill>
              <a:srgbClr val="FFFFFF"/>
            </a:solidFill>
            <a:ln w="12700" cap="flat">
              <a:noFill/>
              <a:miter lim="400000"/>
            </a:ln>
            <a:effectLst/>
          </p:spPr>
          <p:txBody>
            <a:bodyPr wrap="square" lIns="91439" tIns="91439" rIns="91439" bIns="91439" numCol="1" anchor="ctr">
              <a:noAutofit/>
            </a:bodyPr>
            <a:lstStyle/>
            <a:p>
              <a:pPr defTabSz="821460">
                <a:defRPr sz="6000">
                  <a:effectLst>
                    <a:outerShdw sx="100000" sy="100000" kx="0" ky="0" algn="b" rotWithShape="0" blurRad="25400" dist="23998" dir="2700000">
                      <a:srgbClr val="000000">
                        <a:alpha val="31033"/>
                      </a:srgbClr>
                    </a:outerShdw>
                  </a:effectLst>
                </a:defRPr>
              </a:pPr>
            </a:p>
          </p:txBody>
        </p:sp>
        <p:sp>
          <p:nvSpPr>
            <p:cNvPr id="423" name="Shape 878"/>
            <p:cNvSpPr/>
            <p:nvPr/>
          </p:nvSpPr>
          <p:spPr>
            <a:xfrm>
              <a:off x="7659747" y="3234470"/>
              <a:ext cx="4233513" cy="744636"/>
            </a:xfrm>
            <a:prstGeom prst="rect">
              <a:avLst/>
            </a:prstGeom>
            <a:solidFill>
              <a:srgbClr val="FFFFFF"/>
            </a:solidFill>
            <a:ln w="12700" cap="flat">
              <a:noFill/>
              <a:miter lim="400000"/>
            </a:ln>
            <a:effectLst/>
          </p:spPr>
          <p:txBody>
            <a:bodyPr wrap="square" lIns="91439" tIns="91439" rIns="91439" bIns="91439" numCol="1" anchor="ctr">
              <a:noAutofit/>
            </a:bodyPr>
            <a:lstStyle/>
            <a:p>
              <a:pPr defTabSz="821460">
                <a:defRPr sz="6000">
                  <a:effectLst>
                    <a:outerShdw sx="100000" sy="100000" kx="0" ky="0" algn="b" rotWithShape="0" blurRad="25400" dist="23998" dir="2700000">
                      <a:srgbClr val="000000">
                        <a:alpha val="31033"/>
                      </a:srgbClr>
                    </a:outerShdw>
                  </a:effectLst>
                </a:defRPr>
              </a:pPr>
            </a:p>
          </p:txBody>
        </p:sp>
      </p:grpSp>
      <p:sp>
        <p:nvSpPr>
          <p:cNvPr id="425" name="Shape 884"/>
          <p:cNvSpPr/>
          <p:nvPr/>
        </p:nvSpPr>
        <p:spPr>
          <a:xfrm>
            <a:off x="16889573" y="4508675"/>
            <a:ext cx="998307" cy="815334"/>
          </a:xfrm>
          <a:prstGeom prst="rect">
            <a:avLst/>
          </a:prstGeom>
          <a:ln w="12700">
            <a:solidFill>
              <a:srgbClr val="8BADD1"/>
            </a:solidFill>
            <a:miter lim="400000"/>
          </a:ln>
        </p:spPr>
        <p:txBody>
          <a:bodyPr tIns="91439" bIns="91439" anchor="ctr"/>
          <a:lstStyle/>
          <a:p>
            <a:pPr defTabSz="821460">
              <a:defRPr sz="3200">
                <a:effectLst>
                  <a:outerShdw sx="100000" sy="100000" kx="0" ky="0" algn="b" rotWithShape="0" blurRad="25400" dist="23998" dir="2700000">
                    <a:srgbClr val="000000">
                      <a:alpha val="31033"/>
                    </a:srgbClr>
                  </a:outerShdw>
                </a:effectLst>
              </a:defRPr>
            </a:pPr>
          </a:p>
        </p:txBody>
      </p:sp>
      <p:sp>
        <p:nvSpPr>
          <p:cNvPr id="426" name="Shape 885"/>
          <p:cNvSpPr/>
          <p:nvPr/>
        </p:nvSpPr>
        <p:spPr>
          <a:xfrm flipV="1">
            <a:off x="13081386" y="5328769"/>
            <a:ext cx="3807441" cy="1402971"/>
          </a:xfrm>
          <a:prstGeom prst="line">
            <a:avLst/>
          </a:prstGeom>
          <a:ln w="12700">
            <a:solidFill>
              <a:srgbClr val="8BADD1"/>
            </a:solidFill>
            <a:miter lim="400000"/>
          </a:ln>
        </p:spPr>
        <p:txBody>
          <a:bodyPr tIns="91439" bIns="91439"/>
          <a:lstStyle/>
          <a:p>
            <a:pPr algn="l" defTabSz="1828800">
              <a:defRPr sz="3200">
                <a:solidFill>
                  <a:srgbClr val="000000"/>
                </a:solidFill>
                <a:latin typeface="Gill Sans MT"/>
                <a:ea typeface="Gill Sans MT"/>
                <a:cs typeface="Gill Sans MT"/>
                <a:sym typeface="Gill Sans MT"/>
              </a:defRPr>
            </a:pPr>
          </a:p>
        </p:txBody>
      </p:sp>
      <p:sp>
        <p:nvSpPr>
          <p:cNvPr id="427" name="Shape 886"/>
          <p:cNvSpPr/>
          <p:nvPr/>
        </p:nvSpPr>
        <p:spPr>
          <a:xfrm flipH="1" flipV="1">
            <a:off x="17905498" y="5324199"/>
            <a:ext cx="2396609" cy="1412111"/>
          </a:xfrm>
          <a:prstGeom prst="line">
            <a:avLst/>
          </a:prstGeom>
          <a:ln w="12700">
            <a:solidFill>
              <a:srgbClr val="8BADD1"/>
            </a:solidFill>
            <a:miter lim="400000"/>
          </a:ln>
        </p:spPr>
        <p:txBody>
          <a:bodyPr tIns="91439" bIns="91439"/>
          <a:lstStyle/>
          <a:p>
            <a:pPr algn="l" defTabSz="1828800">
              <a:defRPr sz="3200">
                <a:solidFill>
                  <a:srgbClr val="000000"/>
                </a:solidFill>
                <a:latin typeface="Gill Sans MT"/>
                <a:ea typeface="Gill Sans MT"/>
                <a:cs typeface="Gill Sans MT"/>
                <a:sym typeface="Gill Sans MT"/>
              </a:defRPr>
            </a:pPr>
          </a:p>
        </p:txBody>
      </p:sp>
      <p:sp>
        <p:nvSpPr>
          <p:cNvPr id="428" name="Shape 887"/>
          <p:cNvSpPr/>
          <p:nvPr/>
        </p:nvSpPr>
        <p:spPr>
          <a:xfrm>
            <a:off x="15665532" y="4733017"/>
            <a:ext cx="576211" cy="629511"/>
          </a:xfrm>
          <a:prstGeom prst="rect">
            <a:avLst/>
          </a:prstGeom>
          <a:ln w="12700">
            <a:solidFill>
              <a:srgbClr val="AF91DF"/>
            </a:solidFill>
            <a:miter lim="400000"/>
          </a:ln>
        </p:spPr>
        <p:txBody>
          <a:bodyPr tIns="91439" bIns="91439" anchor="ctr"/>
          <a:lstStyle/>
          <a:p>
            <a:pPr defTabSz="821460">
              <a:defRPr sz="3200">
                <a:effectLst>
                  <a:outerShdw sx="100000" sy="100000" kx="0" ky="0" algn="b" rotWithShape="0" blurRad="25400" dist="23998" dir="2700000">
                    <a:srgbClr val="000000">
                      <a:alpha val="31033"/>
                    </a:srgbClr>
                  </a:outerShdw>
                </a:effectLst>
              </a:defRPr>
            </a:pPr>
          </a:p>
        </p:txBody>
      </p:sp>
      <p:sp>
        <p:nvSpPr>
          <p:cNvPr id="429" name="Shape 888"/>
          <p:cNvSpPr/>
          <p:nvPr/>
        </p:nvSpPr>
        <p:spPr>
          <a:xfrm flipV="1">
            <a:off x="7022427" y="5340431"/>
            <a:ext cx="8656687" cy="1379646"/>
          </a:xfrm>
          <a:prstGeom prst="line">
            <a:avLst/>
          </a:prstGeom>
          <a:ln w="12700">
            <a:solidFill>
              <a:srgbClr val="AF91DF"/>
            </a:solidFill>
            <a:miter lim="400000"/>
          </a:ln>
        </p:spPr>
        <p:txBody>
          <a:bodyPr tIns="91439" bIns="91439"/>
          <a:lstStyle/>
          <a:p>
            <a:pPr algn="l" defTabSz="1828800">
              <a:defRPr sz="3200">
                <a:solidFill>
                  <a:srgbClr val="000000"/>
                </a:solidFill>
                <a:latin typeface="Gill Sans MT"/>
                <a:ea typeface="Gill Sans MT"/>
                <a:cs typeface="Gill Sans MT"/>
                <a:sym typeface="Gill Sans MT"/>
              </a:defRPr>
            </a:pPr>
          </a:p>
        </p:txBody>
      </p:sp>
      <p:sp>
        <p:nvSpPr>
          <p:cNvPr id="430" name="Shape 889"/>
          <p:cNvSpPr/>
          <p:nvPr/>
        </p:nvSpPr>
        <p:spPr>
          <a:xfrm flipV="1">
            <a:off x="12614703" y="5370610"/>
            <a:ext cx="3628636" cy="1357809"/>
          </a:xfrm>
          <a:prstGeom prst="line">
            <a:avLst/>
          </a:prstGeom>
          <a:ln w="12700">
            <a:solidFill>
              <a:srgbClr val="AF91DF"/>
            </a:solidFill>
            <a:miter lim="400000"/>
          </a:ln>
        </p:spPr>
        <p:txBody>
          <a:bodyPr tIns="91439" bIns="91439"/>
          <a:lstStyle/>
          <a:p>
            <a:pPr algn="l" defTabSz="1828800">
              <a:defRPr sz="3200">
                <a:solidFill>
                  <a:srgbClr val="000000"/>
                </a:solidFill>
                <a:latin typeface="Gill Sans MT"/>
                <a:ea typeface="Gill Sans MT"/>
                <a:cs typeface="Gill Sans MT"/>
                <a:sym typeface="Gill Sans MT"/>
              </a:defRPr>
            </a:pPr>
          </a:p>
        </p:txBody>
      </p:sp>
      <p:sp>
        <p:nvSpPr>
          <p:cNvPr id="431" name="Title 1"/>
          <p:cNvSpPr txBox="1"/>
          <p:nvPr>
            <p:ph type="title"/>
          </p:nvPr>
        </p:nvSpPr>
        <p:spPr>
          <a:xfrm>
            <a:off x="3492803" y="325683"/>
            <a:ext cx="12507960" cy="1150983"/>
          </a:xfrm>
          <a:prstGeom prst="rect">
            <a:avLst/>
          </a:prstGeom>
        </p:spPr>
        <p:txBody>
          <a:bodyPr/>
          <a:lstStyle>
            <a:lvl1pPr>
              <a:defRPr sz="5200"/>
            </a:lvl1pPr>
          </a:lstStyle>
          <a:p>
            <a:pPr/>
            <a:r>
              <a:t>LiteBIRD U.S. Deliverables (A. LEE, US PI) </a:t>
            </a:r>
          </a:p>
        </p:txBody>
      </p:sp>
      <p:sp>
        <p:nvSpPr>
          <p:cNvPr id="432" name="TextBox 2"/>
          <p:cNvSpPr txBox="1"/>
          <p:nvPr/>
        </p:nvSpPr>
        <p:spPr>
          <a:xfrm>
            <a:off x="4286323" y="1892593"/>
            <a:ext cx="9894524" cy="6527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sz="3000">
                <a:solidFill>
                  <a:srgbClr val="000000"/>
                </a:solidFill>
                <a:latin typeface="Calibri"/>
                <a:ea typeface="Calibri"/>
                <a:cs typeface="Calibri"/>
                <a:sym typeface="Calibri"/>
              </a:defRPr>
            </a:lvl1pPr>
          </a:lstStyle>
          <a:p>
            <a:pPr/>
            <a:r>
              <a:t>HF = High Frequency, MF = Mid Frequency, LF = Low Frequency</a:t>
            </a:r>
          </a:p>
        </p:txBody>
      </p:sp>
      <p:sp>
        <p:nvSpPr>
          <p:cNvPr id="433" name="テキスト ボックス 4"/>
          <p:cNvSpPr txBox="1"/>
          <p:nvPr/>
        </p:nvSpPr>
        <p:spPr>
          <a:xfrm>
            <a:off x="3374632" y="5830804"/>
            <a:ext cx="3059356" cy="923276"/>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a:solidFill>
                  <a:srgbClr val="000000"/>
                </a:solidFill>
                <a:latin typeface="Arial"/>
                <a:ea typeface="Arial"/>
                <a:cs typeface="Arial"/>
                <a:sym typeface="Arial"/>
              </a:defRPr>
            </a:lvl1pPr>
          </a:lstStyle>
          <a:p>
            <a:pPr/>
            <a:r>
              <a:t>to Europe</a:t>
            </a:r>
          </a:p>
        </p:txBody>
      </p:sp>
      <p:grpSp>
        <p:nvGrpSpPr>
          <p:cNvPr id="467" name="Group"/>
          <p:cNvGrpSpPr/>
          <p:nvPr/>
        </p:nvGrpSpPr>
        <p:grpSpPr>
          <a:xfrm>
            <a:off x="2444429" y="6730151"/>
            <a:ext cx="19495142" cy="6820102"/>
            <a:chOff x="0" y="0"/>
            <a:chExt cx="19495140" cy="6820100"/>
          </a:xfrm>
        </p:grpSpPr>
        <p:pic>
          <p:nvPicPr>
            <p:cNvPr id="434" name="pasted-image.png" descr="pasted-image.png"/>
            <p:cNvPicPr>
              <a:picLocks noChangeAspect="1"/>
            </p:cNvPicPr>
            <p:nvPr/>
          </p:nvPicPr>
          <p:blipFill>
            <a:blip r:embed="rId3">
              <a:extLst/>
            </a:blip>
            <a:stretch>
              <a:fillRect/>
            </a:stretch>
          </p:blipFill>
          <p:spPr>
            <a:xfrm>
              <a:off x="11243483" y="217"/>
              <a:ext cx="8229504" cy="4070885"/>
            </a:xfrm>
            <a:prstGeom prst="rect">
              <a:avLst/>
            </a:prstGeom>
            <a:ln w="12700" cap="flat">
              <a:solidFill>
                <a:srgbClr val="8BADD1"/>
              </a:solidFill>
              <a:prstDash val="solid"/>
              <a:miter lim="400000"/>
            </a:ln>
            <a:effectLst/>
          </p:spPr>
        </p:pic>
        <p:pic>
          <p:nvPicPr>
            <p:cNvPr id="435" name="pasted-image.png" descr="pasted-image.png"/>
            <p:cNvPicPr>
              <a:picLocks noChangeAspect="1"/>
            </p:cNvPicPr>
            <p:nvPr/>
          </p:nvPicPr>
          <p:blipFill>
            <a:blip r:embed="rId4">
              <a:extLst/>
            </a:blip>
            <a:srcRect l="0" t="0" r="0" b="44166"/>
            <a:stretch>
              <a:fillRect/>
            </a:stretch>
          </p:blipFill>
          <p:spPr>
            <a:xfrm>
              <a:off x="4396132" y="478"/>
              <a:ext cx="6340181" cy="4070622"/>
            </a:xfrm>
            <a:prstGeom prst="rect">
              <a:avLst/>
            </a:prstGeom>
            <a:ln w="12700" cap="flat">
              <a:solidFill>
                <a:srgbClr val="AF91DF"/>
              </a:solidFill>
              <a:prstDash val="solid"/>
              <a:miter lim="400000"/>
            </a:ln>
            <a:effectLst/>
          </p:spPr>
        </p:pic>
        <p:pic>
          <p:nvPicPr>
            <p:cNvPr id="436" name="pasted-image.png" descr="pasted-image.png"/>
            <p:cNvPicPr>
              <a:picLocks noChangeAspect="1"/>
            </p:cNvPicPr>
            <p:nvPr/>
          </p:nvPicPr>
          <p:blipFill>
            <a:blip r:embed="rId5">
              <a:extLst/>
            </a:blip>
            <a:stretch>
              <a:fillRect/>
            </a:stretch>
          </p:blipFill>
          <p:spPr>
            <a:xfrm>
              <a:off x="296619" y="740565"/>
              <a:ext cx="3602603" cy="2924946"/>
            </a:xfrm>
            <a:prstGeom prst="rect">
              <a:avLst/>
            </a:prstGeom>
            <a:ln w="12700" cap="flat">
              <a:noFill/>
              <a:miter lim="400000"/>
            </a:ln>
            <a:effectLst/>
          </p:spPr>
        </p:pic>
        <p:sp>
          <p:nvSpPr>
            <p:cNvPr id="437" name="Shape 890"/>
            <p:cNvSpPr txBox="1"/>
            <p:nvPr/>
          </p:nvSpPr>
          <p:spPr>
            <a:xfrm>
              <a:off x="4531222" y="17099"/>
              <a:ext cx="1469452" cy="69211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0" tIns="71430" rIns="71430" bIns="71430" numCol="1" anchor="ctr">
              <a:noAutofit/>
            </a:bodyPr>
            <a:lstStyle>
              <a:lvl1pPr algn="l" defTabSz="821460">
                <a:defRPr sz="3000">
                  <a:solidFill>
                    <a:srgbClr val="000000"/>
                  </a:solidFill>
                  <a:latin typeface="Calibri"/>
                  <a:ea typeface="Calibri"/>
                  <a:cs typeface="Calibri"/>
                  <a:sym typeface="Calibri"/>
                </a:defRPr>
              </a:lvl1pPr>
            </a:lstStyle>
            <a:p>
              <a:pPr/>
              <a:r>
                <a:t>HF-FPU</a:t>
              </a:r>
            </a:p>
          </p:txBody>
        </p:sp>
        <p:grpSp>
          <p:nvGrpSpPr>
            <p:cNvPr id="442" name="Group 895"/>
            <p:cNvGrpSpPr/>
            <p:nvPr/>
          </p:nvGrpSpPr>
          <p:grpSpPr>
            <a:xfrm>
              <a:off x="11098983" y="4846022"/>
              <a:ext cx="8335232" cy="1974079"/>
              <a:chOff x="0" y="0"/>
              <a:chExt cx="8335231" cy="1974077"/>
            </a:xfrm>
          </p:grpSpPr>
          <p:pic>
            <p:nvPicPr>
              <p:cNvPr id="438" name="pasted-image.png" descr="pasted-image.png"/>
              <p:cNvPicPr>
                <a:picLocks noChangeAspect="1"/>
              </p:cNvPicPr>
              <p:nvPr/>
            </p:nvPicPr>
            <p:blipFill>
              <a:blip r:embed="rId6">
                <a:extLst/>
              </a:blip>
              <a:stretch>
                <a:fillRect/>
              </a:stretch>
            </p:blipFill>
            <p:spPr>
              <a:xfrm>
                <a:off x="85555" y="106635"/>
                <a:ext cx="8249677" cy="1748536"/>
              </a:xfrm>
              <a:prstGeom prst="rect">
                <a:avLst/>
              </a:prstGeom>
              <a:ln w="12700" cap="flat">
                <a:noFill/>
                <a:miter lim="400000"/>
              </a:ln>
              <a:effectLst/>
            </p:spPr>
          </p:pic>
          <p:sp>
            <p:nvSpPr>
              <p:cNvPr id="439" name="Shape 892"/>
              <p:cNvSpPr/>
              <p:nvPr/>
            </p:nvSpPr>
            <p:spPr>
              <a:xfrm>
                <a:off x="86352" y="1616492"/>
                <a:ext cx="2570948" cy="357586"/>
              </a:xfrm>
              <a:prstGeom prst="rect">
                <a:avLst/>
              </a:prstGeom>
              <a:solidFill>
                <a:srgbClr val="FFFFFF"/>
              </a:solidFill>
              <a:ln w="12700" cap="flat">
                <a:noFill/>
                <a:miter lim="400000"/>
              </a:ln>
              <a:effectLst/>
            </p:spPr>
            <p:txBody>
              <a:bodyPr wrap="square" lIns="91439" tIns="91439" rIns="91439" bIns="91439" numCol="1" anchor="ctr">
                <a:noAutofit/>
              </a:bodyPr>
              <a:lstStyle/>
              <a:p>
                <a:pPr defTabSz="821460">
                  <a:defRPr sz="3200">
                    <a:effectLst>
                      <a:outerShdw sx="100000" sy="100000" kx="0" ky="0" algn="b" rotWithShape="0" blurRad="25400" dist="23998" dir="2700000">
                        <a:srgbClr val="000000">
                          <a:alpha val="31033"/>
                        </a:srgbClr>
                      </a:outerShdw>
                    </a:effectLst>
                  </a:defRPr>
                </a:pPr>
              </a:p>
            </p:txBody>
          </p:sp>
          <p:sp>
            <p:nvSpPr>
              <p:cNvPr id="440" name="Shape 893"/>
              <p:cNvSpPr/>
              <p:nvPr/>
            </p:nvSpPr>
            <p:spPr>
              <a:xfrm>
                <a:off x="4281938" y="1616492"/>
                <a:ext cx="4028130" cy="357586"/>
              </a:xfrm>
              <a:prstGeom prst="rect">
                <a:avLst/>
              </a:prstGeom>
              <a:solidFill>
                <a:srgbClr val="FFFFFF"/>
              </a:solidFill>
              <a:ln w="12700" cap="flat">
                <a:noFill/>
                <a:miter lim="400000"/>
              </a:ln>
              <a:effectLst/>
            </p:spPr>
            <p:txBody>
              <a:bodyPr wrap="square" lIns="91439" tIns="91439" rIns="91439" bIns="91439" numCol="1" anchor="ctr">
                <a:noAutofit/>
              </a:bodyPr>
              <a:lstStyle/>
              <a:p>
                <a:pPr defTabSz="821460">
                  <a:defRPr sz="3200">
                    <a:effectLst>
                      <a:outerShdw sx="100000" sy="100000" kx="0" ky="0" algn="b" rotWithShape="0" blurRad="25400" dist="23998" dir="2700000">
                        <a:srgbClr val="000000">
                          <a:alpha val="31033"/>
                        </a:srgbClr>
                      </a:outerShdw>
                    </a:effectLst>
                  </a:defRPr>
                </a:pPr>
              </a:p>
            </p:txBody>
          </p:sp>
          <p:sp>
            <p:nvSpPr>
              <p:cNvPr id="441" name="Shape 894"/>
              <p:cNvSpPr/>
              <p:nvPr/>
            </p:nvSpPr>
            <p:spPr>
              <a:xfrm>
                <a:off x="0" y="-1"/>
                <a:ext cx="2290304" cy="368995"/>
              </a:xfrm>
              <a:prstGeom prst="rect">
                <a:avLst/>
              </a:prstGeom>
              <a:solidFill>
                <a:srgbClr val="FFFFFF"/>
              </a:solidFill>
              <a:ln w="12700" cap="flat">
                <a:noFill/>
                <a:miter lim="400000"/>
              </a:ln>
              <a:effectLst/>
            </p:spPr>
            <p:txBody>
              <a:bodyPr wrap="square" lIns="91439" tIns="91439" rIns="91439" bIns="91439" numCol="1" anchor="ctr">
                <a:noAutofit/>
              </a:bodyPr>
              <a:lstStyle/>
              <a:p>
                <a:pPr defTabSz="821460">
                  <a:defRPr sz="3200">
                    <a:effectLst>
                      <a:outerShdw sx="100000" sy="100000" kx="0" ky="0" algn="b" rotWithShape="0" blurRad="25400" dist="23998" dir="2700000">
                        <a:srgbClr val="000000">
                          <a:alpha val="31033"/>
                        </a:srgbClr>
                      </a:outerShdw>
                    </a:effectLst>
                  </a:defRPr>
                </a:pPr>
              </a:p>
            </p:txBody>
          </p:sp>
        </p:grpSp>
        <p:sp>
          <p:nvSpPr>
            <p:cNvPr id="443" name="Shape 896"/>
            <p:cNvSpPr txBox="1"/>
            <p:nvPr/>
          </p:nvSpPr>
          <p:spPr>
            <a:xfrm>
              <a:off x="15699390" y="4405919"/>
              <a:ext cx="2198590" cy="6921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0" tIns="71430" rIns="71430" bIns="71430" numCol="1" anchor="ctr">
              <a:noAutofit/>
            </a:bodyPr>
            <a:lstStyle>
              <a:lvl1pPr algn="l" defTabSz="821460">
                <a:defRPr sz="3000">
                  <a:solidFill>
                    <a:srgbClr val="000000"/>
                  </a:solidFill>
                  <a:latin typeface="Calibri"/>
                  <a:ea typeface="Calibri"/>
                  <a:cs typeface="Calibri"/>
                  <a:sym typeface="Calibri"/>
                </a:defRPr>
              </a:lvl1pPr>
            </a:lstStyle>
            <a:p>
              <a:pPr/>
              <a:r>
                <a:t>MF Module</a:t>
              </a:r>
            </a:p>
          </p:txBody>
        </p:sp>
        <p:sp>
          <p:nvSpPr>
            <p:cNvPr id="444" name="Shape 897"/>
            <p:cNvSpPr txBox="1"/>
            <p:nvPr/>
          </p:nvSpPr>
          <p:spPr>
            <a:xfrm>
              <a:off x="11259587" y="4405919"/>
              <a:ext cx="2011578" cy="6921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0" tIns="71430" rIns="71430" bIns="71430" numCol="1" anchor="ctr">
              <a:noAutofit/>
            </a:bodyPr>
            <a:lstStyle>
              <a:lvl1pPr algn="l" defTabSz="821460">
                <a:defRPr sz="3000">
                  <a:solidFill>
                    <a:srgbClr val="000000"/>
                  </a:solidFill>
                  <a:latin typeface="Calibri"/>
                  <a:ea typeface="Calibri"/>
                  <a:cs typeface="Calibri"/>
                  <a:sym typeface="Calibri"/>
                </a:defRPr>
              </a:lvl1pPr>
            </a:lstStyle>
            <a:p>
              <a:pPr/>
              <a:r>
                <a:t>LF Module</a:t>
              </a:r>
            </a:p>
          </p:txBody>
        </p:sp>
        <p:grpSp>
          <p:nvGrpSpPr>
            <p:cNvPr id="447" name="Group 900"/>
            <p:cNvGrpSpPr/>
            <p:nvPr/>
          </p:nvGrpSpPr>
          <p:grpSpPr>
            <a:xfrm>
              <a:off x="5304901" y="4789388"/>
              <a:ext cx="4362336" cy="1897815"/>
              <a:chOff x="0" y="0"/>
              <a:chExt cx="4362335" cy="1897813"/>
            </a:xfrm>
          </p:grpSpPr>
          <p:pic>
            <p:nvPicPr>
              <p:cNvPr id="445" name="pasted-image.png" descr="pasted-image.png"/>
              <p:cNvPicPr>
                <a:picLocks noChangeAspect="1"/>
              </p:cNvPicPr>
              <p:nvPr/>
            </p:nvPicPr>
            <p:blipFill>
              <a:blip r:embed="rId7">
                <a:extLst/>
              </a:blip>
              <a:stretch>
                <a:fillRect/>
              </a:stretch>
            </p:blipFill>
            <p:spPr>
              <a:xfrm>
                <a:off x="131115" y="55184"/>
                <a:ext cx="4231221" cy="1842630"/>
              </a:xfrm>
              <a:prstGeom prst="rect">
                <a:avLst/>
              </a:prstGeom>
              <a:ln w="12700" cap="flat">
                <a:noFill/>
                <a:miter lim="400000"/>
              </a:ln>
              <a:effectLst/>
            </p:spPr>
          </p:pic>
          <p:sp>
            <p:nvSpPr>
              <p:cNvPr id="446" name="Shape 899"/>
              <p:cNvSpPr/>
              <p:nvPr/>
            </p:nvSpPr>
            <p:spPr>
              <a:xfrm>
                <a:off x="-1" y="-1"/>
                <a:ext cx="1162387" cy="276254"/>
              </a:xfrm>
              <a:prstGeom prst="rect">
                <a:avLst/>
              </a:prstGeom>
              <a:solidFill>
                <a:srgbClr val="FFFFFF"/>
              </a:solidFill>
              <a:ln w="12700" cap="flat">
                <a:noFill/>
                <a:miter lim="400000"/>
              </a:ln>
              <a:effectLst/>
            </p:spPr>
            <p:txBody>
              <a:bodyPr wrap="square" lIns="91439" tIns="91439" rIns="91439" bIns="91439" numCol="1" anchor="ctr">
                <a:noAutofit/>
              </a:bodyPr>
              <a:lstStyle/>
              <a:p>
                <a:pPr defTabSz="821460">
                  <a:defRPr sz="3200">
                    <a:effectLst>
                      <a:outerShdw sx="100000" sy="100000" kx="0" ky="0" algn="b" rotWithShape="0" blurRad="25400" dist="23998" dir="2700000">
                        <a:srgbClr val="000000">
                          <a:alpha val="31033"/>
                        </a:srgbClr>
                      </a:outerShdw>
                    </a:effectLst>
                  </a:defRPr>
                </a:pPr>
              </a:p>
            </p:txBody>
          </p:sp>
        </p:grpSp>
        <p:sp>
          <p:nvSpPr>
            <p:cNvPr id="448" name="Shape 901"/>
            <p:cNvSpPr txBox="1"/>
            <p:nvPr/>
          </p:nvSpPr>
          <p:spPr>
            <a:xfrm>
              <a:off x="4892747" y="4385747"/>
              <a:ext cx="2098779" cy="6921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0" tIns="71430" rIns="71430" bIns="71430" numCol="1" anchor="ctr">
              <a:noAutofit/>
            </a:bodyPr>
            <a:lstStyle>
              <a:lvl1pPr algn="l" defTabSz="821460">
                <a:defRPr sz="3000">
                  <a:solidFill>
                    <a:srgbClr val="000000"/>
                  </a:solidFill>
                  <a:latin typeface="Calibri"/>
                  <a:ea typeface="Calibri"/>
                  <a:cs typeface="Calibri"/>
                  <a:sym typeface="Calibri"/>
                </a:defRPr>
              </a:lvl1pPr>
            </a:lstStyle>
            <a:p>
              <a:pPr/>
              <a:r>
                <a:t>HF Module</a:t>
              </a:r>
            </a:p>
          </p:txBody>
        </p:sp>
        <p:sp>
          <p:nvSpPr>
            <p:cNvPr id="449" name="Shape 902"/>
            <p:cNvSpPr/>
            <p:nvPr/>
          </p:nvSpPr>
          <p:spPr>
            <a:xfrm>
              <a:off x="14313859" y="1402440"/>
              <a:ext cx="650831" cy="711030"/>
            </a:xfrm>
            <a:prstGeom prst="rect">
              <a:avLst/>
            </a:prstGeom>
            <a:noFill/>
            <a:ln w="12700" cap="flat">
              <a:solidFill>
                <a:srgbClr val="4BACC6"/>
              </a:solidFill>
              <a:prstDash val="solid"/>
              <a:miter lim="400000"/>
            </a:ln>
            <a:effectLst/>
          </p:spPr>
          <p:txBody>
            <a:bodyPr wrap="square" lIns="91439" tIns="91439" rIns="91439" bIns="91439" numCol="1" anchor="ctr">
              <a:noAutofit/>
            </a:bodyPr>
            <a:lstStyle/>
            <a:p>
              <a:pPr defTabSz="821460">
                <a:defRPr sz="3200">
                  <a:effectLst>
                    <a:outerShdw sx="100000" sy="100000" kx="0" ky="0" algn="b" rotWithShape="0" blurRad="25400" dist="23998" dir="2700000">
                      <a:srgbClr val="000000">
                        <a:alpha val="31033"/>
                      </a:srgbClr>
                    </a:outerShdw>
                  </a:effectLst>
                </a:defRPr>
              </a:pPr>
            </a:p>
          </p:txBody>
        </p:sp>
        <p:sp>
          <p:nvSpPr>
            <p:cNvPr id="450" name="Shape 903"/>
            <p:cNvSpPr/>
            <p:nvPr/>
          </p:nvSpPr>
          <p:spPr>
            <a:xfrm flipV="1">
              <a:off x="11230843" y="2118850"/>
              <a:ext cx="3087589" cy="2265546"/>
            </a:xfrm>
            <a:prstGeom prst="line">
              <a:avLst/>
            </a:prstGeom>
            <a:noFill/>
            <a:ln w="12700" cap="flat">
              <a:solidFill>
                <a:srgbClr val="4BACC6"/>
              </a:solidFill>
              <a:prstDash val="solid"/>
              <a:miter lim="400000"/>
            </a:ln>
            <a:effectLst/>
          </p:spPr>
          <p:txBody>
            <a:bodyPr wrap="square" lIns="91439" tIns="91439" rIns="91439" bIns="91439" numCol="1" anchor="t">
              <a:noAutofit/>
            </a:bodyPr>
            <a:lstStyle/>
            <a:p>
              <a:pPr algn="l" defTabSz="1828800">
                <a:defRPr sz="3200">
                  <a:solidFill>
                    <a:srgbClr val="000000"/>
                  </a:solidFill>
                  <a:latin typeface="Gill Sans MT"/>
                  <a:ea typeface="Gill Sans MT"/>
                  <a:cs typeface="Gill Sans MT"/>
                  <a:sym typeface="Gill Sans MT"/>
                </a:defRPr>
              </a:pPr>
            </a:p>
          </p:txBody>
        </p:sp>
        <p:sp>
          <p:nvSpPr>
            <p:cNvPr id="451" name="Shape 904"/>
            <p:cNvSpPr/>
            <p:nvPr/>
          </p:nvSpPr>
          <p:spPr>
            <a:xfrm flipH="1" flipV="1">
              <a:off x="14977119" y="2113690"/>
              <a:ext cx="448027" cy="2275869"/>
            </a:xfrm>
            <a:prstGeom prst="line">
              <a:avLst/>
            </a:prstGeom>
            <a:noFill/>
            <a:ln w="12700" cap="flat">
              <a:solidFill>
                <a:srgbClr val="4BACC6"/>
              </a:solidFill>
              <a:prstDash val="solid"/>
              <a:miter lim="400000"/>
            </a:ln>
            <a:effectLst/>
          </p:spPr>
          <p:txBody>
            <a:bodyPr wrap="square" lIns="91439" tIns="91439" rIns="91439" bIns="91439" numCol="1" anchor="t">
              <a:noAutofit/>
            </a:bodyPr>
            <a:lstStyle/>
            <a:p>
              <a:pPr algn="l" defTabSz="1828800">
                <a:defRPr sz="3200">
                  <a:solidFill>
                    <a:srgbClr val="000000"/>
                  </a:solidFill>
                  <a:latin typeface="Gill Sans MT"/>
                  <a:ea typeface="Gill Sans MT"/>
                  <a:cs typeface="Gill Sans MT"/>
                  <a:sym typeface="Gill Sans MT"/>
                </a:defRPr>
              </a:pPr>
            </a:p>
          </p:txBody>
        </p:sp>
        <p:sp>
          <p:nvSpPr>
            <p:cNvPr id="452" name="Shape 905"/>
            <p:cNvSpPr/>
            <p:nvPr/>
          </p:nvSpPr>
          <p:spPr>
            <a:xfrm>
              <a:off x="11226813" y="4396455"/>
              <a:ext cx="4207745" cy="2379584"/>
            </a:xfrm>
            <a:prstGeom prst="rect">
              <a:avLst/>
            </a:prstGeom>
            <a:noFill/>
            <a:ln w="12700" cap="flat">
              <a:solidFill>
                <a:srgbClr val="4BACC6"/>
              </a:solidFill>
              <a:prstDash val="solid"/>
              <a:miter lim="400000"/>
            </a:ln>
            <a:effectLst/>
          </p:spPr>
          <p:txBody>
            <a:bodyPr wrap="square" lIns="91439" tIns="91439" rIns="91439" bIns="91439" numCol="1" anchor="ctr">
              <a:noAutofit/>
            </a:bodyPr>
            <a:lstStyle/>
            <a:p>
              <a:pPr defTabSz="821460">
                <a:defRPr sz="3200">
                  <a:effectLst>
                    <a:outerShdw sx="100000" sy="100000" kx="0" ky="0" algn="b" rotWithShape="0" blurRad="25400" dist="23998" dir="2700000">
                      <a:srgbClr val="000000">
                        <a:alpha val="31033"/>
                      </a:srgbClr>
                    </a:outerShdw>
                  </a:effectLst>
                </a:defRPr>
              </a:pPr>
            </a:p>
          </p:txBody>
        </p:sp>
        <p:sp>
          <p:nvSpPr>
            <p:cNvPr id="453" name="Shape 906"/>
            <p:cNvSpPr/>
            <p:nvPr/>
          </p:nvSpPr>
          <p:spPr>
            <a:xfrm>
              <a:off x="15633893" y="4396455"/>
              <a:ext cx="3853022" cy="2379584"/>
            </a:xfrm>
            <a:prstGeom prst="rect">
              <a:avLst/>
            </a:prstGeom>
            <a:noFill/>
            <a:ln w="12700" cap="flat">
              <a:solidFill>
                <a:srgbClr val="942E4B"/>
              </a:solidFill>
              <a:prstDash val="solid"/>
              <a:miter lim="400000"/>
            </a:ln>
            <a:effectLst/>
          </p:spPr>
          <p:txBody>
            <a:bodyPr wrap="square" lIns="91439" tIns="91439" rIns="91439" bIns="91439" numCol="1" anchor="ctr">
              <a:noAutofit/>
            </a:bodyPr>
            <a:lstStyle/>
            <a:p>
              <a:pPr defTabSz="821460">
                <a:defRPr sz="3200">
                  <a:effectLst>
                    <a:outerShdw sx="100000" sy="100000" kx="0" ky="0" algn="b" rotWithShape="0" blurRad="25400" dist="23998" dir="2700000">
                      <a:srgbClr val="000000">
                        <a:alpha val="31033"/>
                      </a:srgbClr>
                    </a:outerShdw>
                  </a:effectLst>
                </a:defRPr>
              </a:pPr>
            </a:p>
          </p:txBody>
        </p:sp>
        <p:sp>
          <p:nvSpPr>
            <p:cNvPr id="454" name="Shape 907"/>
            <p:cNvSpPr/>
            <p:nvPr/>
          </p:nvSpPr>
          <p:spPr>
            <a:xfrm>
              <a:off x="15244147" y="1523965"/>
              <a:ext cx="650828" cy="711030"/>
            </a:xfrm>
            <a:prstGeom prst="rect">
              <a:avLst/>
            </a:prstGeom>
            <a:noFill/>
            <a:ln w="12700" cap="flat">
              <a:solidFill>
                <a:srgbClr val="942E4B"/>
              </a:solidFill>
              <a:prstDash val="solid"/>
              <a:miter lim="400000"/>
            </a:ln>
            <a:effectLst/>
          </p:spPr>
          <p:txBody>
            <a:bodyPr wrap="square" lIns="91439" tIns="91439" rIns="91439" bIns="91439" numCol="1" anchor="ctr">
              <a:noAutofit/>
            </a:bodyPr>
            <a:lstStyle/>
            <a:p>
              <a:pPr defTabSz="821460">
                <a:defRPr sz="3200">
                  <a:effectLst>
                    <a:outerShdw sx="100000" sy="100000" kx="0" ky="0" algn="b" rotWithShape="0" blurRad="25400" dist="23998" dir="2700000">
                      <a:srgbClr val="000000">
                        <a:alpha val="31033"/>
                      </a:srgbClr>
                    </a:outerShdw>
                  </a:effectLst>
                </a:defRPr>
              </a:pPr>
            </a:p>
          </p:txBody>
        </p:sp>
        <p:sp>
          <p:nvSpPr>
            <p:cNvPr id="455" name="Shape 908"/>
            <p:cNvSpPr/>
            <p:nvPr/>
          </p:nvSpPr>
          <p:spPr>
            <a:xfrm flipH="1" flipV="1">
              <a:off x="15248717" y="2240370"/>
              <a:ext cx="394627" cy="2156759"/>
            </a:xfrm>
            <a:prstGeom prst="line">
              <a:avLst/>
            </a:prstGeom>
            <a:noFill/>
            <a:ln w="12700" cap="flat">
              <a:solidFill>
                <a:srgbClr val="942E4B"/>
              </a:solidFill>
              <a:prstDash val="solid"/>
              <a:miter lim="400000"/>
            </a:ln>
            <a:effectLst/>
          </p:spPr>
          <p:txBody>
            <a:bodyPr wrap="square" lIns="91439" tIns="91439" rIns="91439" bIns="91439" numCol="1" anchor="t">
              <a:noAutofit/>
            </a:bodyPr>
            <a:lstStyle/>
            <a:p>
              <a:pPr algn="l" defTabSz="1828800">
                <a:defRPr sz="3200">
                  <a:solidFill>
                    <a:srgbClr val="000000"/>
                  </a:solidFill>
                  <a:latin typeface="Gill Sans MT"/>
                  <a:ea typeface="Gill Sans MT"/>
                  <a:cs typeface="Gill Sans MT"/>
                  <a:sym typeface="Gill Sans MT"/>
                </a:defRPr>
              </a:pPr>
            </a:p>
          </p:txBody>
        </p:sp>
        <p:sp>
          <p:nvSpPr>
            <p:cNvPr id="456" name="Shape 909"/>
            <p:cNvSpPr/>
            <p:nvPr/>
          </p:nvSpPr>
          <p:spPr>
            <a:xfrm flipH="1" flipV="1">
              <a:off x="15907404" y="2235213"/>
              <a:ext cx="3587737" cy="2163635"/>
            </a:xfrm>
            <a:prstGeom prst="line">
              <a:avLst/>
            </a:prstGeom>
            <a:noFill/>
            <a:ln w="12700" cap="flat">
              <a:solidFill>
                <a:srgbClr val="942E4B"/>
              </a:solidFill>
              <a:prstDash val="solid"/>
              <a:miter lim="400000"/>
            </a:ln>
            <a:effectLst/>
          </p:spPr>
          <p:txBody>
            <a:bodyPr wrap="square" lIns="91439" tIns="91439" rIns="91439" bIns="91439" numCol="1" anchor="t">
              <a:noAutofit/>
            </a:bodyPr>
            <a:lstStyle/>
            <a:p>
              <a:pPr algn="l" defTabSz="1828800">
                <a:defRPr sz="3200">
                  <a:solidFill>
                    <a:srgbClr val="000000"/>
                  </a:solidFill>
                  <a:latin typeface="Gill Sans MT"/>
                  <a:ea typeface="Gill Sans MT"/>
                  <a:cs typeface="Gill Sans MT"/>
                  <a:sym typeface="Gill Sans MT"/>
                </a:defRPr>
              </a:pPr>
            </a:p>
          </p:txBody>
        </p:sp>
        <p:sp>
          <p:nvSpPr>
            <p:cNvPr id="457" name="Shape 910"/>
            <p:cNvSpPr/>
            <p:nvPr/>
          </p:nvSpPr>
          <p:spPr>
            <a:xfrm>
              <a:off x="6226299" y="784397"/>
              <a:ext cx="1999601" cy="1501172"/>
            </a:xfrm>
            <a:prstGeom prst="rect">
              <a:avLst/>
            </a:prstGeom>
            <a:noFill/>
            <a:ln w="12700" cap="flat">
              <a:solidFill>
                <a:srgbClr val="365A90"/>
              </a:solidFill>
              <a:prstDash val="solid"/>
              <a:miter lim="400000"/>
            </a:ln>
            <a:effectLst/>
          </p:spPr>
          <p:txBody>
            <a:bodyPr wrap="square" lIns="91439" tIns="91439" rIns="91439" bIns="91439" numCol="1" anchor="ctr">
              <a:noAutofit/>
            </a:bodyPr>
            <a:lstStyle/>
            <a:p>
              <a:pPr defTabSz="821460">
                <a:defRPr sz="3200">
                  <a:effectLst>
                    <a:outerShdw sx="100000" sy="100000" kx="0" ky="0" algn="b" rotWithShape="0" blurRad="25400" dist="23998" dir="2700000">
                      <a:srgbClr val="000000">
                        <a:alpha val="31033"/>
                      </a:srgbClr>
                    </a:outerShdw>
                  </a:effectLst>
                </a:defRPr>
              </a:pPr>
            </a:p>
          </p:txBody>
        </p:sp>
        <p:sp>
          <p:nvSpPr>
            <p:cNvPr id="458" name="Shape 911"/>
            <p:cNvSpPr/>
            <p:nvPr/>
          </p:nvSpPr>
          <p:spPr>
            <a:xfrm flipV="1">
              <a:off x="4838400" y="2256955"/>
              <a:ext cx="1412742" cy="2137465"/>
            </a:xfrm>
            <a:prstGeom prst="line">
              <a:avLst/>
            </a:prstGeom>
            <a:noFill/>
            <a:ln w="12700" cap="flat">
              <a:solidFill>
                <a:srgbClr val="365A90"/>
              </a:solidFill>
              <a:prstDash val="solid"/>
              <a:miter lim="400000"/>
            </a:ln>
            <a:effectLst/>
          </p:spPr>
          <p:txBody>
            <a:bodyPr wrap="square" lIns="91439" tIns="91439" rIns="91439" bIns="91439" numCol="1" anchor="t">
              <a:noAutofit/>
            </a:bodyPr>
            <a:lstStyle/>
            <a:p>
              <a:pPr algn="l" defTabSz="1828800">
                <a:defRPr sz="3200">
                  <a:solidFill>
                    <a:srgbClr val="000000"/>
                  </a:solidFill>
                  <a:latin typeface="Gill Sans MT"/>
                  <a:ea typeface="Gill Sans MT"/>
                  <a:cs typeface="Gill Sans MT"/>
                  <a:sym typeface="Gill Sans MT"/>
                </a:defRPr>
              </a:pPr>
            </a:p>
          </p:txBody>
        </p:sp>
        <p:sp>
          <p:nvSpPr>
            <p:cNvPr id="459" name="Shape 912"/>
            <p:cNvSpPr/>
            <p:nvPr/>
          </p:nvSpPr>
          <p:spPr>
            <a:xfrm flipH="1" flipV="1">
              <a:off x="8215056" y="2274078"/>
              <a:ext cx="1816646" cy="2113491"/>
            </a:xfrm>
            <a:prstGeom prst="line">
              <a:avLst/>
            </a:prstGeom>
            <a:noFill/>
            <a:ln w="12700" cap="flat">
              <a:solidFill>
                <a:srgbClr val="365A90"/>
              </a:solidFill>
              <a:prstDash val="solid"/>
              <a:miter lim="400000"/>
            </a:ln>
            <a:effectLst/>
          </p:spPr>
          <p:txBody>
            <a:bodyPr wrap="square" lIns="91439" tIns="91439" rIns="91439" bIns="91439" numCol="1" anchor="t">
              <a:noAutofit/>
            </a:bodyPr>
            <a:lstStyle/>
            <a:p>
              <a:pPr algn="l" defTabSz="1828800">
                <a:defRPr sz="3200">
                  <a:solidFill>
                    <a:srgbClr val="000000"/>
                  </a:solidFill>
                  <a:latin typeface="Gill Sans MT"/>
                  <a:ea typeface="Gill Sans MT"/>
                  <a:cs typeface="Gill Sans MT"/>
                  <a:sym typeface="Gill Sans MT"/>
                </a:defRPr>
              </a:pPr>
            </a:p>
          </p:txBody>
        </p:sp>
        <p:sp>
          <p:nvSpPr>
            <p:cNvPr id="460" name="Shape 913"/>
            <p:cNvSpPr/>
            <p:nvPr/>
          </p:nvSpPr>
          <p:spPr>
            <a:xfrm>
              <a:off x="4834563" y="4396455"/>
              <a:ext cx="5196522" cy="2379584"/>
            </a:xfrm>
            <a:prstGeom prst="rect">
              <a:avLst/>
            </a:prstGeom>
            <a:noFill/>
            <a:ln w="12700" cap="flat">
              <a:solidFill>
                <a:srgbClr val="365A90"/>
              </a:solidFill>
              <a:prstDash val="solid"/>
              <a:miter lim="400000"/>
            </a:ln>
            <a:effectLst/>
          </p:spPr>
          <p:txBody>
            <a:bodyPr wrap="square" lIns="91439" tIns="91439" rIns="91439" bIns="91439" numCol="1" anchor="ctr">
              <a:noAutofit/>
            </a:bodyPr>
            <a:lstStyle/>
            <a:p>
              <a:pPr defTabSz="821460">
                <a:defRPr sz="3200">
                  <a:effectLst>
                    <a:outerShdw sx="100000" sy="100000" kx="0" ky="0" algn="b" rotWithShape="0" blurRad="25400" dist="23998" dir="2700000">
                      <a:srgbClr val="000000">
                        <a:alpha val="31033"/>
                      </a:srgbClr>
                    </a:outerShdw>
                  </a:effectLst>
                </a:defRPr>
              </a:pPr>
            </a:p>
          </p:txBody>
        </p:sp>
        <p:sp>
          <p:nvSpPr>
            <p:cNvPr id="461" name="Shape 914"/>
            <p:cNvSpPr/>
            <p:nvPr/>
          </p:nvSpPr>
          <p:spPr>
            <a:xfrm>
              <a:off x="169489" y="167"/>
              <a:ext cx="3856869" cy="4070978"/>
            </a:xfrm>
            <a:prstGeom prst="rect">
              <a:avLst/>
            </a:prstGeom>
            <a:noFill/>
            <a:ln w="12700" cap="flat">
              <a:solidFill>
                <a:srgbClr val="FFB775"/>
              </a:solidFill>
              <a:prstDash val="solid"/>
              <a:miter lim="400000"/>
            </a:ln>
            <a:effectLst/>
          </p:spPr>
          <p:txBody>
            <a:bodyPr wrap="square" lIns="91439" tIns="91439" rIns="91439" bIns="91439" numCol="1" anchor="ctr">
              <a:noAutofit/>
            </a:bodyPr>
            <a:lstStyle/>
            <a:p>
              <a:pPr defTabSz="821460">
                <a:defRPr sz="3200">
                  <a:effectLst>
                    <a:outerShdw sx="100000" sy="100000" kx="0" ky="0" algn="b" rotWithShape="0" blurRad="25400" dist="23998" dir="2700000">
                      <a:srgbClr val="000000">
                        <a:alpha val="31033"/>
                      </a:srgbClr>
                    </a:outerShdw>
                  </a:effectLst>
                </a:defRPr>
              </a:pPr>
            </a:p>
          </p:txBody>
        </p:sp>
        <p:sp>
          <p:nvSpPr>
            <p:cNvPr id="462" name="Shape 915"/>
            <p:cNvSpPr txBox="1"/>
            <p:nvPr/>
          </p:nvSpPr>
          <p:spPr>
            <a:xfrm>
              <a:off x="308447" y="17099"/>
              <a:ext cx="3248800" cy="69211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0" tIns="71430" rIns="71430" bIns="71430" numCol="1" anchor="ctr">
              <a:noAutofit/>
            </a:bodyPr>
            <a:lstStyle>
              <a:lvl1pPr algn="l" defTabSz="821460">
                <a:defRPr sz="3000">
                  <a:solidFill>
                    <a:srgbClr val="000000"/>
                  </a:solidFill>
                  <a:latin typeface="Calibri"/>
                  <a:ea typeface="Calibri"/>
                  <a:cs typeface="Calibri"/>
                  <a:sym typeface="Calibri"/>
                </a:defRPr>
              </a:lvl1pPr>
            </a:lstStyle>
            <a:p>
              <a:pPr/>
              <a:r>
                <a:t>Sub-Kelvin Cooler</a:t>
              </a:r>
            </a:p>
          </p:txBody>
        </p:sp>
        <p:pic>
          <p:nvPicPr>
            <p:cNvPr id="463" name="pasted-image.png" descr="pasted-image.png"/>
            <p:cNvPicPr>
              <a:picLocks noChangeAspect="1"/>
            </p:cNvPicPr>
            <p:nvPr/>
          </p:nvPicPr>
          <p:blipFill>
            <a:blip r:embed="rId8">
              <a:extLst/>
            </a:blip>
            <a:stretch>
              <a:fillRect/>
            </a:stretch>
          </p:blipFill>
          <p:spPr>
            <a:xfrm>
              <a:off x="889004" y="5132503"/>
              <a:ext cx="2159583" cy="1211579"/>
            </a:xfrm>
            <a:prstGeom prst="rect">
              <a:avLst/>
            </a:prstGeom>
            <a:ln w="12700" cap="flat">
              <a:noFill/>
              <a:miter lim="400000"/>
            </a:ln>
            <a:effectLst/>
          </p:spPr>
        </p:pic>
        <p:sp>
          <p:nvSpPr>
            <p:cNvPr id="464" name="Shape 917"/>
            <p:cNvSpPr/>
            <p:nvPr/>
          </p:nvSpPr>
          <p:spPr>
            <a:xfrm>
              <a:off x="169489" y="4396455"/>
              <a:ext cx="3856869" cy="2379584"/>
            </a:xfrm>
            <a:prstGeom prst="rect">
              <a:avLst/>
            </a:prstGeom>
            <a:noFill/>
            <a:ln w="12700" cap="flat">
              <a:solidFill>
                <a:srgbClr val="C0504D"/>
              </a:solidFill>
              <a:prstDash val="solid"/>
              <a:miter lim="400000"/>
            </a:ln>
            <a:effectLst/>
          </p:spPr>
          <p:txBody>
            <a:bodyPr wrap="square" lIns="91439" tIns="91439" rIns="91439" bIns="91439" numCol="1" anchor="ctr">
              <a:noAutofit/>
            </a:bodyPr>
            <a:lstStyle/>
            <a:p>
              <a:pPr defTabSz="821460">
                <a:defRPr sz="3200">
                  <a:effectLst>
                    <a:outerShdw sx="100000" sy="100000" kx="0" ky="0" algn="b" rotWithShape="0" blurRad="25400" dist="23998" dir="2700000">
                      <a:srgbClr val="000000">
                        <a:alpha val="31033"/>
                      </a:srgbClr>
                    </a:outerShdw>
                  </a:effectLst>
                </a:defRPr>
              </a:pPr>
            </a:p>
          </p:txBody>
        </p:sp>
        <p:sp>
          <p:nvSpPr>
            <p:cNvPr id="465" name="Shape 918"/>
            <p:cNvSpPr txBox="1"/>
            <p:nvPr/>
          </p:nvSpPr>
          <p:spPr>
            <a:xfrm>
              <a:off x="202789" y="4385747"/>
              <a:ext cx="3181140" cy="6921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0" tIns="71430" rIns="71430" bIns="71430" numCol="1" anchor="ctr">
              <a:noAutofit/>
            </a:bodyPr>
            <a:lstStyle>
              <a:lvl1pPr algn="l" defTabSz="821460">
                <a:defRPr sz="3000">
                  <a:solidFill>
                    <a:srgbClr val="000000"/>
                  </a:solidFill>
                  <a:latin typeface="Calibri"/>
                  <a:ea typeface="Calibri"/>
                  <a:cs typeface="Calibri"/>
                  <a:sym typeface="Calibri"/>
                </a:defRPr>
              </a:lvl1pPr>
            </a:lstStyle>
            <a:p>
              <a:pPr/>
              <a:r>
                <a:t>SQUID Amplifiers</a:t>
              </a:r>
            </a:p>
          </p:txBody>
        </p:sp>
        <p:sp>
          <p:nvSpPr>
            <p:cNvPr id="466" name="正方形/長方形 5"/>
            <p:cNvSpPr/>
            <p:nvPr/>
          </p:nvSpPr>
          <p:spPr>
            <a:xfrm>
              <a:off x="0" y="0"/>
              <a:ext cx="4059817" cy="4071098"/>
            </a:xfrm>
            <a:prstGeom prst="rect">
              <a:avLst/>
            </a:prstGeom>
            <a:solidFill>
              <a:srgbClr val="C4BD97">
                <a:alpha val="30980"/>
              </a:srgbClr>
            </a:solidFill>
            <a:ln w="12700" cap="flat">
              <a:solidFill>
                <a:srgbClr val="4A7EBB"/>
              </a:solidFill>
              <a:prstDash val="solid"/>
              <a:round/>
            </a:ln>
            <a:effectLst>
              <a:outerShdw sx="100000" sy="100000" kx="0" ky="0" algn="b" rotWithShape="0" blurRad="63500" dist="25400" dir="5400000">
                <a:srgbClr val="000000">
                  <a:alpha val="35000"/>
                </a:srgbClr>
              </a:outerShdw>
            </a:effectLst>
          </p:spPr>
          <p:txBody>
            <a:bodyPr wrap="square" lIns="91439" tIns="91439" rIns="91439" bIns="91439" numCol="1" anchor="ctr">
              <a:noAutofit/>
            </a:bodyPr>
            <a:lstStyle/>
            <a:p>
              <a:pPr defTabSz="1828800">
                <a:defRPr sz="3200">
                  <a:latin typeface="Calibri"/>
                  <a:ea typeface="Calibri"/>
                  <a:cs typeface="Calibri"/>
                  <a:sym typeface="Calibri"/>
                </a:defRPr>
              </a:pP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433"/>
                                        </p:tgtEl>
                                        <p:attrNameLst>
                                          <p:attrName>style.visibility</p:attrName>
                                        </p:attrNameLst>
                                      </p:cBhvr>
                                      <p:to>
                                        <p:strVal val="visible"/>
                                      </p:to>
                                    </p:set>
                                    <p:animEffect filter="dissolve" transition="in">
                                      <p:cBhvr>
                                        <p:cTn id="7" dur="500"/>
                                        <p:tgtEl>
                                          <p:spTgt spid="4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33" grpId="1"/>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69" name="Picture 10" descr="Picture 10"/>
          <p:cNvPicPr>
            <a:picLocks noChangeAspect="1"/>
          </p:cNvPicPr>
          <p:nvPr/>
        </p:nvPicPr>
        <p:blipFill>
          <a:blip r:embed="rId3">
            <a:extLst/>
          </a:blip>
          <a:stretch>
            <a:fillRect/>
          </a:stretch>
        </p:blipFill>
        <p:spPr>
          <a:xfrm flipH="1">
            <a:off x="494473" y="1353626"/>
            <a:ext cx="16509457" cy="12408442"/>
          </a:xfrm>
          <a:prstGeom prst="rect">
            <a:avLst/>
          </a:prstGeom>
          <a:ln w="12700">
            <a:miter lim="400000"/>
          </a:ln>
        </p:spPr>
      </p:pic>
      <p:sp>
        <p:nvSpPr>
          <p:cNvPr id="470" name="Line"/>
          <p:cNvSpPr/>
          <p:nvPr/>
        </p:nvSpPr>
        <p:spPr>
          <a:xfrm>
            <a:off x="3757053" y="1339453"/>
            <a:ext cx="16869893" cy="1"/>
          </a:xfrm>
          <a:prstGeom prst="line">
            <a:avLst/>
          </a:prstGeom>
          <a:ln w="25400">
            <a:solidFill>
              <a:srgbClr val="FFFFFF"/>
            </a:solidFill>
            <a:miter lim="400000"/>
          </a:ln>
        </p:spPr>
        <p:txBody>
          <a:bodyPr lIns="71437" tIns="71437" rIns="71437" bIns="71437" anchor="ctr"/>
          <a:lstStyle/>
          <a:p>
            <a:pPr>
              <a:defRPr sz="3200">
                <a:effectLst>
                  <a:outerShdw sx="100000" sy="100000" kx="0" ky="0" algn="b" rotWithShape="0" blurRad="25400" dist="23998" dir="2700000">
                    <a:srgbClr val="000000">
                      <a:alpha val="31034"/>
                    </a:srgbClr>
                  </a:outerShdw>
                </a:effectLst>
              </a:defRPr>
            </a:pPr>
          </a:p>
        </p:txBody>
      </p:sp>
      <p:sp>
        <p:nvSpPr>
          <p:cNvPr id="471" name="LiteBIRD Status"/>
          <p:cNvSpPr txBox="1"/>
          <p:nvPr/>
        </p:nvSpPr>
        <p:spPr>
          <a:xfrm>
            <a:off x="8294854" y="78510"/>
            <a:ext cx="7794291" cy="131943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lvl1pPr>
              <a:defRPr b="1" sz="7000">
                <a:latin typeface="Helvetica"/>
                <a:ea typeface="Helvetica"/>
                <a:cs typeface="Helvetica"/>
                <a:sym typeface="Helvetica"/>
              </a:defRPr>
            </a:lvl1pPr>
          </a:lstStyle>
          <a:p>
            <a:pPr/>
            <a:r>
              <a:t>LiteBIRD Status</a:t>
            </a:r>
          </a:p>
        </p:txBody>
      </p:sp>
      <p:sp>
        <p:nvSpPr>
          <p:cNvPr id="472" name="Subtitle 2"/>
          <p:cNvSpPr txBox="1"/>
          <p:nvPr>
            <p:ph type="body" idx="1"/>
          </p:nvPr>
        </p:nvSpPr>
        <p:spPr>
          <a:xfrm>
            <a:off x="12812902" y="1386852"/>
            <a:ext cx="11164292" cy="12341990"/>
          </a:xfrm>
          <a:prstGeom prst="rect">
            <a:avLst/>
          </a:prstGeom>
          <a:solidFill>
            <a:srgbClr val="000000"/>
          </a:solidFill>
        </p:spPr>
        <p:txBody>
          <a:bodyPr lIns="71437" tIns="71437" rIns="71437" bIns="71437"/>
          <a:lstStyle/>
          <a:p>
            <a:pPr marL="625642" indent="-625642" algn="l" defTabSz="821531">
              <a:spcBef>
                <a:spcPts val="3500"/>
              </a:spcBef>
              <a:buSzPct val="75000"/>
              <a:buChar char="•"/>
              <a:defRPr sz="5200">
                <a:solidFill>
                  <a:srgbClr val="FFFFFF"/>
                </a:solidFill>
                <a:latin typeface="+mn-lt"/>
                <a:ea typeface="+mn-ea"/>
                <a:cs typeface="+mn-cs"/>
                <a:sym typeface="Helvetica Light"/>
              </a:defRPr>
            </a:pPr>
            <a:r>
              <a:t>Japan: </a:t>
            </a:r>
          </a:p>
          <a:p>
            <a:pPr lvl="1" marL="1082842" indent="-625642" algn="l" defTabSz="821531">
              <a:spcBef>
                <a:spcPts val="3500"/>
              </a:spcBef>
              <a:buSzPct val="75000"/>
              <a:buChar char="•"/>
              <a:defRPr sz="5200">
                <a:solidFill>
                  <a:srgbClr val="FFFFFF"/>
                </a:solidFill>
                <a:latin typeface="+mn-lt"/>
                <a:ea typeface="+mn-ea"/>
                <a:cs typeface="+mn-cs"/>
                <a:sym typeface="Helvetica Light"/>
              </a:defRPr>
            </a:pPr>
            <a:r>
              <a:t>Phase A1 will conclude in 8/2018</a:t>
            </a:r>
          </a:p>
          <a:p>
            <a:pPr lvl="1" marL="1082842" indent="-625642" algn="l" defTabSz="821531">
              <a:spcBef>
                <a:spcPts val="3500"/>
              </a:spcBef>
              <a:buSzPct val="75000"/>
              <a:buChar char="•"/>
              <a:defRPr sz="5200">
                <a:solidFill>
                  <a:srgbClr val="FFFFFF"/>
                </a:solidFill>
                <a:latin typeface="+mn-lt"/>
                <a:ea typeface="+mn-ea"/>
                <a:cs typeface="+mn-cs"/>
                <a:sym typeface="Helvetica Light"/>
              </a:defRPr>
            </a:pPr>
            <a:r>
              <a:t>Then downselect</a:t>
            </a:r>
          </a:p>
          <a:p>
            <a:pPr marL="625642" indent="-625642" algn="l" defTabSz="821531">
              <a:spcBef>
                <a:spcPts val="3500"/>
              </a:spcBef>
              <a:buSzPct val="75000"/>
              <a:buChar char="•"/>
              <a:defRPr sz="5200">
                <a:solidFill>
                  <a:srgbClr val="FFFFFF"/>
                </a:solidFill>
                <a:latin typeface="+mn-lt"/>
                <a:ea typeface="+mn-ea"/>
                <a:cs typeface="+mn-cs"/>
                <a:sym typeface="Helvetica Light"/>
              </a:defRPr>
            </a:pPr>
            <a:r>
              <a:t>US:</a:t>
            </a:r>
          </a:p>
          <a:p>
            <a:pPr lvl="1" marL="1082842" indent="-625642" algn="l" defTabSz="821531">
              <a:spcBef>
                <a:spcPts val="3500"/>
              </a:spcBef>
              <a:buSzPct val="75000"/>
              <a:buChar char="•"/>
              <a:defRPr sz="5200">
                <a:solidFill>
                  <a:srgbClr val="FFFFFF"/>
                </a:solidFill>
                <a:latin typeface="+mn-lt"/>
                <a:ea typeface="+mn-ea"/>
                <a:cs typeface="+mn-cs"/>
                <a:sym typeface="Helvetica Light"/>
              </a:defRPr>
            </a:pPr>
            <a:r>
              <a:t>2016 Mission of Opportunity ($65M) proceeded to PhaseA; PhaseB declined</a:t>
            </a:r>
          </a:p>
          <a:p>
            <a:pPr lvl="1" marL="1082842" indent="-625642" algn="l" defTabSz="821531">
              <a:spcBef>
                <a:spcPts val="3500"/>
              </a:spcBef>
              <a:buSzPct val="75000"/>
              <a:buChar char="•"/>
              <a:defRPr sz="5200">
                <a:solidFill>
                  <a:srgbClr val="FFFFFF"/>
                </a:solidFill>
                <a:latin typeface="+mn-lt"/>
                <a:ea typeface="+mn-ea"/>
                <a:cs typeface="+mn-cs"/>
                <a:sym typeface="Helvetica Light"/>
              </a:defRPr>
            </a:pPr>
            <a:r>
              <a:t>Technology development continues</a:t>
            </a:r>
          </a:p>
          <a:p>
            <a:pPr lvl="1" marL="1082842" indent="-625642" algn="l" defTabSz="821531">
              <a:spcBef>
                <a:spcPts val="3500"/>
              </a:spcBef>
              <a:buSzPct val="75000"/>
              <a:buChar char="•"/>
              <a:defRPr sz="5200">
                <a:solidFill>
                  <a:srgbClr val="FFFFFF"/>
                </a:solidFill>
                <a:latin typeface="+mn-lt"/>
                <a:ea typeface="+mn-ea"/>
                <a:cs typeface="+mn-cs"/>
                <a:sym typeface="Helvetica Light"/>
              </a:defRPr>
            </a:pPr>
            <a:r>
              <a:t>Will submit at next MO (2019?)</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6" name="Probe of Inflation and…"/>
          <p:cNvSpPr txBox="1"/>
          <p:nvPr>
            <p:ph type="title"/>
          </p:nvPr>
        </p:nvSpPr>
        <p:spPr>
          <a:xfrm>
            <a:off x="529679" y="2822767"/>
            <a:ext cx="22711748" cy="6462530"/>
          </a:xfrm>
          <a:prstGeom prst="rect">
            <a:avLst/>
          </a:prstGeom>
        </p:spPr>
        <p:txBody>
          <a:bodyPr/>
          <a:lstStyle/>
          <a:p>
            <a:pPr/>
            <a:r>
              <a:t>Probe of Inflation and </a:t>
            </a:r>
          </a:p>
          <a:p>
            <a:pPr/>
            <a:r>
              <a:t>Cosmic Origins </a:t>
            </a:r>
          </a:p>
          <a:p>
            <a:pPr/>
            <a:r>
              <a:t>(PICO)</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6" name="CMB Mission Concepts"/>
          <p:cNvSpPr txBox="1"/>
          <p:nvPr>
            <p:ph type="title"/>
          </p:nvPr>
        </p:nvSpPr>
        <p:spPr>
          <a:xfrm>
            <a:off x="4387453" y="142875"/>
            <a:ext cx="15609094" cy="1346500"/>
          </a:xfrm>
          <a:prstGeom prst="rect">
            <a:avLst/>
          </a:prstGeom>
        </p:spPr>
        <p:txBody>
          <a:bodyPr/>
          <a:lstStyle>
            <a:lvl1pPr>
              <a:defRPr sz="7000"/>
            </a:lvl1pPr>
          </a:lstStyle>
          <a:p>
            <a:pPr/>
            <a:r>
              <a:t>CMB Mission Concepts</a:t>
            </a:r>
          </a:p>
        </p:txBody>
      </p:sp>
      <p:sp>
        <p:nvSpPr>
          <p:cNvPr id="207" name="PICO"/>
          <p:cNvSpPr txBox="1"/>
          <p:nvPr>
            <p:ph type="body" sz="quarter" idx="1"/>
          </p:nvPr>
        </p:nvSpPr>
        <p:spPr>
          <a:xfrm>
            <a:off x="4336390" y="2348699"/>
            <a:ext cx="3681211" cy="999282"/>
          </a:xfrm>
          <a:prstGeom prst="rect">
            <a:avLst/>
          </a:prstGeom>
        </p:spPr>
        <p:txBody>
          <a:bodyPr anchor="t"/>
          <a:lstStyle>
            <a:lvl1pPr marL="0" indent="0" algn="ctr">
              <a:buSzTx/>
              <a:buNone/>
            </a:lvl1pPr>
          </a:lstStyle>
          <a:p>
            <a:pPr/>
            <a:r>
              <a:t>PICO </a:t>
            </a:r>
          </a:p>
        </p:txBody>
      </p:sp>
      <p:sp>
        <p:nvSpPr>
          <p:cNvPr id="208" name="Line"/>
          <p:cNvSpPr/>
          <p:nvPr/>
        </p:nvSpPr>
        <p:spPr>
          <a:xfrm>
            <a:off x="3757053" y="1446609"/>
            <a:ext cx="16869893" cy="1"/>
          </a:xfrm>
          <a:prstGeom prst="line">
            <a:avLst/>
          </a:prstGeom>
          <a:ln w="25400">
            <a:solidFill>
              <a:srgbClr val="FFFFFF"/>
            </a:solidFill>
            <a:miter lim="400000"/>
          </a:ln>
        </p:spPr>
        <p:txBody>
          <a:bodyPr lIns="71437" tIns="71437" rIns="71437" bIns="71437" anchor="ctr"/>
          <a:lstStyle/>
          <a:p>
            <a:pPr>
              <a:defRPr sz="3200">
                <a:effectLst>
                  <a:outerShdw sx="100000" sy="100000" kx="0" ky="0" algn="b" rotWithShape="0" blurRad="25400" dist="23998" dir="2700000">
                    <a:srgbClr val="000000">
                      <a:alpha val="31034"/>
                    </a:srgbClr>
                  </a:outerShdw>
                </a:effectLst>
              </a:defRPr>
            </a:pPr>
          </a:p>
        </p:txBody>
      </p:sp>
      <p:pic>
        <p:nvPicPr>
          <p:cNvPr id="209" name="TeamX_20171221_iso_annotated_complete_2.png" descr="TeamX_20171221_iso_annotated_complete_2.png"/>
          <p:cNvPicPr>
            <a:picLocks noChangeAspect="1"/>
          </p:cNvPicPr>
          <p:nvPr/>
        </p:nvPicPr>
        <p:blipFill>
          <a:blip r:embed="rId3">
            <a:extLst/>
          </a:blip>
          <a:stretch>
            <a:fillRect/>
          </a:stretch>
        </p:blipFill>
        <p:spPr>
          <a:xfrm>
            <a:off x="3879690" y="3723342"/>
            <a:ext cx="4594612" cy="5653244"/>
          </a:xfrm>
          <a:prstGeom prst="rect">
            <a:avLst/>
          </a:prstGeom>
          <a:ln w="12700">
            <a:miter lim="400000"/>
          </a:ln>
        </p:spPr>
      </p:pic>
      <p:pic>
        <p:nvPicPr>
          <p:cNvPr id="210" name="Image" descr="Image"/>
          <p:cNvPicPr>
            <a:picLocks noChangeAspect="1"/>
          </p:cNvPicPr>
          <p:nvPr/>
        </p:nvPicPr>
        <p:blipFill>
          <a:blip r:embed="rId4">
            <a:extLst/>
          </a:blip>
          <a:stretch>
            <a:fillRect/>
          </a:stretch>
        </p:blipFill>
        <p:spPr>
          <a:xfrm>
            <a:off x="9452614" y="3982691"/>
            <a:ext cx="5942925" cy="4729449"/>
          </a:xfrm>
          <a:prstGeom prst="rect">
            <a:avLst/>
          </a:prstGeom>
          <a:ln w="12700">
            <a:miter lim="400000"/>
          </a:ln>
        </p:spPr>
      </p:pic>
      <p:sp>
        <p:nvSpPr>
          <p:cNvPr id="211" name="LiteBIRD"/>
          <p:cNvSpPr txBox="1"/>
          <p:nvPr/>
        </p:nvSpPr>
        <p:spPr>
          <a:xfrm>
            <a:off x="10583471" y="2330840"/>
            <a:ext cx="3681211" cy="99928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ormAutofit fontScale="100000" lnSpcReduction="0"/>
          </a:bodyPr>
          <a:lstStyle>
            <a:lvl1pPr>
              <a:spcBef>
                <a:spcPts val="5900"/>
              </a:spcBef>
            </a:lvl1pPr>
          </a:lstStyle>
          <a:p>
            <a:pPr/>
            <a:r>
              <a:t>LiteBIRD </a:t>
            </a:r>
          </a:p>
        </p:txBody>
      </p:sp>
      <p:sp>
        <p:nvSpPr>
          <p:cNvPr id="212" name="NASA Study"/>
          <p:cNvSpPr txBox="1"/>
          <p:nvPr/>
        </p:nvSpPr>
        <p:spPr>
          <a:xfrm>
            <a:off x="4336390" y="9686774"/>
            <a:ext cx="3681211" cy="99928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ormAutofit fontScale="100000" lnSpcReduction="0"/>
          </a:bodyPr>
          <a:lstStyle>
            <a:lvl1pPr defTabSz="796885">
              <a:spcBef>
                <a:spcPts val="5700"/>
              </a:spcBef>
              <a:defRPr sz="5044"/>
            </a:lvl1pPr>
          </a:lstStyle>
          <a:p>
            <a:pPr/>
            <a:r>
              <a:t>NASA Study </a:t>
            </a:r>
          </a:p>
        </p:txBody>
      </p:sp>
      <p:sp>
        <p:nvSpPr>
          <p:cNvPr id="213" name="JAXA Phase A"/>
          <p:cNvSpPr txBox="1"/>
          <p:nvPr/>
        </p:nvSpPr>
        <p:spPr>
          <a:xfrm>
            <a:off x="10351394" y="9611564"/>
            <a:ext cx="4145364" cy="104254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ormAutofit fontScale="100000" lnSpcReduction="0"/>
          </a:bodyPr>
          <a:lstStyle>
            <a:lvl1pPr defTabSz="772239">
              <a:spcBef>
                <a:spcPts val="5500"/>
              </a:spcBef>
              <a:defRPr sz="4888"/>
            </a:lvl1pPr>
          </a:lstStyle>
          <a:p>
            <a:pPr/>
            <a:r>
              <a:t>JAXA Phase A</a:t>
            </a:r>
          </a:p>
        </p:txBody>
      </p:sp>
      <p:sp>
        <p:nvSpPr>
          <p:cNvPr id="214" name="On Hold"/>
          <p:cNvSpPr txBox="1"/>
          <p:nvPr/>
        </p:nvSpPr>
        <p:spPr>
          <a:xfrm>
            <a:off x="16548312" y="1631746"/>
            <a:ext cx="3681211" cy="99928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ormAutofit fontScale="100000" lnSpcReduction="0"/>
          </a:bodyPr>
          <a:lstStyle>
            <a:lvl1pPr>
              <a:spcBef>
                <a:spcPts val="5900"/>
              </a:spcBef>
              <a:defRPr b="1">
                <a:latin typeface="Helvetica"/>
                <a:ea typeface="Helvetica"/>
                <a:cs typeface="Helvetica"/>
                <a:sym typeface="Helvetica"/>
              </a:defRPr>
            </a:lvl1pPr>
          </a:lstStyle>
          <a:p>
            <a:pPr/>
            <a:r>
              <a:t>On Hold </a:t>
            </a:r>
          </a:p>
        </p:txBody>
      </p:sp>
      <p:pic>
        <p:nvPicPr>
          <p:cNvPr id="215" name="Image" descr="Image"/>
          <p:cNvPicPr>
            <a:picLocks noChangeAspect="1"/>
          </p:cNvPicPr>
          <p:nvPr/>
        </p:nvPicPr>
        <p:blipFill>
          <a:blip r:embed="rId5">
            <a:extLst/>
          </a:blip>
          <a:stretch>
            <a:fillRect/>
          </a:stretch>
        </p:blipFill>
        <p:spPr>
          <a:xfrm>
            <a:off x="16534694" y="4348239"/>
            <a:ext cx="3624805" cy="3416483"/>
          </a:xfrm>
          <a:prstGeom prst="rect">
            <a:avLst/>
          </a:prstGeom>
          <a:ln w="12700">
            <a:miter lim="400000"/>
          </a:ln>
        </p:spPr>
      </p:pic>
      <p:pic>
        <p:nvPicPr>
          <p:cNvPr id="216" name="Image" descr="Image"/>
          <p:cNvPicPr>
            <a:picLocks noChangeAspect="1"/>
          </p:cNvPicPr>
          <p:nvPr/>
        </p:nvPicPr>
        <p:blipFill>
          <a:blip r:embed="rId6">
            <a:extLst/>
          </a:blip>
          <a:stretch>
            <a:fillRect/>
          </a:stretch>
        </p:blipFill>
        <p:spPr>
          <a:xfrm>
            <a:off x="16534694" y="9394567"/>
            <a:ext cx="3624805" cy="3408553"/>
          </a:xfrm>
          <a:prstGeom prst="rect">
            <a:avLst/>
          </a:prstGeom>
          <a:ln w="12700">
            <a:miter lim="400000"/>
          </a:ln>
        </p:spPr>
      </p:pic>
      <p:sp>
        <p:nvSpPr>
          <p:cNvPr id="217" name="CORE (ESA)"/>
          <p:cNvSpPr txBox="1"/>
          <p:nvPr/>
        </p:nvSpPr>
        <p:spPr>
          <a:xfrm>
            <a:off x="16351955" y="3066195"/>
            <a:ext cx="4145364" cy="104254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ormAutofit fontScale="100000" lnSpcReduction="0"/>
          </a:bodyPr>
          <a:lstStyle>
            <a:lvl1pPr>
              <a:spcBef>
                <a:spcPts val="5900"/>
              </a:spcBef>
              <a:defRPr sz="3600"/>
            </a:lvl1pPr>
          </a:lstStyle>
          <a:p>
            <a:pPr/>
            <a:r>
              <a:t>CORE (ESA)</a:t>
            </a:r>
          </a:p>
        </p:txBody>
      </p:sp>
      <p:sp>
        <p:nvSpPr>
          <p:cNvPr id="218" name="PIXIE (NASA)"/>
          <p:cNvSpPr txBox="1"/>
          <p:nvPr/>
        </p:nvSpPr>
        <p:spPr>
          <a:xfrm>
            <a:off x="16369814" y="8361408"/>
            <a:ext cx="4145365" cy="104254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ormAutofit fontScale="100000" lnSpcReduction="0"/>
          </a:bodyPr>
          <a:lstStyle>
            <a:lvl1pPr>
              <a:spcBef>
                <a:spcPts val="5900"/>
              </a:spcBef>
              <a:defRPr sz="3600"/>
            </a:lvl1pPr>
          </a:lstStyle>
          <a:p>
            <a:pPr/>
            <a:r>
              <a:t>PIXIE (NASA)</a:t>
            </a:r>
          </a:p>
        </p:txBody>
      </p:sp>
      <p:sp>
        <p:nvSpPr>
          <p:cNvPr id="219" name="Line"/>
          <p:cNvSpPr/>
          <p:nvPr/>
        </p:nvSpPr>
        <p:spPr>
          <a:xfrm flipV="1">
            <a:off x="15361896" y="2525274"/>
            <a:ext cx="1" cy="10204800"/>
          </a:xfrm>
          <a:prstGeom prst="line">
            <a:avLst/>
          </a:prstGeom>
          <a:ln w="25400">
            <a:solidFill>
              <a:srgbClr val="FFFFFF"/>
            </a:solidFill>
            <a:custDash>
              <a:ds d="200000" sp="200000"/>
            </a:custDash>
            <a:miter lim="400000"/>
          </a:ln>
        </p:spPr>
        <p:txBody>
          <a:bodyPr lIns="71437" tIns="71437" rIns="71437" bIns="71437" anchor="ctr"/>
          <a:lstStyle/>
          <a:p>
            <a:pPr>
              <a:defRPr sz="3200">
                <a:effectLst>
                  <a:outerShdw sx="100000" sy="100000" kx="0" ky="0" algn="b" rotWithShape="0" blurRad="25400" dist="23998" dir="2700000">
                    <a:srgbClr val="000000">
                      <a:alpha val="31034"/>
                    </a:srgbClr>
                  </a:outerShdw>
                </a:effectLst>
              </a:defRPr>
            </a:pPr>
          </a:p>
        </p:txBody>
      </p:sp>
      <p:sp>
        <p:nvSpPr>
          <p:cNvPr id="220" name="Active"/>
          <p:cNvSpPr txBox="1"/>
          <p:nvPr/>
        </p:nvSpPr>
        <p:spPr>
          <a:xfrm>
            <a:off x="7407940" y="1631746"/>
            <a:ext cx="3681212" cy="99928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ormAutofit fontScale="100000" lnSpcReduction="0"/>
          </a:bodyPr>
          <a:lstStyle>
            <a:lvl1pPr>
              <a:spcBef>
                <a:spcPts val="5900"/>
              </a:spcBef>
              <a:defRPr b="1">
                <a:latin typeface="Helvetica"/>
                <a:ea typeface="Helvetica"/>
                <a:cs typeface="Helvetica"/>
                <a:sym typeface="Helvetica"/>
              </a:defRPr>
            </a:lvl1pPr>
          </a:lstStyle>
          <a:p>
            <a:pPr/>
            <a:r>
              <a:t>Active</a:t>
            </a:r>
          </a:p>
        </p:txBody>
      </p:sp>
      <p:sp>
        <p:nvSpPr>
          <p:cNvPr id="221" name="Proposed"/>
          <p:cNvSpPr txBox="1"/>
          <p:nvPr/>
        </p:nvSpPr>
        <p:spPr>
          <a:xfrm>
            <a:off x="3088876" y="11653318"/>
            <a:ext cx="3681211" cy="99928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ormAutofit fontScale="100000" lnSpcReduction="0"/>
          </a:bodyPr>
          <a:lstStyle>
            <a:lvl1pPr>
              <a:spcBef>
                <a:spcPts val="5900"/>
              </a:spcBef>
              <a:defRPr b="1">
                <a:latin typeface="Helvetica"/>
                <a:ea typeface="Helvetica"/>
                <a:cs typeface="Helvetica"/>
                <a:sym typeface="Helvetica"/>
              </a:defRPr>
            </a:lvl1pPr>
          </a:lstStyle>
          <a:p>
            <a:pPr/>
            <a:r>
              <a:t>Proposed</a:t>
            </a:r>
          </a:p>
        </p:txBody>
      </p:sp>
      <p:pic>
        <p:nvPicPr>
          <p:cNvPr id="222" name="Image" descr="Image"/>
          <p:cNvPicPr>
            <a:picLocks noChangeAspect="1"/>
          </p:cNvPicPr>
          <p:nvPr/>
        </p:nvPicPr>
        <p:blipFill>
          <a:blip r:embed="rId7">
            <a:extLst/>
          </a:blip>
          <a:stretch>
            <a:fillRect/>
          </a:stretch>
        </p:blipFill>
        <p:spPr>
          <a:xfrm>
            <a:off x="6986959" y="11410560"/>
            <a:ext cx="3624805" cy="1880863"/>
          </a:xfrm>
          <a:prstGeom prst="rect">
            <a:avLst/>
          </a:prstGeom>
          <a:ln w="12700">
            <a:miter lim="400000"/>
          </a:ln>
        </p:spPr>
      </p:pic>
      <p:sp>
        <p:nvSpPr>
          <p:cNvPr id="223" name="CMB-Bharat…"/>
          <p:cNvSpPr txBox="1"/>
          <p:nvPr/>
        </p:nvSpPr>
        <p:spPr>
          <a:xfrm>
            <a:off x="10191341" y="11685264"/>
            <a:ext cx="4358681" cy="134650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ormAutofit fontScale="100000" lnSpcReduction="0"/>
          </a:bodyPr>
          <a:lstStyle/>
          <a:p>
            <a:pPr>
              <a:defRPr sz="3600"/>
            </a:pPr>
            <a:r>
              <a:t>CMB-Bharat</a:t>
            </a:r>
          </a:p>
          <a:p>
            <a:pPr>
              <a:defRPr sz="3600"/>
            </a:pPr>
            <a:r>
              <a:t>(India)</a:t>
            </a:r>
          </a:p>
        </p:txBody>
      </p:sp>
      <p:sp>
        <p:nvSpPr>
          <p:cNvPr id="224" name="Line"/>
          <p:cNvSpPr/>
          <p:nvPr/>
        </p:nvSpPr>
        <p:spPr>
          <a:xfrm flipH="1" flipV="1">
            <a:off x="3354145" y="11048308"/>
            <a:ext cx="11788803" cy="1"/>
          </a:xfrm>
          <a:prstGeom prst="line">
            <a:avLst/>
          </a:prstGeom>
          <a:ln w="25400">
            <a:solidFill>
              <a:srgbClr val="FFFFFF"/>
            </a:solidFill>
            <a:custDash>
              <a:ds d="200000" sp="200000"/>
            </a:custDash>
            <a:miter lim="400000"/>
          </a:ln>
        </p:spPr>
        <p:txBody>
          <a:bodyPr lIns="71437" tIns="71437" rIns="71437" bIns="71437" anchor="ctr"/>
          <a:lstStyle/>
          <a:p>
            <a:pPr>
              <a:defRPr sz="3200">
                <a:effectLst>
                  <a:outerShdw sx="100000" sy="100000" kx="0" ky="0" algn="b" rotWithShape="0" blurRad="25400" dist="23998" dir="2700000">
                    <a:srgbClr val="000000">
                      <a:alpha val="31034"/>
                    </a:srgbClr>
                  </a:outerShdw>
                </a:effectLst>
              </a:defRPr>
            </a:pP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8" name="NASA Prep for 2020"/>
          <p:cNvSpPr txBox="1"/>
          <p:nvPr>
            <p:ph type="title"/>
          </p:nvPr>
        </p:nvSpPr>
        <p:spPr>
          <a:xfrm>
            <a:off x="4387453" y="142875"/>
            <a:ext cx="15609094" cy="1878374"/>
          </a:xfrm>
          <a:prstGeom prst="rect">
            <a:avLst/>
          </a:prstGeom>
        </p:spPr>
        <p:txBody>
          <a:bodyPr/>
          <a:lstStyle/>
          <a:p>
            <a:pPr/>
            <a:r>
              <a:t>NASA Prep for 2020</a:t>
            </a:r>
          </a:p>
        </p:txBody>
      </p:sp>
      <p:sp>
        <p:nvSpPr>
          <p:cNvPr id="479" name="Recall…"/>
          <p:cNvSpPr txBox="1"/>
          <p:nvPr>
            <p:ph type="body" idx="1"/>
          </p:nvPr>
        </p:nvSpPr>
        <p:spPr>
          <a:xfrm>
            <a:off x="999625" y="2773200"/>
            <a:ext cx="22384750" cy="10598474"/>
          </a:xfrm>
          <a:prstGeom prst="rect">
            <a:avLst/>
          </a:prstGeom>
        </p:spPr>
        <p:txBody>
          <a:bodyPr anchor="t"/>
          <a:lstStyle>
            <a:lvl1pPr marL="0" indent="0">
              <a:spcBef>
                <a:spcPts val="3300"/>
              </a:spcBef>
              <a:buSzTx/>
              <a:buNone/>
              <a:defRPr sz="5600"/>
            </a:lvl1pPr>
            <a:lvl2pPr marL="1082842" indent="-625642">
              <a:spcBef>
                <a:spcPts val="3300"/>
              </a:spcBef>
              <a:defRPr sz="5600"/>
            </a:lvl2pPr>
          </a:lstStyle>
          <a:p>
            <a:pPr/>
            <a:r>
              <a:t>Recall</a:t>
            </a:r>
          </a:p>
          <a:p>
            <a:pPr lvl="1"/>
            <a:r>
              <a:t>Decadal 2010 did not recommend space missions between $250M - $1000M</a:t>
            </a:r>
          </a:p>
        </p:txBody>
      </p:sp>
      <p:sp>
        <p:nvSpPr>
          <p:cNvPr id="480" name="Line"/>
          <p:cNvSpPr/>
          <p:nvPr/>
        </p:nvSpPr>
        <p:spPr>
          <a:xfrm>
            <a:off x="3757053" y="2071687"/>
            <a:ext cx="16869893" cy="1"/>
          </a:xfrm>
          <a:prstGeom prst="line">
            <a:avLst/>
          </a:prstGeom>
          <a:ln w="25400">
            <a:solidFill>
              <a:srgbClr val="FFFFFF"/>
            </a:solidFill>
            <a:miter lim="400000"/>
          </a:ln>
        </p:spPr>
        <p:txBody>
          <a:bodyPr lIns="71437" tIns="71437" rIns="71437" bIns="71437" anchor="ctr"/>
          <a:lstStyle/>
          <a:p>
            <a:pPr>
              <a:defRPr sz="3200">
                <a:effectLst>
                  <a:outerShdw sx="100000" sy="100000" kx="0" ky="0" algn="b" rotWithShape="0" blurRad="25400" dist="23998" dir="2700000">
                    <a:srgbClr val="000000">
                      <a:alpha val="31034"/>
                    </a:srgbClr>
                  </a:outerShdw>
                </a:effectLst>
              </a:defRPr>
            </a:pP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2" name="NASA Prep for 2020"/>
          <p:cNvSpPr txBox="1"/>
          <p:nvPr>
            <p:ph type="title"/>
          </p:nvPr>
        </p:nvSpPr>
        <p:spPr>
          <a:xfrm>
            <a:off x="4387453" y="142875"/>
            <a:ext cx="15609094" cy="1878374"/>
          </a:xfrm>
          <a:prstGeom prst="rect">
            <a:avLst/>
          </a:prstGeom>
        </p:spPr>
        <p:txBody>
          <a:bodyPr/>
          <a:lstStyle/>
          <a:p>
            <a:pPr/>
            <a:r>
              <a:t>NASA Prep for 2020</a:t>
            </a:r>
          </a:p>
        </p:txBody>
      </p:sp>
      <p:sp>
        <p:nvSpPr>
          <p:cNvPr id="483" name="Set up 8 Probe Mission Studies; Probe= $400M-$1000M…"/>
          <p:cNvSpPr txBox="1"/>
          <p:nvPr>
            <p:ph type="body" idx="1"/>
          </p:nvPr>
        </p:nvSpPr>
        <p:spPr>
          <a:xfrm>
            <a:off x="2045447" y="2735219"/>
            <a:ext cx="20293106" cy="10598474"/>
          </a:xfrm>
          <a:prstGeom prst="rect">
            <a:avLst/>
          </a:prstGeom>
        </p:spPr>
        <p:txBody>
          <a:bodyPr anchor="t"/>
          <a:lstStyle/>
          <a:p>
            <a:pPr marL="613129" indent="-613129" defTabSz="805100">
              <a:spcBef>
                <a:spcPts val="3300"/>
              </a:spcBef>
              <a:defRPr b="1" sz="5096">
                <a:latin typeface="Helvetica"/>
                <a:ea typeface="Helvetica"/>
                <a:cs typeface="Helvetica"/>
                <a:sym typeface="Helvetica"/>
              </a:defRPr>
            </a:pPr>
            <a:r>
              <a:t>Set up 8 Probe Mission Studies; Probe= $400M-$1000M</a:t>
            </a:r>
          </a:p>
          <a:p>
            <a:pPr lvl="1" marL="1061185" indent="-613129" defTabSz="805100">
              <a:spcBef>
                <a:spcPts val="3300"/>
              </a:spcBef>
              <a:defRPr sz="5096"/>
            </a:pPr>
            <a:r>
              <a:t>Transient Astrophysics Probe (Camp, GSFC)</a:t>
            </a:r>
          </a:p>
          <a:p>
            <a:pPr lvl="1" marL="1061185" indent="-613129" defTabSz="805100">
              <a:spcBef>
                <a:spcPts val="3300"/>
              </a:spcBef>
              <a:defRPr sz="5096"/>
            </a:pPr>
            <a:r>
              <a:t>Cosmic Dawn Intensity Mapper (Cooray, UC Irvine)</a:t>
            </a:r>
          </a:p>
          <a:p>
            <a:pPr lvl="1" marL="1061185" indent="-613129" defTabSz="805100">
              <a:spcBef>
                <a:spcPts val="3300"/>
              </a:spcBef>
              <a:defRPr sz="5096"/>
            </a:pPr>
            <a:r>
              <a:t>Cosmic Evolution through UV Spectroscopy (Danchi, GSFC)</a:t>
            </a:r>
          </a:p>
          <a:p>
            <a:pPr lvl="1" marL="1061185" indent="-613129" defTabSz="805100">
              <a:spcBef>
                <a:spcPts val="3300"/>
              </a:spcBef>
              <a:defRPr sz="5096"/>
            </a:pPr>
            <a:r>
              <a:t>Galaxy Evolution Probe (Glenn, UColorado)</a:t>
            </a:r>
          </a:p>
          <a:p>
            <a:pPr lvl="1" marL="1061185" indent="-613129" defTabSz="805100">
              <a:spcBef>
                <a:spcPts val="3300"/>
              </a:spcBef>
              <a:defRPr b="1" sz="5096">
                <a:latin typeface="Helvetica"/>
                <a:ea typeface="Helvetica"/>
                <a:cs typeface="Helvetica"/>
                <a:sym typeface="Helvetica"/>
              </a:defRPr>
            </a:pPr>
            <a:r>
              <a:t>Inflation Probe (Hanany, University of Minnesota)</a:t>
            </a:r>
          </a:p>
          <a:p>
            <a:pPr lvl="1" marL="1061185" indent="-613129" defTabSz="805100">
              <a:spcBef>
                <a:spcPts val="3300"/>
              </a:spcBef>
              <a:defRPr sz="5096"/>
            </a:pPr>
            <a:r>
              <a:t>High Spatial Resolution X-Ray Probe (Mushotzky, UMaryland)</a:t>
            </a:r>
          </a:p>
          <a:p>
            <a:pPr lvl="1" marL="1061185" indent="-613129" defTabSz="805100">
              <a:spcBef>
                <a:spcPts val="3300"/>
              </a:spcBef>
              <a:defRPr sz="5096"/>
            </a:pPr>
            <a:r>
              <a:t>Multi-Messenger Astrophysics (Olinto, UChicago)</a:t>
            </a:r>
          </a:p>
          <a:p>
            <a:pPr lvl="1" marL="1061185" indent="-613129" defTabSz="805100">
              <a:spcBef>
                <a:spcPts val="3300"/>
              </a:spcBef>
              <a:defRPr sz="5096"/>
            </a:pPr>
            <a:r>
              <a:t>Precise Radial Velocity Observatory (Plavchan, Missouri State)</a:t>
            </a:r>
          </a:p>
        </p:txBody>
      </p:sp>
      <p:sp>
        <p:nvSpPr>
          <p:cNvPr id="484" name="Line"/>
          <p:cNvSpPr/>
          <p:nvPr/>
        </p:nvSpPr>
        <p:spPr>
          <a:xfrm>
            <a:off x="3757053" y="2071687"/>
            <a:ext cx="16869893" cy="1"/>
          </a:xfrm>
          <a:prstGeom prst="line">
            <a:avLst/>
          </a:prstGeom>
          <a:ln w="25400">
            <a:solidFill>
              <a:srgbClr val="FFFFFF"/>
            </a:solidFill>
            <a:miter lim="400000"/>
          </a:ln>
        </p:spPr>
        <p:txBody>
          <a:bodyPr lIns="71437" tIns="71437" rIns="71437" bIns="71437" anchor="ctr"/>
          <a:lstStyle/>
          <a:p>
            <a:pPr>
              <a:defRPr sz="3200">
                <a:effectLst>
                  <a:outerShdw sx="100000" sy="100000" kx="0" ky="0" algn="b" rotWithShape="0" blurRad="25400" dist="23998" dir="2700000">
                    <a:srgbClr val="000000">
                      <a:alpha val="31034"/>
                    </a:srgbClr>
                  </a:outerShdw>
                </a:effectLst>
              </a:defRPr>
            </a:pP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6" name="NASA Prep for 2020"/>
          <p:cNvSpPr txBox="1"/>
          <p:nvPr>
            <p:ph type="title"/>
          </p:nvPr>
        </p:nvSpPr>
        <p:spPr>
          <a:xfrm>
            <a:off x="4387453" y="142875"/>
            <a:ext cx="15609094" cy="1878374"/>
          </a:xfrm>
          <a:prstGeom prst="rect">
            <a:avLst/>
          </a:prstGeom>
        </p:spPr>
        <p:txBody>
          <a:bodyPr/>
          <a:lstStyle/>
          <a:p>
            <a:pPr/>
            <a:r>
              <a:t>NASA Prep for 2020</a:t>
            </a:r>
          </a:p>
        </p:txBody>
      </p:sp>
      <p:sp>
        <p:nvSpPr>
          <p:cNvPr id="487" name="Inflation Probe = Probe of Inflation and Cosmic Origin (PICO)…"/>
          <p:cNvSpPr txBox="1"/>
          <p:nvPr>
            <p:ph type="body" idx="1"/>
          </p:nvPr>
        </p:nvSpPr>
        <p:spPr>
          <a:xfrm>
            <a:off x="1687097" y="2654000"/>
            <a:ext cx="21009806" cy="10598474"/>
          </a:xfrm>
          <a:prstGeom prst="rect">
            <a:avLst/>
          </a:prstGeom>
        </p:spPr>
        <p:txBody>
          <a:bodyPr anchor="t"/>
          <a:lstStyle/>
          <a:p>
            <a:pPr>
              <a:spcBef>
                <a:spcPts val="4200"/>
              </a:spcBef>
              <a:buSzPct val="116000"/>
              <a:defRPr b="1">
                <a:latin typeface="Helvetica"/>
                <a:ea typeface="Helvetica"/>
                <a:cs typeface="Helvetica"/>
                <a:sym typeface="Helvetica"/>
              </a:defRPr>
            </a:pPr>
            <a:r>
              <a:t>Inflation Probe = Probe of Inflation and Cosmic Origin (PICO)</a:t>
            </a:r>
          </a:p>
          <a:p>
            <a:pPr>
              <a:spcBef>
                <a:spcPts val="4200"/>
              </a:spcBef>
            </a:pPr>
            <a:r>
              <a:t>Studies will produce 50 pg. reports + cost estimates that will be submitted to NASA and to the Decadal Panel (12/2018)</a:t>
            </a:r>
          </a:p>
          <a:p>
            <a:pPr>
              <a:spcBef>
                <a:spcPts val="4200"/>
              </a:spcBef>
            </a:pPr>
            <a:r>
              <a:t>Possible outcomes: </a:t>
            </a:r>
          </a:p>
          <a:p>
            <a:pPr lvl="1">
              <a:spcBef>
                <a:spcPts val="4200"/>
              </a:spcBef>
            </a:pPr>
            <a:r>
              <a:t>Panel recommends a funding wedge. Probes are competed later. </a:t>
            </a:r>
          </a:p>
          <a:p>
            <a:pPr lvl="1">
              <a:spcBef>
                <a:spcPts val="4200"/>
              </a:spcBef>
            </a:pPr>
            <a:r>
              <a:t>Panel recommends specific missions</a:t>
            </a:r>
          </a:p>
          <a:p>
            <a:pPr lvl="1">
              <a:spcBef>
                <a:spcPts val="4200"/>
              </a:spcBef>
            </a:pPr>
            <a:r>
              <a:t>Any combination of the above</a:t>
            </a:r>
          </a:p>
          <a:p>
            <a:pPr>
              <a:spcBef>
                <a:spcPts val="4200"/>
              </a:spcBef>
            </a:pPr>
            <a:r>
              <a:t>Our desired outcome: panel recognizes the promise of a future space mission and gives high ranking (maintain ‘strategic’ status)</a:t>
            </a:r>
          </a:p>
        </p:txBody>
      </p:sp>
      <p:sp>
        <p:nvSpPr>
          <p:cNvPr id="488" name="Line"/>
          <p:cNvSpPr/>
          <p:nvPr/>
        </p:nvSpPr>
        <p:spPr>
          <a:xfrm>
            <a:off x="3757053" y="2071687"/>
            <a:ext cx="16869893" cy="1"/>
          </a:xfrm>
          <a:prstGeom prst="line">
            <a:avLst/>
          </a:prstGeom>
          <a:ln w="25400">
            <a:solidFill>
              <a:srgbClr val="FFFFFF"/>
            </a:solidFill>
            <a:miter lim="400000"/>
          </a:ln>
        </p:spPr>
        <p:txBody>
          <a:bodyPr lIns="71437" tIns="71437" rIns="71437" bIns="71437" anchor="ctr"/>
          <a:lstStyle/>
          <a:p>
            <a:pPr>
              <a:defRPr sz="3200">
                <a:effectLst>
                  <a:outerShdw sx="100000" sy="100000" kx="0" ky="0" algn="b" rotWithShape="0" blurRad="25400" dist="23998" dir="2700000">
                    <a:srgbClr val="000000">
                      <a:alpha val="31034"/>
                    </a:srgbClr>
                  </a:outerShdw>
                </a:effectLst>
              </a:defRPr>
            </a:pP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0" name="The PICO Collaboration"/>
          <p:cNvSpPr txBox="1"/>
          <p:nvPr>
            <p:ph type="title"/>
          </p:nvPr>
        </p:nvSpPr>
        <p:spPr>
          <a:xfrm>
            <a:off x="4387453" y="142875"/>
            <a:ext cx="15609094" cy="1878374"/>
          </a:xfrm>
          <a:prstGeom prst="rect">
            <a:avLst/>
          </a:prstGeom>
        </p:spPr>
        <p:txBody>
          <a:bodyPr/>
          <a:lstStyle/>
          <a:p>
            <a:pPr/>
            <a:r>
              <a:t>The PICO Collaboration</a:t>
            </a:r>
          </a:p>
        </p:txBody>
      </p:sp>
      <p:sp>
        <p:nvSpPr>
          <p:cNvPr id="491" name="Open to all - subscribe, contribute…"/>
          <p:cNvSpPr txBox="1"/>
          <p:nvPr>
            <p:ph type="body" idx="1"/>
          </p:nvPr>
        </p:nvSpPr>
        <p:spPr>
          <a:xfrm>
            <a:off x="1047615" y="2201041"/>
            <a:ext cx="22288770" cy="10941641"/>
          </a:xfrm>
          <a:prstGeom prst="rect">
            <a:avLst/>
          </a:prstGeom>
        </p:spPr>
        <p:txBody>
          <a:bodyPr anchor="t"/>
          <a:lstStyle/>
          <a:p>
            <a:pPr marL="506770" indent="-506770" defTabSz="665440">
              <a:spcBef>
                <a:spcPts val="2200"/>
              </a:spcBef>
              <a:buSzPct val="116000"/>
              <a:defRPr b="1" sz="4212">
                <a:latin typeface="Helvetica"/>
                <a:ea typeface="Helvetica"/>
                <a:cs typeface="Helvetica"/>
                <a:sym typeface="Helvetica"/>
              </a:defRPr>
            </a:pPr>
            <a:r>
              <a:t>Open to all - subscribe, contribute</a:t>
            </a:r>
          </a:p>
          <a:p>
            <a:pPr marL="506770" indent="-506770" defTabSz="665440">
              <a:spcBef>
                <a:spcPts val="2200"/>
              </a:spcBef>
              <a:defRPr sz="4212"/>
            </a:pPr>
            <a:r>
              <a:t>Steering Committee: Bennett, Dodelson, Page</a:t>
            </a:r>
          </a:p>
          <a:p>
            <a:pPr marL="506770" indent="-506770" defTabSz="665440">
              <a:spcBef>
                <a:spcPts val="2200"/>
              </a:spcBef>
              <a:defRPr sz="4212"/>
            </a:pPr>
            <a:r>
              <a:t>Executive Committee: Borrill, Bock, Crill, Devlin, Flauger, Jones, Hanany, Knox, Kogut, Lawrence, McMahon, Pryke, Trangsrud </a:t>
            </a:r>
          </a:p>
          <a:p>
            <a:pPr marL="506770" indent="-506770" defTabSz="665440">
              <a:spcBef>
                <a:spcPts val="2200"/>
              </a:spcBef>
              <a:defRPr sz="4212"/>
            </a:pPr>
            <a:r>
              <a:t>7 working groups: </a:t>
            </a:r>
          </a:p>
          <a:p>
            <a:pPr lvl="1" marL="879538" indent="-509206" defTabSz="665440">
              <a:spcBef>
                <a:spcPts val="2200"/>
              </a:spcBef>
              <a:defRPr sz="3564"/>
            </a:pPr>
            <a:r>
              <a:t>Fundamental physics (Flauger)</a:t>
            </a:r>
          </a:p>
          <a:p>
            <a:pPr lvl="1" marL="879538" indent="-509206" defTabSz="665440">
              <a:spcBef>
                <a:spcPts val="2200"/>
              </a:spcBef>
              <a:defRPr sz="3564"/>
            </a:pPr>
            <a:r>
              <a:t>Extragalactic science (Battaglia)</a:t>
            </a:r>
          </a:p>
          <a:p>
            <a:pPr lvl="1" marL="879538" indent="-509206" defTabSz="665440">
              <a:spcBef>
                <a:spcPts val="2200"/>
              </a:spcBef>
              <a:defRPr sz="3564"/>
            </a:pPr>
            <a:r>
              <a:t>Galactic science (Chuss+Fissel) </a:t>
            </a:r>
          </a:p>
          <a:p>
            <a:pPr lvl="1" marL="879538" indent="-509206" defTabSz="665440">
              <a:spcBef>
                <a:spcPts val="2200"/>
              </a:spcBef>
              <a:defRPr sz="3564"/>
            </a:pPr>
            <a:r>
              <a:t>Foregrounds + Data challenge (Hanany, Borrill)</a:t>
            </a:r>
          </a:p>
          <a:p>
            <a:pPr lvl="1" marL="879538" indent="-509206" defTabSz="665440">
              <a:spcBef>
                <a:spcPts val="2200"/>
              </a:spcBef>
              <a:defRPr sz="3564"/>
            </a:pPr>
            <a:r>
              <a:t>Imager (Hanany)</a:t>
            </a:r>
          </a:p>
          <a:p>
            <a:pPr lvl="1" marL="879538" indent="-509206" defTabSz="665440">
              <a:spcBef>
                <a:spcPts val="2200"/>
              </a:spcBef>
              <a:defRPr sz="3564"/>
            </a:pPr>
            <a:r>
              <a:t>Spectrometer (Kogut) </a:t>
            </a:r>
          </a:p>
          <a:p>
            <a:pPr lvl="1" marL="879538" indent="-509206" defTabSz="665440">
              <a:spcBef>
                <a:spcPts val="2200"/>
              </a:spcBef>
              <a:defRPr sz="3564"/>
            </a:pPr>
            <a:r>
              <a:t>Systematics (Crill) </a:t>
            </a:r>
          </a:p>
          <a:p>
            <a:pPr marL="506770" indent="-506770" defTabSz="665440">
              <a:spcBef>
                <a:spcPts val="2200"/>
              </a:spcBef>
              <a:defRPr sz="4212"/>
            </a:pPr>
            <a:r>
              <a:t>Wiki:  </a:t>
            </a:r>
            <a:r>
              <a:rPr u="sng">
                <a:hlinkClick r:id="rId2" invalidUrl="" action="" tgtFrame="" tooltip="" history="1" highlightClick="0" endSnd="0"/>
              </a:rPr>
              <a:t>https://z.umn.edu/cmbprobe</a:t>
            </a:r>
            <a:r>
              <a:t>;         Mailing list: </a:t>
            </a:r>
            <a:r>
              <a:rPr u="sng">
                <a:hlinkClick r:id="rId3" invalidUrl="" action="" tgtFrame="" tooltip="" history="1" highlightClick="0" endSnd="0"/>
              </a:rPr>
              <a:t>cmbprobe@lists.physics.umn.edu</a:t>
            </a:r>
          </a:p>
        </p:txBody>
      </p:sp>
      <p:sp>
        <p:nvSpPr>
          <p:cNvPr id="492" name="Line"/>
          <p:cNvSpPr/>
          <p:nvPr/>
        </p:nvSpPr>
        <p:spPr>
          <a:xfrm>
            <a:off x="3757053" y="2071687"/>
            <a:ext cx="16869893" cy="1"/>
          </a:xfrm>
          <a:prstGeom prst="line">
            <a:avLst/>
          </a:prstGeom>
          <a:ln w="25400">
            <a:solidFill>
              <a:srgbClr val="FFFFFF"/>
            </a:solidFill>
            <a:miter lim="400000"/>
          </a:ln>
        </p:spPr>
        <p:txBody>
          <a:bodyPr lIns="71437" tIns="71437" rIns="71437" bIns="71437" anchor="ctr"/>
          <a:lstStyle/>
          <a:p>
            <a:pPr>
              <a:defRPr sz="3200">
                <a:effectLst>
                  <a:outerShdw sx="100000" sy="100000" kx="0" ky="0" algn="b" rotWithShape="0" blurRad="25400" dist="23998" dir="2700000">
                    <a:srgbClr val="000000">
                      <a:alpha val="31034"/>
                    </a:srgbClr>
                  </a:outerShdw>
                </a:effectLst>
              </a:defRPr>
            </a:pP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4" name="Spectrometer, Imager, or both?"/>
          <p:cNvSpPr txBox="1"/>
          <p:nvPr>
            <p:ph type="title"/>
          </p:nvPr>
        </p:nvSpPr>
        <p:spPr>
          <a:xfrm>
            <a:off x="4387453" y="142875"/>
            <a:ext cx="15609094" cy="1878374"/>
          </a:xfrm>
          <a:prstGeom prst="rect">
            <a:avLst/>
          </a:prstGeom>
        </p:spPr>
        <p:txBody>
          <a:bodyPr/>
          <a:lstStyle>
            <a:lvl1pPr defTabSz="640794">
              <a:defRPr sz="8736"/>
            </a:lvl1pPr>
          </a:lstStyle>
          <a:p>
            <a:pPr/>
            <a:r>
              <a:t>Spectrometer, Imager, or both?</a:t>
            </a:r>
          </a:p>
        </p:txBody>
      </p:sp>
      <p:sp>
        <p:nvSpPr>
          <p:cNvPr id="495" name="We began by considering which instrument(s) to implement…"/>
          <p:cNvSpPr txBox="1"/>
          <p:nvPr>
            <p:ph type="body" idx="1"/>
          </p:nvPr>
        </p:nvSpPr>
        <p:spPr>
          <a:xfrm>
            <a:off x="1540190" y="2654000"/>
            <a:ext cx="21303619" cy="10488682"/>
          </a:xfrm>
          <a:prstGeom prst="rect">
            <a:avLst/>
          </a:prstGeom>
        </p:spPr>
        <p:txBody>
          <a:bodyPr anchor="t"/>
          <a:lstStyle/>
          <a:p>
            <a:pPr>
              <a:spcBef>
                <a:spcPts val="3600"/>
              </a:spcBef>
            </a:pPr>
            <a:r>
              <a:t>We began by considering which instrument(s) to implement</a:t>
            </a:r>
          </a:p>
          <a:p>
            <a:pPr>
              <a:spcBef>
                <a:spcPts val="3600"/>
              </a:spcBef>
            </a:pPr>
          </a:p>
          <a:p>
            <a:pPr>
              <a:spcBef>
                <a:spcPts val="3600"/>
              </a:spcBef>
            </a:pPr>
            <a:r>
              <a:t>The EC concluded that there is strong case for two Probe scale missions, one devoted to spectroscopy and another to imaging</a:t>
            </a:r>
          </a:p>
          <a:p>
            <a:pPr>
              <a:spcBef>
                <a:spcPts val="3600"/>
              </a:spcBef>
            </a:pPr>
          </a:p>
          <a:p>
            <a:pPr>
              <a:spcBef>
                <a:spcPts val="3600"/>
              </a:spcBef>
            </a:pPr>
            <a:r>
              <a:t>The EC considered the case for a combined mission and concluded that it will weaken both instruments</a:t>
            </a:r>
          </a:p>
          <a:p>
            <a:pPr>
              <a:spcBef>
                <a:spcPts val="3600"/>
              </a:spcBef>
            </a:pPr>
          </a:p>
          <a:p>
            <a:pPr>
              <a:spcBef>
                <a:spcPts val="3600"/>
              </a:spcBef>
            </a:pPr>
            <a:r>
              <a:t>PICO will be given detailed costing as an imaging mission. </a:t>
            </a:r>
          </a:p>
        </p:txBody>
      </p:sp>
      <p:sp>
        <p:nvSpPr>
          <p:cNvPr id="496" name="Line"/>
          <p:cNvSpPr/>
          <p:nvPr/>
        </p:nvSpPr>
        <p:spPr>
          <a:xfrm>
            <a:off x="3757053" y="2071687"/>
            <a:ext cx="16869893" cy="1"/>
          </a:xfrm>
          <a:prstGeom prst="line">
            <a:avLst/>
          </a:prstGeom>
          <a:ln w="25400">
            <a:solidFill>
              <a:srgbClr val="FFFFFF"/>
            </a:solidFill>
            <a:miter lim="400000"/>
          </a:ln>
        </p:spPr>
        <p:txBody>
          <a:bodyPr lIns="71437" tIns="71437" rIns="71437" bIns="71437" anchor="ctr"/>
          <a:lstStyle/>
          <a:p>
            <a:pPr>
              <a:defRPr sz="3200">
                <a:effectLst>
                  <a:outerShdw sx="100000" sy="100000" kx="0" ky="0" algn="b" rotWithShape="0" blurRad="25400" dist="23998" dir="2700000">
                    <a:srgbClr val="000000">
                      <a:alpha val="31034"/>
                    </a:srgbClr>
                  </a:outerShdw>
                </a:effectLst>
              </a:defRPr>
            </a:pP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98" name="Planck2015_IQU.pdf" descr="Planck2015_IQU.pdf"/>
          <p:cNvPicPr>
            <a:picLocks noChangeAspect="1"/>
          </p:cNvPicPr>
          <p:nvPr/>
        </p:nvPicPr>
        <p:blipFill>
          <a:blip r:embed="rId3">
            <a:extLst/>
          </a:blip>
          <a:stretch>
            <a:fillRect/>
          </a:stretch>
        </p:blipFill>
        <p:spPr>
          <a:xfrm>
            <a:off x="16444366" y="6008732"/>
            <a:ext cx="6712530" cy="7671463"/>
          </a:xfrm>
          <a:prstGeom prst="rect">
            <a:avLst/>
          </a:prstGeom>
          <a:ln w="12700">
            <a:miter lim="400000"/>
          </a:ln>
        </p:spPr>
      </p:pic>
      <p:sp>
        <p:nvSpPr>
          <p:cNvPr id="499" name="PICO in Brief"/>
          <p:cNvSpPr txBox="1"/>
          <p:nvPr>
            <p:ph type="title"/>
          </p:nvPr>
        </p:nvSpPr>
        <p:spPr>
          <a:xfrm>
            <a:off x="4387453" y="142875"/>
            <a:ext cx="15609094" cy="1346500"/>
          </a:xfrm>
          <a:prstGeom prst="rect">
            <a:avLst/>
          </a:prstGeom>
        </p:spPr>
        <p:txBody>
          <a:bodyPr/>
          <a:lstStyle>
            <a:lvl1pPr>
              <a:defRPr sz="7000"/>
            </a:lvl1pPr>
          </a:lstStyle>
          <a:p>
            <a:pPr/>
            <a:r>
              <a:t>PICO in Brief</a:t>
            </a:r>
          </a:p>
        </p:txBody>
      </p:sp>
      <p:sp>
        <p:nvSpPr>
          <p:cNvPr id="500" name="Millimeter/submillimeter-wave, polarimetric survey of the entire sky…"/>
          <p:cNvSpPr txBox="1"/>
          <p:nvPr>
            <p:ph type="body" idx="1"/>
          </p:nvPr>
        </p:nvSpPr>
        <p:spPr>
          <a:xfrm>
            <a:off x="1268345" y="1868188"/>
            <a:ext cx="14126838" cy="11437339"/>
          </a:xfrm>
          <a:prstGeom prst="rect">
            <a:avLst/>
          </a:prstGeom>
        </p:spPr>
        <p:txBody>
          <a:bodyPr anchor="t"/>
          <a:lstStyle/>
          <a:p>
            <a:pPr marL="594360" indent="-594360" defTabSz="780454">
              <a:spcBef>
                <a:spcPts val="5600"/>
              </a:spcBef>
              <a:defRPr sz="4940"/>
            </a:pPr>
            <a:r>
              <a:t>Millimeter/submillimeter-wave, polarimetric survey of the entire sky</a:t>
            </a:r>
          </a:p>
          <a:p>
            <a:pPr marL="594360" indent="-594360" defTabSz="780454">
              <a:spcBef>
                <a:spcPts val="5600"/>
              </a:spcBef>
              <a:defRPr sz="4940"/>
            </a:pPr>
            <a:r>
              <a:t>21 bands between 20 GHz and 800 GHz</a:t>
            </a:r>
          </a:p>
          <a:p>
            <a:pPr marL="594360" indent="-594360" defTabSz="780454">
              <a:spcBef>
                <a:spcPts val="5600"/>
              </a:spcBef>
              <a:defRPr sz="4940"/>
            </a:pPr>
            <a:r>
              <a:t>1.4 m aperture telescope</a:t>
            </a:r>
          </a:p>
          <a:p>
            <a:pPr marL="594360" indent="-594360" defTabSz="780454">
              <a:spcBef>
                <a:spcPts val="5600"/>
              </a:spcBef>
              <a:defRPr sz="4940"/>
            </a:pPr>
            <a:r>
              <a:t>Diffraction limited resolution: 38’ to 1’ </a:t>
            </a:r>
          </a:p>
          <a:p>
            <a:pPr marL="594360" indent="-594360" defTabSz="780454">
              <a:spcBef>
                <a:spcPts val="5600"/>
              </a:spcBef>
              <a:defRPr sz="4940"/>
            </a:pPr>
            <a:r>
              <a:t>13,000 transition edge sensor bolometers + multiplexed readouts</a:t>
            </a:r>
          </a:p>
          <a:p>
            <a:pPr marL="594360" indent="-594360" defTabSz="780454">
              <a:spcBef>
                <a:spcPts val="5600"/>
              </a:spcBef>
              <a:defRPr sz="4940"/>
            </a:pPr>
            <a:r>
              <a:t>4 year survey from L2 (1 year margin)</a:t>
            </a:r>
          </a:p>
          <a:p>
            <a:pPr marL="594360" indent="-594360" defTabSz="780454">
              <a:spcBef>
                <a:spcPts val="5600"/>
              </a:spcBef>
              <a:defRPr sz="4940"/>
            </a:pPr>
            <a:r>
              <a:t>0.6 uK*arcmin, 80 times the sensitivity of </a:t>
            </a:r>
            <a:r>
              <a:rPr i="1">
                <a:latin typeface="Helvetica"/>
                <a:ea typeface="Helvetica"/>
                <a:cs typeface="Helvetica"/>
                <a:sym typeface="Helvetica"/>
              </a:rPr>
              <a:t>Planck</a:t>
            </a:r>
          </a:p>
        </p:txBody>
      </p:sp>
      <p:sp>
        <p:nvSpPr>
          <p:cNvPr id="501" name="Line"/>
          <p:cNvSpPr/>
          <p:nvPr/>
        </p:nvSpPr>
        <p:spPr>
          <a:xfrm>
            <a:off x="3757053" y="1446609"/>
            <a:ext cx="16869893" cy="1"/>
          </a:xfrm>
          <a:prstGeom prst="line">
            <a:avLst/>
          </a:prstGeom>
          <a:ln w="25400">
            <a:solidFill>
              <a:srgbClr val="FFFFFF"/>
            </a:solidFill>
            <a:miter lim="400000"/>
          </a:ln>
        </p:spPr>
        <p:txBody>
          <a:bodyPr lIns="71437" tIns="71437" rIns="71437" bIns="71437" anchor="ctr"/>
          <a:lstStyle/>
          <a:p>
            <a:pPr>
              <a:defRPr sz="3200">
                <a:effectLst>
                  <a:outerShdw sx="100000" sy="100000" kx="0" ky="0" algn="b" rotWithShape="0" blurRad="25400" dist="23998" dir="2700000">
                    <a:srgbClr val="000000">
                      <a:alpha val="31034"/>
                    </a:srgbClr>
                  </a:outerShdw>
                </a:effectLst>
              </a:defRPr>
            </a:pPr>
          </a:p>
        </p:txBody>
      </p:sp>
      <p:pic>
        <p:nvPicPr>
          <p:cNvPr id="502" name="TeamX_20171221_iso_annotated_complete_2.png" descr="TeamX_20171221_iso_annotated_complete_2.png"/>
          <p:cNvPicPr>
            <a:picLocks noChangeAspect="1"/>
          </p:cNvPicPr>
          <p:nvPr/>
        </p:nvPicPr>
        <p:blipFill>
          <a:blip r:embed="rId4">
            <a:extLst/>
          </a:blip>
          <a:stretch>
            <a:fillRect/>
          </a:stretch>
        </p:blipFill>
        <p:spPr>
          <a:xfrm>
            <a:off x="17446407" y="165684"/>
            <a:ext cx="4708450" cy="5793313"/>
          </a:xfrm>
          <a:prstGeom prst="rect">
            <a:avLst/>
          </a:prstGeom>
          <a:ln w="12700">
            <a:miter lim="400000"/>
          </a:ln>
        </p:spPr>
      </p:pic>
      <p:sp>
        <p:nvSpPr>
          <p:cNvPr id="503" name="Planck 2015"/>
          <p:cNvSpPr txBox="1"/>
          <p:nvPr/>
        </p:nvSpPr>
        <p:spPr>
          <a:xfrm>
            <a:off x="16609787" y="13218723"/>
            <a:ext cx="2112443" cy="5746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sz="2800"/>
            </a:pPr>
            <a:r>
              <a:rPr i="1">
                <a:latin typeface="Helvetica"/>
                <a:ea typeface="Helvetica"/>
                <a:cs typeface="Helvetica"/>
                <a:sym typeface="Helvetica"/>
              </a:rPr>
              <a:t>Planck</a:t>
            </a:r>
            <a:r>
              <a:t> 2015</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7" name="Explore how the Universe began…"/>
          <p:cNvSpPr txBox="1"/>
          <p:nvPr>
            <p:ph type="body" idx="1"/>
          </p:nvPr>
        </p:nvSpPr>
        <p:spPr>
          <a:xfrm>
            <a:off x="3932322" y="2257284"/>
            <a:ext cx="16064225" cy="10155800"/>
          </a:xfrm>
          <a:prstGeom prst="rect">
            <a:avLst/>
          </a:prstGeom>
        </p:spPr>
        <p:txBody>
          <a:bodyPr anchor="t"/>
          <a:lstStyle/>
          <a:p>
            <a:pPr marL="625642" indent="-625642">
              <a:spcBef>
                <a:spcPts val="4200"/>
              </a:spcBef>
              <a:defRPr sz="6000"/>
            </a:pPr>
            <a:r>
              <a:t>Explore how the Universe began</a:t>
            </a:r>
          </a:p>
          <a:p>
            <a:pPr lvl="1" marL="1082842" indent="-625642">
              <a:spcBef>
                <a:spcPts val="4200"/>
              </a:spcBef>
              <a:defRPr sz="6000"/>
            </a:pPr>
          </a:p>
          <a:p>
            <a:pPr marL="625642" indent="-625642">
              <a:spcBef>
                <a:spcPts val="4200"/>
              </a:spcBef>
              <a:defRPr sz="6000"/>
            </a:pPr>
            <a:r>
              <a:t>Discover how the Universe works</a:t>
            </a:r>
          </a:p>
          <a:p>
            <a:pPr marL="625642" indent="-625642">
              <a:spcBef>
                <a:spcPts val="4200"/>
              </a:spcBef>
              <a:defRPr sz="6000"/>
            </a:pPr>
          </a:p>
          <a:p>
            <a:pPr marL="625642" indent="-625642">
              <a:spcBef>
                <a:spcPts val="4200"/>
              </a:spcBef>
              <a:defRPr sz="6000"/>
            </a:pPr>
            <a:r>
              <a:t>Explore how the Universe evolved</a:t>
            </a:r>
          </a:p>
        </p:txBody>
      </p:sp>
      <p:sp>
        <p:nvSpPr>
          <p:cNvPr id="508" name="NASA Science Strategic Goals"/>
          <p:cNvSpPr txBox="1"/>
          <p:nvPr>
            <p:ph type="title"/>
          </p:nvPr>
        </p:nvSpPr>
        <p:spPr>
          <a:xfrm>
            <a:off x="4387453" y="142875"/>
            <a:ext cx="15609094" cy="1346500"/>
          </a:xfrm>
          <a:prstGeom prst="rect">
            <a:avLst/>
          </a:prstGeom>
        </p:spPr>
        <p:txBody>
          <a:bodyPr/>
          <a:lstStyle>
            <a:lvl1pPr>
              <a:defRPr sz="7000"/>
            </a:lvl1pPr>
          </a:lstStyle>
          <a:p>
            <a:pPr/>
            <a:r>
              <a:t>NASA Science Strategic Goals</a:t>
            </a:r>
          </a:p>
        </p:txBody>
      </p:sp>
      <p:sp>
        <p:nvSpPr>
          <p:cNvPr id="509" name="Line"/>
          <p:cNvSpPr/>
          <p:nvPr/>
        </p:nvSpPr>
        <p:spPr>
          <a:xfrm>
            <a:off x="3757053" y="1446609"/>
            <a:ext cx="16869893" cy="1"/>
          </a:xfrm>
          <a:prstGeom prst="line">
            <a:avLst/>
          </a:prstGeom>
          <a:ln w="25400">
            <a:solidFill>
              <a:srgbClr val="FFFFFF"/>
            </a:solidFill>
            <a:miter lim="400000"/>
          </a:ln>
        </p:spPr>
        <p:txBody>
          <a:bodyPr lIns="71437" tIns="71437" rIns="71437" bIns="71437" anchor="ctr"/>
          <a:lstStyle/>
          <a:p>
            <a:pPr>
              <a:defRPr sz="3200">
                <a:effectLst>
                  <a:outerShdw sx="100000" sy="100000" kx="0" ky="0" algn="b" rotWithShape="0" blurRad="25400" dist="23998" dir="2700000">
                    <a:srgbClr val="000000">
                      <a:alpha val="31034"/>
                    </a:srgbClr>
                  </a:outerShdw>
                </a:effectLst>
              </a:defRPr>
            </a:pPr>
          </a:p>
        </p:txBody>
      </p:sp>
      <p:pic>
        <p:nvPicPr>
          <p:cNvPr id="510" name="TeamX_20171221_iso_annotated_complete_2.png" descr="TeamX_20171221_iso_annotated_complete_2.png"/>
          <p:cNvPicPr>
            <a:picLocks noChangeAspect="1"/>
          </p:cNvPicPr>
          <p:nvPr/>
        </p:nvPicPr>
        <p:blipFill>
          <a:blip r:embed="rId3">
            <a:extLst/>
          </a:blip>
          <a:stretch>
            <a:fillRect/>
          </a:stretch>
        </p:blipFill>
        <p:spPr>
          <a:xfrm>
            <a:off x="3013550" y="12178"/>
            <a:ext cx="1227984" cy="1510920"/>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4" name="Explore How the Universe Began"/>
          <p:cNvSpPr txBox="1"/>
          <p:nvPr>
            <p:ph type="title"/>
          </p:nvPr>
        </p:nvSpPr>
        <p:spPr>
          <a:xfrm>
            <a:off x="4387453" y="142875"/>
            <a:ext cx="15609094" cy="1346500"/>
          </a:xfrm>
          <a:prstGeom prst="rect">
            <a:avLst/>
          </a:prstGeom>
        </p:spPr>
        <p:txBody>
          <a:bodyPr/>
          <a:lstStyle>
            <a:lvl1pPr>
              <a:defRPr sz="7000"/>
            </a:lvl1pPr>
          </a:lstStyle>
          <a:p>
            <a:pPr/>
            <a:r>
              <a:t>Explore How the Universe Began</a:t>
            </a:r>
          </a:p>
        </p:txBody>
      </p:sp>
      <p:sp>
        <p:nvSpPr>
          <p:cNvPr id="515" name="Detect or set upper bound on the energy scale of inflation…"/>
          <p:cNvSpPr txBox="1"/>
          <p:nvPr>
            <p:ph type="body" idx="1"/>
          </p:nvPr>
        </p:nvSpPr>
        <p:spPr>
          <a:xfrm>
            <a:off x="1756960" y="1754244"/>
            <a:ext cx="12321285" cy="11701236"/>
          </a:xfrm>
          <a:prstGeom prst="rect">
            <a:avLst/>
          </a:prstGeom>
        </p:spPr>
        <p:txBody>
          <a:bodyPr anchor="t"/>
          <a:lstStyle/>
          <a:p>
            <a:pPr marL="437949" indent="-437949" defTabSz="575071">
              <a:spcBef>
                <a:spcPts val="4100"/>
              </a:spcBef>
              <a:defRPr sz="4059"/>
            </a:pPr>
            <a:r>
              <a:t>Detect or set upper bound on the energy scale of inflation</a:t>
            </a:r>
          </a:p>
          <a:p>
            <a:pPr lvl="1" marL="757989" indent="-437949" defTabSz="575071">
              <a:spcBef>
                <a:spcPts val="4100"/>
              </a:spcBef>
              <a:defRPr sz="4059"/>
            </a:pPr>
            <a:r>
              <a:t> </a:t>
            </a:r>
          </a:p>
          <a:p>
            <a:pPr lvl="1" marL="757989" indent="-437949" defTabSz="575071">
              <a:spcBef>
                <a:spcPts val="4100"/>
              </a:spcBef>
              <a:defRPr sz="4059"/>
            </a:pPr>
            <a:r>
              <a:t> </a:t>
            </a:r>
          </a:p>
          <a:p>
            <a:pPr lvl="1" marL="757989" indent="-437949" defTabSz="575071">
              <a:spcBef>
                <a:spcPts val="4100"/>
              </a:spcBef>
              <a:defRPr sz="4059"/>
            </a:pPr>
            <a:r>
              <a:t>Currently  </a:t>
            </a:r>
            <a:endParaRPr baseline="31999"/>
          </a:p>
          <a:p>
            <a:pPr lvl="1" marL="757989" indent="-437949" defTabSz="575071">
              <a:spcBef>
                <a:spcPts val="4100"/>
              </a:spcBef>
              <a:defRPr sz="4059"/>
            </a:pPr>
            <a:r>
              <a:t> PICO: </a:t>
            </a:r>
          </a:p>
          <a:p>
            <a:pPr lvl="1" marL="757989" indent="-437949" defTabSz="575071">
              <a:spcBef>
                <a:spcPts val="4100"/>
              </a:spcBef>
              <a:defRPr sz="4059"/>
            </a:pPr>
            <a:r>
              <a:t>700 times lower than current constraint</a:t>
            </a:r>
          </a:p>
          <a:p>
            <a:pPr lvl="1" marL="757989" indent="-437949" defTabSz="575071">
              <a:spcBef>
                <a:spcPts val="4100"/>
              </a:spcBef>
              <a:defRPr sz="4059"/>
            </a:pPr>
            <a:r>
              <a:t> </a:t>
            </a:r>
          </a:p>
          <a:p>
            <a:pPr lvl="1" marL="757989" indent="-437949" defTabSz="575071">
              <a:spcBef>
                <a:spcPts val="4100"/>
              </a:spcBef>
              <a:defRPr sz="4059"/>
            </a:pPr>
            <a:r>
              <a:t>              quoted constraints include x2.5 margin</a:t>
            </a:r>
          </a:p>
          <a:p>
            <a:pPr lvl="1" marL="757989" indent="-437949" defTabSz="575071">
              <a:spcBef>
                <a:spcPts val="4100"/>
              </a:spcBef>
              <a:defRPr sz="4059"/>
            </a:pPr>
            <a:r>
              <a:t>Includes internal delensing, removal of a simple foregrounds model; excludes systematic uncertainties; 40% of sky</a:t>
            </a:r>
          </a:p>
        </p:txBody>
      </p:sp>
      <p:sp>
        <p:nvSpPr>
          <p:cNvPr id="516" name="Line"/>
          <p:cNvSpPr/>
          <p:nvPr/>
        </p:nvSpPr>
        <p:spPr>
          <a:xfrm>
            <a:off x="3757053" y="1446609"/>
            <a:ext cx="16869893" cy="1"/>
          </a:xfrm>
          <a:prstGeom prst="line">
            <a:avLst/>
          </a:prstGeom>
          <a:ln w="25400">
            <a:solidFill>
              <a:srgbClr val="FFFFFF"/>
            </a:solidFill>
            <a:miter lim="400000"/>
          </a:ln>
        </p:spPr>
        <p:txBody>
          <a:bodyPr lIns="71437" tIns="71437" rIns="71437" bIns="71437" anchor="ctr"/>
          <a:lstStyle/>
          <a:p>
            <a:pPr>
              <a:defRPr sz="3200">
                <a:effectLst>
                  <a:outerShdw sx="100000" sy="100000" kx="0" ky="0" algn="b" rotWithShape="0" blurRad="25400" dist="23998" dir="2700000">
                    <a:srgbClr val="000000">
                      <a:alpha val="31034"/>
                    </a:srgbClr>
                  </a:outerShdw>
                </a:effectLst>
              </a:defRPr>
            </a:pPr>
          </a:p>
        </p:txBody>
      </p:sp>
      <p:pic>
        <p:nvPicPr>
          <p:cNvPr id="517" name="Image" descr="Image"/>
          <p:cNvPicPr>
            <a:picLocks noChangeAspect="1"/>
          </p:cNvPicPr>
          <p:nvPr/>
        </p:nvPicPr>
        <p:blipFill>
          <a:blip r:embed="rId3">
            <a:extLst/>
          </a:blip>
          <a:stretch>
            <a:fillRect/>
          </a:stretch>
        </p:blipFill>
        <p:spPr>
          <a:xfrm>
            <a:off x="2960125" y="9065482"/>
            <a:ext cx="4179095" cy="835820"/>
          </a:xfrm>
          <a:prstGeom prst="rect">
            <a:avLst/>
          </a:prstGeom>
          <a:ln w="12700">
            <a:miter lim="400000"/>
          </a:ln>
        </p:spPr>
      </p:pic>
      <p:pic>
        <p:nvPicPr>
          <p:cNvPr id="518" name="TeamX_20171221_iso_annotated_complete_2.png" descr="TeamX_20171221_iso_annotated_complete_2.png"/>
          <p:cNvPicPr>
            <a:picLocks noChangeAspect="1"/>
          </p:cNvPicPr>
          <p:nvPr/>
        </p:nvPicPr>
        <p:blipFill>
          <a:blip r:embed="rId4">
            <a:extLst/>
          </a:blip>
          <a:stretch>
            <a:fillRect/>
          </a:stretch>
        </p:blipFill>
        <p:spPr>
          <a:xfrm>
            <a:off x="3013550" y="12178"/>
            <a:ext cx="1227984" cy="1510920"/>
          </a:xfrm>
          <a:prstGeom prst="rect">
            <a:avLst/>
          </a:prstGeom>
          <a:ln w="12700">
            <a:miter lim="400000"/>
          </a:ln>
        </p:spPr>
      </p:pic>
      <p:pic>
        <p:nvPicPr>
          <p:cNvPr id="519" name="Image" descr="Image"/>
          <p:cNvPicPr>
            <a:picLocks noChangeAspect="1"/>
          </p:cNvPicPr>
          <p:nvPr/>
        </p:nvPicPr>
        <p:blipFill>
          <a:blip r:embed="rId5">
            <a:extLst/>
          </a:blip>
          <a:stretch>
            <a:fillRect/>
          </a:stretch>
        </p:blipFill>
        <p:spPr>
          <a:xfrm>
            <a:off x="3128288" y="3622474"/>
            <a:ext cx="5706256" cy="621473"/>
          </a:xfrm>
          <a:prstGeom prst="rect">
            <a:avLst/>
          </a:prstGeom>
          <a:ln w="12700">
            <a:miter lim="400000"/>
          </a:ln>
        </p:spPr>
      </p:pic>
      <p:pic>
        <p:nvPicPr>
          <p:cNvPr id="520" name="cmb_powspec_PICOv2.png" descr="cmb_powspec_PICOv2.png"/>
          <p:cNvPicPr>
            <a:picLocks noChangeAspect="1"/>
          </p:cNvPicPr>
          <p:nvPr/>
        </p:nvPicPr>
        <p:blipFill>
          <a:blip r:embed="rId6">
            <a:extLst/>
          </a:blip>
          <a:stretch>
            <a:fillRect/>
          </a:stretch>
        </p:blipFill>
        <p:spPr>
          <a:xfrm>
            <a:off x="14701296" y="1566846"/>
            <a:ext cx="7297126" cy="5823107"/>
          </a:xfrm>
          <a:prstGeom prst="rect">
            <a:avLst/>
          </a:prstGeom>
          <a:ln w="12700">
            <a:miter lim="400000"/>
          </a:ln>
        </p:spPr>
      </p:pic>
      <p:pic>
        <p:nvPicPr>
          <p:cNvPr id="521" name="cmb_powspec_PICOv1.png" descr="cmb_powspec_PICOv1.png"/>
          <p:cNvPicPr>
            <a:picLocks noChangeAspect="1"/>
          </p:cNvPicPr>
          <p:nvPr/>
        </p:nvPicPr>
        <p:blipFill>
          <a:blip r:embed="rId7">
            <a:extLst/>
          </a:blip>
          <a:stretch>
            <a:fillRect/>
          </a:stretch>
        </p:blipFill>
        <p:spPr>
          <a:xfrm>
            <a:off x="14683536" y="7696440"/>
            <a:ext cx="7389730" cy="5823107"/>
          </a:xfrm>
          <a:prstGeom prst="rect">
            <a:avLst/>
          </a:prstGeom>
          <a:ln w="12700">
            <a:miter lim="400000"/>
          </a:ln>
        </p:spPr>
      </p:pic>
      <p:sp>
        <p:nvSpPr>
          <p:cNvPr id="522" name="Figure: R. Flauger"/>
          <p:cNvSpPr txBox="1"/>
          <p:nvPr/>
        </p:nvSpPr>
        <p:spPr>
          <a:xfrm>
            <a:off x="14814081" y="1521221"/>
            <a:ext cx="1980947" cy="422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1800">
                <a:solidFill>
                  <a:srgbClr val="000000"/>
                </a:solidFill>
              </a:defRPr>
            </a:lvl1pPr>
          </a:lstStyle>
          <a:p>
            <a:pPr/>
            <a:r>
              <a:t>Figure: R. Flauger</a:t>
            </a:r>
          </a:p>
        </p:txBody>
      </p:sp>
      <p:sp>
        <p:nvSpPr>
          <p:cNvPr id="523" name="Figure: R. Flauger"/>
          <p:cNvSpPr txBox="1"/>
          <p:nvPr/>
        </p:nvSpPr>
        <p:spPr>
          <a:xfrm>
            <a:off x="14742644" y="7700565"/>
            <a:ext cx="1980947" cy="422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1800">
                <a:solidFill>
                  <a:srgbClr val="000000"/>
                </a:solidFill>
              </a:defRPr>
            </a:lvl1pPr>
          </a:lstStyle>
          <a:p>
            <a:pPr/>
            <a:r>
              <a:t>Figure: R. Flauger</a:t>
            </a:r>
          </a:p>
        </p:txBody>
      </p:sp>
      <p:pic>
        <p:nvPicPr>
          <p:cNvPr id="524" name="Image" descr="Image"/>
          <p:cNvPicPr>
            <a:picLocks noChangeAspect="1"/>
          </p:cNvPicPr>
          <p:nvPr/>
        </p:nvPicPr>
        <p:blipFill>
          <a:blip r:embed="rId8">
            <a:extLst/>
          </a:blip>
          <a:stretch>
            <a:fillRect/>
          </a:stretch>
        </p:blipFill>
        <p:spPr>
          <a:xfrm>
            <a:off x="2811071" y="10292477"/>
            <a:ext cx="1709143" cy="707233"/>
          </a:xfrm>
          <a:prstGeom prst="rect">
            <a:avLst/>
          </a:prstGeom>
          <a:ln w="12700">
            <a:miter lim="400000"/>
          </a:ln>
        </p:spPr>
      </p:pic>
      <p:pic>
        <p:nvPicPr>
          <p:cNvPr id="525" name="Image" descr="Image"/>
          <p:cNvPicPr>
            <a:picLocks noChangeAspect="1"/>
          </p:cNvPicPr>
          <p:nvPr/>
        </p:nvPicPr>
        <p:blipFill>
          <a:blip r:embed="rId9">
            <a:extLst/>
          </a:blip>
          <a:stretch>
            <a:fillRect/>
          </a:stretch>
        </p:blipFill>
        <p:spPr>
          <a:xfrm>
            <a:off x="5161099" y="5788546"/>
            <a:ext cx="3830837" cy="707232"/>
          </a:xfrm>
          <a:prstGeom prst="rect">
            <a:avLst/>
          </a:prstGeom>
          <a:ln w="12700">
            <a:miter lim="400000"/>
          </a:ln>
        </p:spPr>
      </p:pic>
      <p:pic>
        <p:nvPicPr>
          <p:cNvPr id="526" name="Image" descr="Image"/>
          <p:cNvPicPr>
            <a:picLocks noChangeAspect="1"/>
          </p:cNvPicPr>
          <p:nvPr/>
        </p:nvPicPr>
        <p:blipFill>
          <a:blip r:embed="rId10">
            <a:extLst/>
          </a:blip>
          <a:stretch>
            <a:fillRect/>
          </a:stretch>
        </p:blipFill>
        <p:spPr>
          <a:xfrm>
            <a:off x="4720473" y="6788111"/>
            <a:ext cx="4085695" cy="758772"/>
          </a:xfrm>
          <a:prstGeom prst="rect">
            <a:avLst/>
          </a:prstGeom>
          <a:ln w="12700">
            <a:miter lim="400000"/>
          </a:ln>
        </p:spPr>
      </p:pic>
      <p:pic>
        <p:nvPicPr>
          <p:cNvPr id="527" name="Image" descr="Image"/>
          <p:cNvPicPr>
            <a:picLocks noChangeAspect="1"/>
          </p:cNvPicPr>
          <p:nvPr/>
        </p:nvPicPr>
        <p:blipFill>
          <a:blip r:embed="rId11">
            <a:extLst/>
          </a:blip>
          <a:stretch>
            <a:fillRect/>
          </a:stretch>
        </p:blipFill>
        <p:spPr>
          <a:xfrm>
            <a:off x="3108855" y="4536981"/>
            <a:ext cx="4338835" cy="732531"/>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1" name="Explore How The Universe Began"/>
          <p:cNvSpPr txBox="1"/>
          <p:nvPr>
            <p:ph type="title"/>
          </p:nvPr>
        </p:nvSpPr>
        <p:spPr>
          <a:xfrm>
            <a:off x="4387453" y="142875"/>
            <a:ext cx="15609094" cy="1346500"/>
          </a:xfrm>
          <a:prstGeom prst="rect">
            <a:avLst/>
          </a:prstGeom>
        </p:spPr>
        <p:txBody>
          <a:bodyPr/>
          <a:lstStyle>
            <a:lvl1pPr>
              <a:defRPr sz="7000"/>
            </a:lvl1pPr>
          </a:lstStyle>
          <a:p>
            <a:pPr/>
            <a:r>
              <a:t>Explore How The Universe Began</a:t>
            </a:r>
          </a:p>
        </p:txBody>
      </p:sp>
      <p:sp>
        <p:nvSpPr>
          <p:cNvPr id="532" name="Detection would point to specific large field inflation models as the drivers for inflation, and would motivate their connection to string theory…"/>
          <p:cNvSpPr txBox="1"/>
          <p:nvPr>
            <p:ph type="body" sz="half" idx="1"/>
          </p:nvPr>
        </p:nvSpPr>
        <p:spPr>
          <a:xfrm>
            <a:off x="1461460" y="1868188"/>
            <a:ext cx="21461080" cy="5468391"/>
          </a:xfrm>
          <a:prstGeom prst="rect">
            <a:avLst/>
          </a:prstGeom>
        </p:spPr>
        <p:txBody>
          <a:bodyPr anchor="t"/>
          <a:lstStyle/>
          <a:p>
            <a:pPr marL="625642" indent="-625642">
              <a:defRPr sz="5800"/>
            </a:pPr>
            <a:r>
              <a:t>Detection would point to specific large field inflation models as the drivers for inflation, and would motivate their connection to string theory</a:t>
            </a:r>
          </a:p>
          <a:p>
            <a:pPr marL="625642" indent="-625642">
              <a:defRPr sz="5800"/>
            </a:pPr>
            <a:r>
              <a:t>An upper limit will exclude classes of inflation potentials</a:t>
            </a:r>
          </a:p>
        </p:txBody>
      </p:sp>
      <p:sp>
        <p:nvSpPr>
          <p:cNvPr id="533" name="Line"/>
          <p:cNvSpPr/>
          <p:nvPr/>
        </p:nvSpPr>
        <p:spPr>
          <a:xfrm>
            <a:off x="3757053" y="1446609"/>
            <a:ext cx="16869893" cy="1"/>
          </a:xfrm>
          <a:prstGeom prst="line">
            <a:avLst/>
          </a:prstGeom>
          <a:ln w="25400">
            <a:solidFill>
              <a:srgbClr val="FFFFFF"/>
            </a:solidFill>
            <a:miter lim="400000"/>
          </a:ln>
        </p:spPr>
        <p:txBody>
          <a:bodyPr lIns="71437" tIns="71437" rIns="71437" bIns="71437" anchor="ctr"/>
          <a:lstStyle/>
          <a:p>
            <a:pPr>
              <a:defRPr sz="3200">
                <a:effectLst>
                  <a:outerShdw sx="100000" sy="100000" kx="0" ky="0" algn="b" rotWithShape="0" blurRad="25400" dist="23998" dir="2700000">
                    <a:srgbClr val="000000">
                      <a:alpha val="31034"/>
                    </a:srgbClr>
                  </a:outerShdw>
                </a:effectLst>
              </a:defRPr>
            </a:pPr>
          </a:p>
        </p:txBody>
      </p:sp>
      <p:pic>
        <p:nvPicPr>
          <p:cNvPr id="534" name="TeamX_20171221_iso_annotated_complete_2.png" descr="TeamX_20171221_iso_annotated_complete_2.png"/>
          <p:cNvPicPr>
            <a:picLocks noChangeAspect="1"/>
          </p:cNvPicPr>
          <p:nvPr/>
        </p:nvPicPr>
        <p:blipFill>
          <a:blip r:embed="rId3">
            <a:extLst/>
          </a:blip>
          <a:stretch>
            <a:fillRect/>
          </a:stretch>
        </p:blipFill>
        <p:spPr>
          <a:xfrm>
            <a:off x="3013550" y="12178"/>
            <a:ext cx="1227984" cy="1510920"/>
          </a:xfrm>
          <a:prstGeom prst="rect">
            <a:avLst/>
          </a:prstGeom>
          <a:ln w="12700">
            <a:miter lim="400000"/>
          </a:ln>
        </p:spPr>
      </p:pic>
      <p:grpSp>
        <p:nvGrpSpPr>
          <p:cNvPr id="537" name="Group"/>
          <p:cNvGrpSpPr/>
          <p:nvPr/>
        </p:nvGrpSpPr>
        <p:grpSpPr>
          <a:xfrm>
            <a:off x="5646153" y="6637963"/>
            <a:ext cx="13091694" cy="6708920"/>
            <a:chOff x="0" y="0"/>
            <a:chExt cx="13091692" cy="6708919"/>
          </a:xfrm>
        </p:grpSpPr>
        <p:sp>
          <p:nvSpPr>
            <p:cNvPr id="535" name="Rectangle"/>
            <p:cNvSpPr/>
            <p:nvPr/>
          </p:nvSpPr>
          <p:spPr>
            <a:xfrm>
              <a:off x="0" y="0"/>
              <a:ext cx="13091693" cy="6708920"/>
            </a:xfrm>
            <a:prstGeom prst="rect">
              <a:avLst/>
            </a:prstGeom>
            <a:solidFill>
              <a:srgbClr val="FFFFFF"/>
            </a:solidFill>
            <a:ln w="12700" cap="flat">
              <a:noFill/>
              <a:miter lim="400000"/>
            </a:ln>
            <a:effectLst>
              <a:outerShdw sx="100000" sy="100000" kx="0" ky="0" algn="b" rotWithShape="0" blurRad="101600" dist="0" dir="18900000">
                <a:srgbClr val="000000">
                  <a:alpha val="80000"/>
                </a:srgbClr>
              </a:outerShdw>
            </a:effectLst>
          </p:spPr>
          <p:txBody>
            <a:bodyPr wrap="square" lIns="71437" tIns="71437" rIns="71437" bIns="71437" numCol="1" anchor="ctr">
              <a:noAutofit/>
            </a:bodyPr>
            <a:lstStyle/>
            <a:p>
              <a:pPr>
                <a:defRPr sz="3200">
                  <a:effectLst>
                    <a:outerShdw sx="100000" sy="100000" kx="0" ky="0" algn="b" rotWithShape="0" blurRad="25400" dist="23998" dir="2700000">
                      <a:srgbClr val="000000">
                        <a:alpha val="31034"/>
                      </a:srgbClr>
                    </a:outerShdw>
                  </a:effectLst>
                </a:defRPr>
              </a:pPr>
            </a:p>
          </p:txBody>
        </p:sp>
        <p:pic>
          <p:nvPicPr>
            <p:cNvPr id="536" name="nsrlabeledrp001_PICOv1.1.pdf" descr="nsrlabeledrp001_PICOv1.1.pdf"/>
            <p:cNvPicPr>
              <a:picLocks noChangeAspect="1"/>
            </p:cNvPicPr>
            <p:nvPr/>
          </p:nvPicPr>
          <p:blipFill>
            <a:blip r:embed="rId4">
              <a:extLst/>
            </a:blip>
            <a:srcRect l="1632" t="5470" r="0" b="1960"/>
            <a:stretch>
              <a:fillRect/>
            </a:stretch>
          </p:blipFill>
          <p:spPr>
            <a:xfrm>
              <a:off x="136719" y="132823"/>
              <a:ext cx="12818097" cy="6571499"/>
            </a:xfrm>
            <a:prstGeom prst="rect">
              <a:avLst/>
            </a:prstGeom>
            <a:ln w="12700" cap="flat">
              <a:noFill/>
              <a:miter lim="400000"/>
            </a:ln>
            <a:effectLst/>
          </p:spPr>
        </p:pic>
      </p:grpSp>
      <p:sp>
        <p:nvSpPr>
          <p:cNvPr id="538" name="Figure: R. Flauger"/>
          <p:cNvSpPr txBox="1"/>
          <p:nvPr/>
        </p:nvSpPr>
        <p:spPr>
          <a:xfrm>
            <a:off x="6731270" y="12909210"/>
            <a:ext cx="2285176" cy="4603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2100">
                <a:solidFill>
                  <a:srgbClr val="000000"/>
                </a:solidFill>
              </a:defRPr>
            </a:lvl1pPr>
          </a:lstStyle>
          <a:p>
            <a:pPr/>
            <a:r>
              <a:t>Figure: R. Flauger</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42" name="cmb_powspec_PICOv2.png" descr="cmb_powspec_PICOv2.png"/>
          <p:cNvPicPr>
            <a:picLocks noChangeAspect="1"/>
          </p:cNvPicPr>
          <p:nvPr/>
        </p:nvPicPr>
        <p:blipFill>
          <a:blip r:embed="rId3">
            <a:extLst/>
          </a:blip>
          <a:stretch>
            <a:fillRect/>
          </a:stretch>
        </p:blipFill>
        <p:spPr>
          <a:xfrm>
            <a:off x="13973030" y="5916917"/>
            <a:ext cx="9216717" cy="7354941"/>
          </a:xfrm>
          <a:prstGeom prst="rect">
            <a:avLst/>
          </a:prstGeom>
          <a:ln w="12700">
            <a:miter lim="400000"/>
          </a:ln>
        </p:spPr>
      </p:pic>
      <p:sp>
        <p:nvSpPr>
          <p:cNvPr id="543" name="Explore how the Universe Evolved"/>
          <p:cNvSpPr txBox="1"/>
          <p:nvPr>
            <p:ph type="title"/>
          </p:nvPr>
        </p:nvSpPr>
        <p:spPr>
          <a:xfrm>
            <a:off x="4387453" y="142875"/>
            <a:ext cx="15609094" cy="1346500"/>
          </a:xfrm>
          <a:prstGeom prst="rect">
            <a:avLst/>
          </a:prstGeom>
        </p:spPr>
        <p:txBody>
          <a:bodyPr/>
          <a:lstStyle>
            <a:lvl1pPr>
              <a:defRPr sz="7000"/>
            </a:lvl1pPr>
          </a:lstStyle>
          <a:p>
            <a:pPr/>
            <a:r>
              <a:t>Explore how the Universe Evolved</a:t>
            </a:r>
          </a:p>
        </p:txBody>
      </p:sp>
      <p:sp>
        <p:nvSpPr>
          <p:cNvPr id="544" name="Determine the reionization history of the Universe…"/>
          <p:cNvSpPr txBox="1"/>
          <p:nvPr>
            <p:ph type="body" sz="half" idx="1"/>
          </p:nvPr>
        </p:nvSpPr>
        <p:spPr>
          <a:xfrm>
            <a:off x="1918274" y="1869000"/>
            <a:ext cx="18409676" cy="5235473"/>
          </a:xfrm>
          <a:prstGeom prst="rect">
            <a:avLst/>
          </a:prstGeom>
        </p:spPr>
        <p:txBody>
          <a:bodyPr anchor="t"/>
          <a:lstStyle/>
          <a:p>
            <a:pPr marL="625642" indent="-625642">
              <a:defRPr sz="5800"/>
            </a:pPr>
            <a:r>
              <a:t>Determine the reionization history of the Universe</a:t>
            </a:r>
          </a:p>
          <a:p>
            <a:pPr marL="625642" indent="-625642">
              <a:defRPr sz="5800"/>
            </a:pPr>
            <a:r>
              <a:t>Measurement of the EE power spectrum on the largest angular scales gives a measurement of </a:t>
            </a:r>
          </a:p>
        </p:txBody>
      </p:sp>
      <p:sp>
        <p:nvSpPr>
          <p:cNvPr id="545" name="Line"/>
          <p:cNvSpPr/>
          <p:nvPr/>
        </p:nvSpPr>
        <p:spPr>
          <a:xfrm>
            <a:off x="3757053" y="1446609"/>
            <a:ext cx="16869893" cy="1"/>
          </a:xfrm>
          <a:prstGeom prst="line">
            <a:avLst/>
          </a:prstGeom>
          <a:ln w="25400">
            <a:solidFill>
              <a:srgbClr val="FFFFFF"/>
            </a:solidFill>
            <a:miter lim="400000"/>
          </a:ln>
        </p:spPr>
        <p:txBody>
          <a:bodyPr lIns="71437" tIns="71437" rIns="71437" bIns="71437" anchor="ctr"/>
          <a:lstStyle/>
          <a:p>
            <a:pPr>
              <a:defRPr sz="3200">
                <a:effectLst>
                  <a:outerShdw sx="100000" sy="100000" kx="0" ky="0" algn="b" rotWithShape="0" blurRad="25400" dist="23998" dir="2700000">
                    <a:srgbClr val="000000">
                      <a:alpha val="31034"/>
                    </a:srgbClr>
                  </a:outerShdw>
                </a:effectLst>
              </a:defRPr>
            </a:pPr>
          </a:p>
        </p:txBody>
      </p:sp>
      <p:pic>
        <p:nvPicPr>
          <p:cNvPr id="546" name="TeamX_20171221_iso_annotated_complete_2.png" descr="TeamX_20171221_iso_annotated_complete_2.png"/>
          <p:cNvPicPr>
            <a:picLocks noChangeAspect="1"/>
          </p:cNvPicPr>
          <p:nvPr/>
        </p:nvPicPr>
        <p:blipFill>
          <a:blip r:embed="rId4">
            <a:extLst/>
          </a:blip>
          <a:stretch>
            <a:fillRect/>
          </a:stretch>
        </p:blipFill>
        <p:spPr>
          <a:xfrm>
            <a:off x="3013550" y="12178"/>
            <a:ext cx="1227984" cy="1510920"/>
          </a:xfrm>
          <a:prstGeom prst="rect">
            <a:avLst/>
          </a:prstGeom>
          <a:ln w="12700">
            <a:miter lim="400000"/>
          </a:ln>
        </p:spPr>
      </p:pic>
      <p:sp>
        <p:nvSpPr>
          <p:cNvPr id="547" name="Oval"/>
          <p:cNvSpPr/>
          <p:nvPr/>
        </p:nvSpPr>
        <p:spPr>
          <a:xfrm>
            <a:off x="15606724" y="8382205"/>
            <a:ext cx="2295339" cy="1825374"/>
          </a:xfrm>
          <a:prstGeom prst="ellipse">
            <a:avLst/>
          </a:prstGeom>
          <a:ln w="88900">
            <a:solidFill>
              <a:schemeClr val="accent5">
                <a:hueOff val="100859"/>
                <a:satOff val="-13629"/>
                <a:lumOff val="23879"/>
              </a:schemeClr>
            </a:solidFill>
            <a:miter lim="400000"/>
          </a:ln>
          <a:effectLst>
            <a:outerShdw sx="100000" sy="100000" kx="0" ky="0" algn="b" rotWithShape="0" blurRad="101600" dist="0" dir="18900000">
              <a:srgbClr val="000000">
                <a:alpha val="80000"/>
              </a:srgbClr>
            </a:outerShdw>
          </a:effectLst>
        </p:spPr>
        <p:txBody>
          <a:bodyPr lIns="71437" tIns="71437" rIns="71437" bIns="71437" anchor="ctr"/>
          <a:lstStyle/>
          <a:p>
            <a:pPr>
              <a:defRPr sz="3200">
                <a:effectLst>
                  <a:outerShdw sx="100000" sy="100000" kx="0" ky="0" algn="b" rotWithShape="0" blurRad="25400" dist="23998" dir="2700000">
                    <a:srgbClr val="000000">
                      <a:alpha val="31034"/>
                    </a:srgbClr>
                  </a:outerShdw>
                </a:effectLst>
              </a:defRPr>
            </a:pPr>
          </a:p>
        </p:txBody>
      </p:sp>
      <p:pic>
        <p:nvPicPr>
          <p:cNvPr id="548" name="Image" descr="Image"/>
          <p:cNvPicPr>
            <a:picLocks noChangeAspect="1"/>
          </p:cNvPicPr>
          <p:nvPr/>
        </p:nvPicPr>
        <p:blipFill>
          <a:blip r:embed="rId5">
            <a:extLst/>
          </a:blip>
          <a:stretch>
            <a:fillRect/>
          </a:stretch>
        </p:blipFill>
        <p:spPr>
          <a:xfrm>
            <a:off x="18295725" y="4717840"/>
            <a:ext cx="475060" cy="475061"/>
          </a:xfrm>
          <a:prstGeom prst="rect">
            <a:avLst/>
          </a:prstGeom>
          <a:ln w="12700">
            <a:miter lim="400000"/>
          </a:ln>
        </p:spPr>
      </p:pic>
      <p:sp>
        <p:nvSpPr>
          <p:cNvPr id="549" name="Planck:…"/>
          <p:cNvSpPr txBox="1"/>
          <p:nvPr/>
        </p:nvSpPr>
        <p:spPr>
          <a:xfrm>
            <a:off x="2188010" y="6440193"/>
            <a:ext cx="9124315" cy="5235474"/>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ormAutofit fontScale="100000" lnSpcReduction="0"/>
          </a:bodyPr>
          <a:lstStyle/>
          <a:p>
            <a:pPr marL="625642" indent="-625642" algn="l">
              <a:spcBef>
                <a:spcPts val="5900"/>
              </a:spcBef>
              <a:buSzPct val="75000"/>
              <a:buChar char="•"/>
              <a:defRPr sz="5800"/>
            </a:pPr>
            <a:r>
              <a:t>Planck:  </a:t>
            </a:r>
          </a:p>
          <a:p>
            <a:pPr marL="625642" indent="-625642" algn="l">
              <a:spcBef>
                <a:spcPts val="5900"/>
              </a:spcBef>
              <a:buSzPct val="75000"/>
              <a:buChar char="•"/>
              <a:defRPr sz="5800"/>
            </a:pPr>
            <a:r>
              <a:t>PICO:                          cosmic variance limited</a:t>
            </a:r>
          </a:p>
        </p:txBody>
      </p:sp>
      <p:pic>
        <p:nvPicPr>
          <p:cNvPr id="550" name="Image" descr="Image"/>
          <p:cNvPicPr>
            <a:picLocks noChangeAspect="1"/>
          </p:cNvPicPr>
          <p:nvPr/>
        </p:nvPicPr>
        <p:blipFill>
          <a:blip r:embed="rId6">
            <a:extLst/>
          </a:blip>
          <a:stretch>
            <a:fillRect/>
          </a:stretch>
        </p:blipFill>
        <p:spPr>
          <a:xfrm>
            <a:off x="5478504" y="6722793"/>
            <a:ext cx="5344039" cy="555226"/>
          </a:xfrm>
          <a:prstGeom prst="rect">
            <a:avLst/>
          </a:prstGeom>
          <a:ln w="12700">
            <a:miter lim="400000"/>
          </a:ln>
        </p:spPr>
      </p:pic>
      <p:pic>
        <p:nvPicPr>
          <p:cNvPr id="551" name="Image" descr="Image"/>
          <p:cNvPicPr>
            <a:picLocks noChangeAspect="1"/>
          </p:cNvPicPr>
          <p:nvPr/>
        </p:nvPicPr>
        <p:blipFill>
          <a:blip r:embed="rId7">
            <a:extLst/>
          </a:blip>
          <a:stretch>
            <a:fillRect/>
          </a:stretch>
        </p:blipFill>
        <p:spPr>
          <a:xfrm>
            <a:off x="5304152" y="8198830"/>
            <a:ext cx="4549547" cy="894994"/>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28" name="Planck 2015"/>
          <p:cNvSpPr txBox="1"/>
          <p:nvPr/>
        </p:nvSpPr>
        <p:spPr>
          <a:xfrm>
            <a:off x="14634759" y="13218723"/>
            <a:ext cx="2112443" cy="5746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sz="2800"/>
            </a:pPr>
            <a:r>
              <a:rPr i="1">
                <a:latin typeface="Helvetica"/>
                <a:ea typeface="Helvetica"/>
                <a:cs typeface="Helvetica"/>
                <a:sym typeface="Helvetica"/>
              </a:rPr>
              <a:t>Planck</a:t>
            </a:r>
            <a:r>
              <a:t> 2015</a:t>
            </a:r>
          </a:p>
        </p:txBody>
      </p:sp>
      <p:pic>
        <p:nvPicPr>
          <p:cNvPr id="229" name="Screen Shot 2018-04-09 at 3.43.06 PM.png" descr="Screen Shot 2018-04-09 at 3.43.06 PM.png"/>
          <p:cNvPicPr>
            <a:picLocks noChangeAspect="1"/>
          </p:cNvPicPr>
          <p:nvPr/>
        </p:nvPicPr>
        <p:blipFill>
          <a:blip r:embed="rId3">
            <a:extLst/>
          </a:blip>
          <a:stretch>
            <a:fillRect/>
          </a:stretch>
        </p:blipFill>
        <p:spPr>
          <a:xfrm>
            <a:off x="11901349" y="1522063"/>
            <a:ext cx="9328660" cy="12066131"/>
          </a:xfrm>
          <a:prstGeom prst="rect">
            <a:avLst/>
          </a:prstGeom>
          <a:ln w="12700">
            <a:miter lim="400000"/>
          </a:ln>
        </p:spPr>
      </p:pic>
      <p:sp>
        <p:nvSpPr>
          <p:cNvPr id="230" name="Bock et al. May 2008"/>
          <p:cNvSpPr txBox="1"/>
          <p:nvPr/>
        </p:nvSpPr>
        <p:spPr>
          <a:xfrm>
            <a:off x="16381669" y="9021843"/>
            <a:ext cx="4211906" cy="6635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3400">
                <a:solidFill>
                  <a:srgbClr val="000000"/>
                </a:solidFill>
              </a:defRPr>
            </a:lvl1pPr>
          </a:lstStyle>
          <a:p>
            <a:pPr/>
            <a:r>
              <a:t>Bock et al. May 2008</a:t>
            </a:r>
          </a:p>
        </p:txBody>
      </p:sp>
      <p:sp>
        <p:nvSpPr>
          <p:cNvPr id="231" name="Back 10 years"/>
          <p:cNvSpPr txBox="1"/>
          <p:nvPr>
            <p:ph type="title"/>
          </p:nvPr>
        </p:nvSpPr>
        <p:spPr>
          <a:xfrm>
            <a:off x="8615346" y="179548"/>
            <a:ext cx="7153308" cy="1346501"/>
          </a:xfrm>
          <a:prstGeom prst="rect">
            <a:avLst/>
          </a:prstGeom>
        </p:spPr>
        <p:txBody>
          <a:bodyPr/>
          <a:lstStyle>
            <a:lvl1pPr>
              <a:defRPr sz="7000"/>
            </a:lvl1pPr>
          </a:lstStyle>
          <a:p>
            <a:pPr/>
            <a:r>
              <a:t>Back 10 years</a:t>
            </a:r>
          </a:p>
        </p:txBody>
      </p:sp>
      <p:sp>
        <p:nvSpPr>
          <p:cNvPr id="232" name="WMAP was entering its year 8…"/>
          <p:cNvSpPr txBox="1"/>
          <p:nvPr>
            <p:ph type="body" sz="quarter" idx="1"/>
          </p:nvPr>
        </p:nvSpPr>
        <p:spPr>
          <a:xfrm>
            <a:off x="3521556" y="1804729"/>
            <a:ext cx="7153309" cy="4876829"/>
          </a:xfrm>
          <a:prstGeom prst="rect">
            <a:avLst/>
          </a:prstGeom>
        </p:spPr>
        <p:txBody>
          <a:bodyPr anchor="t"/>
          <a:lstStyle/>
          <a:p>
            <a:pPr marL="525539" indent="-525539" defTabSz="690086">
              <a:spcBef>
                <a:spcPts val="2900"/>
              </a:spcBef>
              <a:defRPr sz="4368"/>
            </a:pPr>
            <a:r>
              <a:t>WMAP was entering its year 8</a:t>
            </a:r>
          </a:p>
          <a:p>
            <a:pPr marL="525539" indent="-525539" defTabSz="690086">
              <a:spcBef>
                <a:spcPts val="2900"/>
              </a:spcBef>
              <a:defRPr sz="4368"/>
            </a:pPr>
            <a:r>
              <a:t>Planck a year from launch</a:t>
            </a:r>
          </a:p>
          <a:p>
            <a:pPr marL="525539" indent="-525539" defTabSz="690086">
              <a:spcBef>
                <a:spcPts val="2900"/>
              </a:spcBef>
              <a:defRPr sz="4368"/>
            </a:pPr>
            <a:r>
              <a:t>Few results on EE </a:t>
            </a:r>
          </a:p>
          <a:p>
            <a:pPr marL="525539" indent="-525539" defTabSz="690086">
              <a:spcBef>
                <a:spcPts val="2900"/>
              </a:spcBef>
              <a:defRPr sz="4368"/>
            </a:pPr>
            <a:r>
              <a:t>Pre-Planck</a:t>
            </a:r>
          </a:p>
        </p:txBody>
      </p:sp>
      <p:pic>
        <p:nvPicPr>
          <p:cNvPr id="233" name="Image" descr="Image"/>
          <p:cNvPicPr>
            <a:picLocks noChangeAspect="1"/>
          </p:cNvPicPr>
          <p:nvPr/>
        </p:nvPicPr>
        <p:blipFill>
          <a:blip r:embed="rId4">
            <a:extLst/>
          </a:blip>
          <a:stretch>
            <a:fillRect/>
          </a:stretch>
        </p:blipFill>
        <p:spPr>
          <a:xfrm>
            <a:off x="3284246" y="7276972"/>
            <a:ext cx="7153308" cy="6203054"/>
          </a:xfrm>
          <a:prstGeom prst="rect">
            <a:avLst/>
          </a:prstGeom>
          <a:ln w="12700">
            <a:miter lim="400000"/>
          </a:ln>
        </p:spPr>
      </p:pic>
      <p:sp>
        <p:nvSpPr>
          <p:cNvPr id="234" name="Line"/>
          <p:cNvSpPr/>
          <p:nvPr/>
        </p:nvSpPr>
        <p:spPr>
          <a:xfrm>
            <a:off x="3757053" y="1446609"/>
            <a:ext cx="16869893" cy="1"/>
          </a:xfrm>
          <a:prstGeom prst="line">
            <a:avLst/>
          </a:prstGeom>
          <a:ln w="25400">
            <a:solidFill>
              <a:srgbClr val="FFFFFF"/>
            </a:solidFill>
            <a:miter lim="400000"/>
          </a:ln>
        </p:spPr>
        <p:txBody>
          <a:bodyPr lIns="71437" tIns="71437" rIns="71437" bIns="71437" anchor="ctr"/>
          <a:lstStyle/>
          <a:p>
            <a:pPr>
              <a:defRPr sz="3200">
                <a:effectLst>
                  <a:outerShdw sx="100000" sy="100000" kx="0" ky="0" algn="b" rotWithShape="0" blurRad="25400" dist="23998" dir="2700000">
                    <a:srgbClr val="000000">
                      <a:alpha val="31034"/>
                    </a:srgbClr>
                  </a:outerShdw>
                </a:effectLst>
              </a:defRPr>
            </a:pPr>
          </a:p>
        </p:txBody>
      </p:sp>
      <p:sp>
        <p:nvSpPr>
          <p:cNvPr id="235" name="Pryke et al. 2008"/>
          <p:cNvSpPr txBox="1"/>
          <p:nvPr/>
        </p:nvSpPr>
        <p:spPr>
          <a:xfrm>
            <a:off x="4631254" y="12605123"/>
            <a:ext cx="3379394" cy="6635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3400">
                <a:solidFill>
                  <a:srgbClr val="000000"/>
                </a:solidFill>
              </a:defRPr>
            </a:lvl1pPr>
          </a:lstStyle>
          <a:p>
            <a:pPr/>
            <a:r>
              <a:t>Pryke et al. 2008</a:t>
            </a: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5" name="Constraining Models of Reionization"/>
          <p:cNvSpPr txBox="1"/>
          <p:nvPr>
            <p:ph type="title"/>
          </p:nvPr>
        </p:nvSpPr>
        <p:spPr>
          <a:xfrm>
            <a:off x="4387453" y="142875"/>
            <a:ext cx="15609094" cy="1346500"/>
          </a:xfrm>
          <a:prstGeom prst="rect">
            <a:avLst/>
          </a:prstGeom>
        </p:spPr>
        <p:txBody>
          <a:bodyPr/>
          <a:lstStyle>
            <a:lvl1pPr>
              <a:defRPr sz="7000"/>
            </a:lvl1pPr>
          </a:lstStyle>
          <a:p>
            <a:pPr/>
            <a:r>
              <a:t>Constraining Models of Reionization</a:t>
            </a:r>
          </a:p>
        </p:txBody>
      </p:sp>
      <p:sp>
        <p:nvSpPr>
          <p:cNvPr id="556" name="(Planck, PICO)…"/>
          <p:cNvSpPr txBox="1"/>
          <p:nvPr>
            <p:ph type="body" sz="half" idx="1"/>
          </p:nvPr>
        </p:nvSpPr>
        <p:spPr>
          <a:xfrm>
            <a:off x="1596621" y="2680988"/>
            <a:ext cx="10479664" cy="8608466"/>
          </a:xfrm>
          <a:prstGeom prst="rect">
            <a:avLst/>
          </a:prstGeom>
        </p:spPr>
        <p:txBody>
          <a:bodyPr anchor="t"/>
          <a:lstStyle/>
          <a:p>
            <a:pPr marL="625642" indent="-625642">
              <a:defRPr sz="5800"/>
            </a:pPr>
            <a:r>
              <a:t>                 (Planck, PICO)</a:t>
            </a:r>
          </a:p>
          <a:p>
            <a:pPr marL="625642" indent="-625642">
              <a:defRPr sz="5800"/>
            </a:pPr>
            <a:r>
              <a:t>                          (S3, SPT) </a:t>
            </a:r>
          </a:p>
          <a:p>
            <a:pPr marL="625642" indent="-625642">
              <a:defRPr sz="5800"/>
            </a:pPr>
            <a:r>
              <a:t> Transition from neutral to ionized Universe controlled by ‘IGM Opacity’ and ‘Source Efficiency’ parameters</a:t>
            </a:r>
          </a:p>
        </p:txBody>
      </p:sp>
      <p:sp>
        <p:nvSpPr>
          <p:cNvPr id="557" name="Line"/>
          <p:cNvSpPr/>
          <p:nvPr/>
        </p:nvSpPr>
        <p:spPr>
          <a:xfrm>
            <a:off x="3757053" y="1446609"/>
            <a:ext cx="16869893" cy="1"/>
          </a:xfrm>
          <a:prstGeom prst="line">
            <a:avLst/>
          </a:prstGeom>
          <a:ln w="25400">
            <a:solidFill>
              <a:srgbClr val="FFFFFF"/>
            </a:solidFill>
            <a:miter lim="400000"/>
          </a:ln>
        </p:spPr>
        <p:txBody>
          <a:bodyPr lIns="71437" tIns="71437" rIns="71437" bIns="71437" anchor="ctr"/>
          <a:lstStyle/>
          <a:p>
            <a:pPr>
              <a:defRPr sz="3200">
                <a:effectLst>
                  <a:outerShdw sx="100000" sy="100000" kx="0" ky="0" algn="b" rotWithShape="0" blurRad="25400" dist="23998" dir="2700000">
                    <a:srgbClr val="000000">
                      <a:alpha val="31034"/>
                    </a:srgbClr>
                  </a:outerShdw>
                </a:effectLst>
              </a:defRPr>
            </a:pPr>
          </a:p>
        </p:txBody>
      </p:sp>
      <p:pic>
        <p:nvPicPr>
          <p:cNvPr id="558" name="TeamX_20171221_iso_annotated_complete_2.png" descr="TeamX_20171221_iso_annotated_complete_2.png"/>
          <p:cNvPicPr>
            <a:picLocks noChangeAspect="1"/>
          </p:cNvPicPr>
          <p:nvPr/>
        </p:nvPicPr>
        <p:blipFill>
          <a:blip r:embed="rId3">
            <a:extLst/>
          </a:blip>
          <a:stretch>
            <a:fillRect/>
          </a:stretch>
        </p:blipFill>
        <p:spPr>
          <a:xfrm>
            <a:off x="3013550" y="12178"/>
            <a:ext cx="1227984" cy="1510920"/>
          </a:xfrm>
          <a:prstGeom prst="rect">
            <a:avLst/>
          </a:prstGeom>
          <a:ln w="12700">
            <a:miter lim="400000"/>
          </a:ln>
        </p:spPr>
      </p:pic>
      <p:pic>
        <p:nvPicPr>
          <p:cNvPr id="559" name="Reionization_Contours_zbar_delz_PICO.png" descr="Reionization_Contours_zbar_delz_PICO.png"/>
          <p:cNvPicPr>
            <a:picLocks noChangeAspect="1"/>
          </p:cNvPicPr>
          <p:nvPr/>
        </p:nvPicPr>
        <p:blipFill>
          <a:blip r:embed="rId4">
            <a:extLst/>
          </a:blip>
          <a:stretch>
            <a:fillRect/>
          </a:stretch>
        </p:blipFill>
        <p:spPr>
          <a:xfrm>
            <a:off x="13194655" y="2845877"/>
            <a:ext cx="10479663" cy="8460061"/>
          </a:xfrm>
          <a:prstGeom prst="rect">
            <a:avLst/>
          </a:prstGeom>
          <a:ln w="12700">
            <a:miter lim="400000"/>
          </a:ln>
        </p:spPr>
      </p:pic>
      <p:sp>
        <p:nvSpPr>
          <p:cNvPr id="560" name="Figure: N. Battaglia, M. Alvarez"/>
          <p:cNvSpPr txBox="1"/>
          <p:nvPr/>
        </p:nvSpPr>
        <p:spPr>
          <a:xfrm>
            <a:off x="13132536" y="10863476"/>
            <a:ext cx="3851238" cy="4603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2100">
                <a:solidFill>
                  <a:srgbClr val="000000"/>
                </a:solidFill>
              </a:defRPr>
            </a:lvl1pPr>
          </a:lstStyle>
          <a:p>
            <a:pPr/>
            <a:r>
              <a:t>Figure: N. Battaglia, M. Alvarez</a:t>
            </a:r>
          </a:p>
        </p:txBody>
      </p:sp>
      <p:pic>
        <p:nvPicPr>
          <p:cNvPr id="561" name="Image" descr="Image"/>
          <p:cNvPicPr>
            <a:picLocks noChangeAspect="1"/>
          </p:cNvPicPr>
          <p:nvPr/>
        </p:nvPicPr>
        <p:blipFill>
          <a:blip r:embed="rId5">
            <a:extLst/>
          </a:blip>
          <a:stretch>
            <a:fillRect/>
          </a:stretch>
        </p:blipFill>
        <p:spPr>
          <a:xfrm>
            <a:off x="2711877" y="2778070"/>
            <a:ext cx="2472836" cy="727306"/>
          </a:xfrm>
          <a:prstGeom prst="rect">
            <a:avLst/>
          </a:prstGeom>
          <a:ln w="12700">
            <a:miter lim="400000"/>
          </a:ln>
        </p:spPr>
      </p:pic>
      <p:pic>
        <p:nvPicPr>
          <p:cNvPr id="562" name="Image" descr="Image"/>
          <p:cNvPicPr>
            <a:picLocks noChangeAspect="1"/>
          </p:cNvPicPr>
          <p:nvPr/>
        </p:nvPicPr>
        <p:blipFill>
          <a:blip r:embed="rId6">
            <a:extLst/>
          </a:blip>
          <a:stretch>
            <a:fillRect/>
          </a:stretch>
        </p:blipFill>
        <p:spPr>
          <a:xfrm>
            <a:off x="2475126" y="4074548"/>
            <a:ext cx="4653236" cy="1512302"/>
          </a:xfrm>
          <a:prstGeom prst="rect">
            <a:avLst/>
          </a:prstGeom>
          <a:ln w="12700">
            <a:miter lim="400000"/>
          </a:ln>
        </p:spPr>
      </p:pic>
      <p:sp>
        <p:nvSpPr>
          <p:cNvPr id="563" name="Line"/>
          <p:cNvSpPr/>
          <p:nvPr/>
        </p:nvSpPr>
        <p:spPr>
          <a:xfrm flipH="1" flipV="1">
            <a:off x="19085505" y="6868017"/>
            <a:ext cx="469576" cy="273122"/>
          </a:xfrm>
          <a:prstGeom prst="line">
            <a:avLst/>
          </a:prstGeom>
          <a:ln w="25400">
            <a:solidFill>
              <a:srgbClr val="000000"/>
            </a:solidFill>
            <a:miter lim="400000"/>
            <a:tailEnd type="triangle"/>
          </a:ln>
        </p:spPr>
        <p:txBody>
          <a:bodyPr lIns="71437" tIns="71437" rIns="71437" bIns="71437" anchor="ctr"/>
          <a:lstStyle/>
          <a:p>
            <a:pPr>
              <a:defRPr sz="3200">
                <a:effectLst>
                  <a:outerShdw sx="100000" sy="100000" kx="0" ky="0" algn="b" rotWithShape="0" blurRad="25400" dist="23998" dir="2700000">
                    <a:srgbClr val="000000">
                      <a:alpha val="31034"/>
                    </a:srgbClr>
                  </a:outerShdw>
                </a:effectLst>
              </a:defRPr>
            </a:pPr>
          </a:p>
        </p:txBody>
      </p:sp>
      <p:sp>
        <p:nvSpPr>
          <p:cNvPr id="564" name="Line"/>
          <p:cNvSpPr/>
          <p:nvPr/>
        </p:nvSpPr>
        <p:spPr>
          <a:xfrm flipH="1" flipV="1">
            <a:off x="18898067" y="8474547"/>
            <a:ext cx="237404" cy="576731"/>
          </a:xfrm>
          <a:prstGeom prst="line">
            <a:avLst/>
          </a:prstGeom>
          <a:ln w="25400">
            <a:solidFill>
              <a:srgbClr val="000000"/>
            </a:solidFill>
            <a:miter lim="400000"/>
            <a:tailEnd type="triangle"/>
          </a:ln>
        </p:spPr>
        <p:txBody>
          <a:bodyPr lIns="71437" tIns="71437" rIns="71437" bIns="71437" anchor="ctr"/>
          <a:lstStyle/>
          <a:p>
            <a:pPr>
              <a:defRPr sz="3200">
                <a:effectLst>
                  <a:outerShdw sx="100000" sy="100000" kx="0" ky="0" algn="b" rotWithShape="0" blurRad="25400" dist="23998" dir="2700000">
                    <a:srgbClr val="000000">
                      <a:alpha val="31034"/>
                    </a:srgbClr>
                  </a:outerShdw>
                </a:effectLst>
              </a:defRPr>
            </a:pP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8" name="Discover How The Universe Works"/>
          <p:cNvSpPr txBox="1"/>
          <p:nvPr>
            <p:ph type="title"/>
          </p:nvPr>
        </p:nvSpPr>
        <p:spPr>
          <a:xfrm>
            <a:off x="4387453" y="142875"/>
            <a:ext cx="15609094" cy="1346500"/>
          </a:xfrm>
          <a:prstGeom prst="rect">
            <a:avLst/>
          </a:prstGeom>
        </p:spPr>
        <p:txBody>
          <a:bodyPr/>
          <a:lstStyle>
            <a:lvl1pPr>
              <a:defRPr sz="7000"/>
            </a:lvl1pPr>
          </a:lstStyle>
          <a:p>
            <a:pPr/>
            <a:r>
              <a:t>Discover How The Universe Works</a:t>
            </a:r>
          </a:p>
        </p:txBody>
      </p:sp>
      <p:sp>
        <p:nvSpPr>
          <p:cNvPr id="569" name="Determine the sum of neutrino masses…"/>
          <p:cNvSpPr txBox="1"/>
          <p:nvPr>
            <p:ph type="body" sz="half" idx="1"/>
          </p:nvPr>
        </p:nvSpPr>
        <p:spPr>
          <a:xfrm>
            <a:off x="1355736" y="1837458"/>
            <a:ext cx="11114951" cy="10844514"/>
          </a:xfrm>
          <a:prstGeom prst="rect">
            <a:avLst/>
          </a:prstGeom>
        </p:spPr>
        <p:txBody>
          <a:bodyPr anchor="t"/>
          <a:lstStyle/>
          <a:p>
            <a:pPr marL="563077" indent="-563077" defTabSz="739378">
              <a:spcBef>
                <a:spcPts val="5300"/>
              </a:spcBef>
              <a:defRPr sz="5219"/>
            </a:pPr>
            <a:r>
              <a:t>Determine the sum of neutrino masses</a:t>
            </a:r>
          </a:p>
          <a:p>
            <a:pPr marL="563077" indent="-563077" defTabSz="739378">
              <a:spcBef>
                <a:spcPts val="5300"/>
              </a:spcBef>
              <a:defRPr sz="5219"/>
            </a:pPr>
            <a:r>
              <a:t>Measurements of the matter power spectrum, primarily through the lensing potential power spectrum</a:t>
            </a:r>
          </a:p>
          <a:p>
            <a:pPr marL="563077" indent="-563077" defTabSz="739378">
              <a:spcBef>
                <a:spcPts val="5300"/>
              </a:spcBef>
              <a:defRPr sz="5219"/>
            </a:pPr>
            <a:r>
              <a:t>But degeneracy with      and  </a:t>
            </a:r>
            <a:endParaRPr>
              <a:solidFill>
                <a:srgbClr val="000000"/>
              </a:solidFill>
            </a:endParaRPr>
          </a:p>
          <a:p>
            <a:pPr marL="563077" indent="-563077" defTabSz="739378">
              <a:spcBef>
                <a:spcPts val="3100"/>
              </a:spcBef>
              <a:defRPr sz="5219"/>
            </a:pPr>
          </a:p>
          <a:p>
            <a:pPr marL="563077" indent="-563077" defTabSz="739378">
              <a:spcBef>
                <a:spcPts val="2000"/>
              </a:spcBef>
              <a:defRPr sz="5219"/>
            </a:pPr>
            <a:r>
              <a:t>Currently </a:t>
            </a:r>
          </a:p>
          <a:p>
            <a:pPr marL="563077" indent="-563077" defTabSz="739378">
              <a:spcBef>
                <a:spcPts val="5300"/>
              </a:spcBef>
              <a:defRPr sz="5219"/>
            </a:pPr>
            <a:r>
              <a:t>                             or            depending on mass hierarchy</a:t>
            </a:r>
          </a:p>
        </p:txBody>
      </p:sp>
      <p:sp>
        <p:nvSpPr>
          <p:cNvPr id="570" name="Line"/>
          <p:cNvSpPr/>
          <p:nvPr/>
        </p:nvSpPr>
        <p:spPr>
          <a:xfrm>
            <a:off x="3757053" y="1446609"/>
            <a:ext cx="16869893" cy="1"/>
          </a:xfrm>
          <a:prstGeom prst="line">
            <a:avLst/>
          </a:prstGeom>
          <a:ln w="25400">
            <a:solidFill>
              <a:srgbClr val="FFFFFF"/>
            </a:solidFill>
            <a:miter lim="400000"/>
          </a:ln>
        </p:spPr>
        <p:txBody>
          <a:bodyPr lIns="71437" tIns="71437" rIns="71437" bIns="71437" anchor="ctr"/>
          <a:lstStyle/>
          <a:p>
            <a:pPr>
              <a:defRPr sz="3200">
                <a:effectLst>
                  <a:outerShdw sx="100000" sy="100000" kx="0" ky="0" algn="b" rotWithShape="0" blurRad="25400" dist="23998" dir="2700000">
                    <a:srgbClr val="000000">
                      <a:alpha val="31034"/>
                    </a:srgbClr>
                  </a:outerShdw>
                </a:effectLst>
              </a:defRPr>
            </a:pPr>
          </a:p>
        </p:txBody>
      </p:sp>
      <p:pic>
        <p:nvPicPr>
          <p:cNvPr id="571" name="TeamX_20171221_iso_annotated_complete_2.png" descr="TeamX_20171221_iso_annotated_complete_2.png"/>
          <p:cNvPicPr>
            <a:picLocks noChangeAspect="1"/>
          </p:cNvPicPr>
          <p:nvPr/>
        </p:nvPicPr>
        <p:blipFill>
          <a:blip r:embed="rId3">
            <a:extLst/>
          </a:blip>
          <a:stretch>
            <a:fillRect/>
          </a:stretch>
        </p:blipFill>
        <p:spPr>
          <a:xfrm>
            <a:off x="3013550" y="12178"/>
            <a:ext cx="1227984" cy="1510920"/>
          </a:xfrm>
          <a:prstGeom prst="rect">
            <a:avLst/>
          </a:prstGeom>
          <a:ln w="12700">
            <a:miter lim="400000"/>
          </a:ln>
        </p:spPr>
      </p:pic>
      <p:pic>
        <p:nvPicPr>
          <p:cNvPr id="572" name="Image" descr="Image"/>
          <p:cNvPicPr>
            <a:picLocks noChangeAspect="1"/>
          </p:cNvPicPr>
          <p:nvPr/>
        </p:nvPicPr>
        <p:blipFill>
          <a:blip r:embed="rId4">
            <a:extLst/>
          </a:blip>
          <a:stretch>
            <a:fillRect/>
          </a:stretch>
        </p:blipFill>
        <p:spPr>
          <a:xfrm>
            <a:off x="13843492" y="1620463"/>
            <a:ext cx="3960336" cy="6779079"/>
          </a:xfrm>
          <a:prstGeom prst="rect">
            <a:avLst/>
          </a:prstGeom>
          <a:ln w="12700">
            <a:miter lim="400000"/>
          </a:ln>
        </p:spPr>
      </p:pic>
      <p:pic>
        <p:nvPicPr>
          <p:cNvPr id="573" name="Image" descr="Image"/>
          <p:cNvPicPr>
            <a:picLocks noChangeAspect="1"/>
          </p:cNvPicPr>
          <p:nvPr/>
        </p:nvPicPr>
        <p:blipFill>
          <a:blip r:embed="rId5">
            <a:extLst/>
          </a:blip>
          <a:stretch>
            <a:fillRect/>
          </a:stretch>
        </p:blipFill>
        <p:spPr>
          <a:xfrm>
            <a:off x="17798696" y="1629393"/>
            <a:ext cx="3240336" cy="6761219"/>
          </a:xfrm>
          <a:prstGeom prst="rect">
            <a:avLst/>
          </a:prstGeom>
          <a:ln w="12700">
            <a:miter lim="400000"/>
          </a:ln>
        </p:spPr>
      </p:pic>
      <p:sp>
        <p:nvSpPr>
          <p:cNvPr id="574" name="Abazajian et al 2016"/>
          <p:cNvSpPr txBox="1"/>
          <p:nvPr/>
        </p:nvSpPr>
        <p:spPr>
          <a:xfrm>
            <a:off x="18453585" y="3885585"/>
            <a:ext cx="2007947" cy="3841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a:defRPr sz="1600">
                <a:solidFill>
                  <a:srgbClr val="000000"/>
                </a:solidFill>
              </a:defRPr>
            </a:lvl1pPr>
          </a:lstStyle>
          <a:p>
            <a:pPr/>
            <a:r>
              <a:t>Abazajian et al 2016</a:t>
            </a:r>
          </a:p>
        </p:txBody>
      </p:sp>
      <p:pic>
        <p:nvPicPr>
          <p:cNvPr id="575" name="Image" descr="Image"/>
          <p:cNvPicPr>
            <a:picLocks noChangeAspect="1"/>
          </p:cNvPicPr>
          <p:nvPr/>
        </p:nvPicPr>
        <p:blipFill>
          <a:blip r:embed="rId6">
            <a:extLst/>
          </a:blip>
          <a:stretch>
            <a:fillRect/>
          </a:stretch>
        </p:blipFill>
        <p:spPr>
          <a:xfrm>
            <a:off x="8414064" y="7370322"/>
            <a:ext cx="475061" cy="475061"/>
          </a:xfrm>
          <a:prstGeom prst="rect">
            <a:avLst/>
          </a:prstGeom>
          <a:ln w="12700">
            <a:miter lim="400000"/>
          </a:ln>
        </p:spPr>
      </p:pic>
      <p:pic>
        <p:nvPicPr>
          <p:cNvPr id="576" name="Image" descr="Image"/>
          <p:cNvPicPr>
            <a:picLocks noChangeAspect="1"/>
          </p:cNvPicPr>
          <p:nvPr/>
        </p:nvPicPr>
        <p:blipFill>
          <a:blip r:embed="rId7">
            <a:extLst/>
          </a:blip>
          <a:stretch>
            <a:fillRect/>
          </a:stretch>
        </p:blipFill>
        <p:spPr>
          <a:xfrm>
            <a:off x="10661160" y="7297669"/>
            <a:ext cx="1355005" cy="650403"/>
          </a:xfrm>
          <a:prstGeom prst="rect">
            <a:avLst/>
          </a:prstGeom>
          <a:ln w="12700">
            <a:miter lim="400000"/>
          </a:ln>
        </p:spPr>
      </p:pic>
      <p:pic>
        <p:nvPicPr>
          <p:cNvPr id="577" name="Image" descr="Image"/>
          <p:cNvPicPr>
            <a:picLocks noChangeAspect="1"/>
          </p:cNvPicPr>
          <p:nvPr/>
        </p:nvPicPr>
        <p:blipFill>
          <a:blip r:embed="rId8">
            <a:extLst/>
          </a:blip>
          <a:stretch>
            <a:fillRect/>
          </a:stretch>
        </p:blipFill>
        <p:spPr>
          <a:xfrm>
            <a:off x="5031754" y="9487892"/>
            <a:ext cx="6612821" cy="809732"/>
          </a:xfrm>
          <a:prstGeom prst="rect">
            <a:avLst/>
          </a:prstGeom>
          <a:ln w="12700">
            <a:miter lim="400000"/>
          </a:ln>
        </p:spPr>
      </p:pic>
      <p:pic>
        <p:nvPicPr>
          <p:cNvPr id="578" name="Image" descr="Image"/>
          <p:cNvPicPr>
            <a:picLocks noChangeAspect="1"/>
          </p:cNvPicPr>
          <p:nvPr/>
        </p:nvPicPr>
        <p:blipFill>
          <a:blip r:embed="rId9">
            <a:extLst/>
          </a:blip>
          <a:stretch>
            <a:fillRect/>
          </a:stretch>
        </p:blipFill>
        <p:spPr>
          <a:xfrm>
            <a:off x="2090799" y="10968099"/>
            <a:ext cx="5095544" cy="679407"/>
          </a:xfrm>
          <a:prstGeom prst="rect">
            <a:avLst/>
          </a:prstGeom>
          <a:ln w="12700">
            <a:miter lim="400000"/>
          </a:ln>
        </p:spPr>
      </p:pic>
      <p:sp>
        <p:nvSpPr>
          <p:cNvPr id="579" name="Couchot et al 1703.10829"/>
          <p:cNvSpPr txBox="1"/>
          <p:nvPr/>
        </p:nvSpPr>
        <p:spPr>
          <a:xfrm>
            <a:off x="1945985" y="10226339"/>
            <a:ext cx="3663215" cy="5111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2400"/>
            </a:lvl1pPr>
          </a:lstStyle>
          <a:p>
            <a:pPr/>
            <a:r>
              <a:t>Couchot et al 1703.10829</a:t>
            </a:r>
          </a:p>
        </p:txBody>
      </p:sp>
      <p:pic>
        <p:nvPicPr>
          <p:cNvPr id="580" name="Image" descr="Image"/>
          <p:cNvPicPr>
            <a:picLocks noChangeAspect="1"/>
          </p:cNvPicPr>
          <p:nvPr/>
        </p:nvPicPr>
        <p:blipFill>
          <a:blip r:embed="rId10">
            <a:extLst/>
          </a:blip>
          <a:stretch>
            <a:fillRect/>
          </a:stretch>
        </p:blipFill>
        <p:spPr>
          <a:xfrm>
            <a:off x="8294402" y="11005982"/>
            <a:ext cx="4227616" cy="650403"/>
          </a:xfrm>
          <a:prstGeom prst="rect">
            <a:avLst/>
          </a:prstGeom>
          <a:ln w="12700">
            <a:miter lim="400000"/>
          </a:ln>
        </p:spPr>
      </p:pic>
      <p:pic>
        <p:nvPicPr>
          <p:cNvPr id="581" name="Image" descr="Image"/>
          <p:cNvPicPr>
            <a:picLocks noChangeAspect="1"/>
          </p:cNvPicPr>
          <p:nvPr/>
        </p:nvPicPr>
        <p:blipFill>
          <a:blip r:embed="rId11">
            <a:extLst/>
          </a:blip>
          <a:stretch>
            <a:fillRect/>
          </a:stretch>
        </p:blipFill>
        <p:spPr>
          <a:xfrm>
            <a:off x="15122986" y="8561283"/>
            <a:ext cx="4990364" cy="4997393"/>
          </a:xfrm>
          <a:prstGeom prst="rect">
            <a:avLst/>
          </a:prstGeom>
          <a:ln w="12700">
            <a:miter lim="400000"/>
          </a:ln>
        </p:spPr>
      </p:pic>
      <p:sp>
        <p:nvSpPr>
          <p:cNvPr id="582" name="Figure: A. Van Engelen"/>
          <p:cNvSpPr txBox="1"/>
          <p:nvPr/>
        </p:nvSpPr>
        <p:spPr>
          <a:xfrm>
            <a:off x="15177042" y="13238915"/>
            <a:ext cx="2230045" cy="3841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a:defRPr sz="1600">
                <a:solidFill>
                  <a:srgbClr val="000000"/>
                </a:solidFill>
              </a:defRPr>
            </a:lvl1pPr>
          </a:lstStyle>
          <a:p>
            <a:pPr/>
            <a:r>
              <a:t>Figure: A. Van Engelen</a:t>
            </a:r>
          </a:p>
        </p:txBody>
      </p:sp>
      <p:sp>
        <p:nvSpPr>
          <p:cNvPr id="583" name="Lensing Potential"/>
          <p:cNvSpPr txBox="1"/>
          <p:nvPr/>
        </p:nvSpPr>
        <p:spPr>
          <a:xfrm>
            <a:off x="15834779" y="9134465"/>
            <a:ext cx="1849041" cy="3841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a:defRPr b="1" sz="1600">
                <a:solidFill>
                  <a:srgbClr val="000000"/>
                </a:solidFill>
                <a:latin typeface="Helvetica"/>
                <a:ea typeface="Helvetica"/>
                <a:cs typeface="Helvetica"/>
                <a:sym typeface="Helvetica"/>
              </a:defRPr>
            </a:lvl1pPr>
          </a:lstStyle>
          <a:p>
            <a:pPr/>
            <a:r>
              <a:t>Lensing Potential</a:t>
            </a:r>
          </a:p>
        </p:txBody>
      </p:sp>
      <p:sp>
        <p:nvSpPr>
          <p:cNvPr id="584" name="Line"/>
          <p:cNvSpPr/>
          <p:nvPr/>
        </p:nvSpPr>
        <p:spPr>
          <a:xfrm flipH="1">
            <a:off x="16296375" y="9530719"/>
            <a:ext cx="480291" cy="658885"/>
          </a:xfrm>
          <a:prstGeom prst="line">
            <a:avLst/>
          </a:prstGeom>
          <a:ln w="25400">
            <a:solidFill>
              <a:schemeClr val="accent6">
                <a:hueOff val="10811956"/>
                <a:satOff val="-58544"/>
                <a:lumOff val="-9736"/>
              </a:schemeClr>
            </a:solidFill>
            <a:miter lim="400000"/>
            <a:tailEnd type="triangle"/>
          </a:ln>
        </p:spPr>
        <p:txBody>
          <a:bodyPr lIns="71437" tIns="71437" rIns="71437" bIns="71437" anchor="ctr"/>
          <a:lstStyle/>
          <a:p>
            <a:pPr>
              <a:defRPr sz="3200">
                <a:effectLst>
                  <a:outerShdw sx="100000" sy="100000" kx="0" ky="0" algn="b" rotWithShape="0" blurRad="25400" dist="23998" dir="2700000">
                    <a:srgbClr val="000000">
                      <a:alpha val="31034"/>
                    </a:srgbClr>
                  </a:outerShdw>
                </a:effectLst>
              </a:defRPr>
            </a:pPr>
          </a:p>
        </p:txBody>
      </p:sp>
      <p:sp>
        <p:nvSpPr>
          <p:cNvPr id="585" name="Noise / mode"/>
          <p:cNvSpPr txBox="1"/>
          <p:nvPr/>
        </p:nvSpPr>
        <p:spPr>
          <a:xfrm>
            <a:off x="16305204" y="12327489"/>
            <a:ext cx="1420218" cy="3841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a:defRPr b="1" sz="1600">
                <a:solidFill>
                  <a:srgbClr val="000000"/>
                </a:solidFill>
                <a:latin typeface="Helvetica"/>
                <a:ea typeface="Helvetica"/>
                <a:cs typeface="Helvetica"/>
                <a:sym typeface="Helvetica"/>
              </a:defRPr>
            </a:lvl1pPr>
          </a:lstStyle>
          <a:p>
            <a:pPr/>
            <a:r>
              <a:t>Noise / mode</a:t>
            </a: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9" name="Neutrino Mass Constraint"/>
          <p:cNvSpPr txBox="1"/>
          <p:nvPr>
            <p:ph type="title"/>
          </p:nvPr>
        </p:nvSpPr>
        <p:spPr>
          <a:xfrm>
            <a:off x="4387453" y="142875"/>
            <a:ext cx="15609094" cy="1346500"/>
          </a:xfrm>
          <a:prstGeom prst="rect">
            <a:avLst/>
          </a:prstGeom>
        </p:spPr>
        <p:txBody>
          <a:bodyPr/>
          <a:lstStyle>
            <a:lvl1pPr>
              <a:defRPr sz="7000"/>
            </a:lvl1pPr>
          </a:lstStyle>
          <a:p>
            <a:pPr/>
            <a:r>
              <a:t>Neutrino Mass Constraint</a:t>
            </a:r>
          </a:p>
        </p:txBody>
      </p:sp>
      <p:sp>
        <p:nvSpPr>
          <p:cNvPr id="590" name="PICO:                              using DESI BAO to break          degeneracy…"/>
          <p:cNvSpPr txBox="1"/>
          <p:nvPr>
            <p:ph type="body" sz="half" idx="1"/>
          </p:nvPr>
        </p:nvSpPr>
        <p:spPr>
          <a:xfrm>
            <a:off x="1613854" y="1869412"/>
            <a:ext cx="10516244" cy="10523844"/>
          </a:xfrm>
          <a:prstGeom prst="rect">
            <a:avLst/>
          </a:prstGeom>
        </p:spPr>
        <p:txBody>
          <a:bodyPr anchor="t"/>
          <a:lstStyle/>
          <a:p>
            <a:pPr marL="625642" indent="-625642">
              <a:defRPr sz="5800"/>
            </a:pPr>
            <a:r>
              <a:t>PICO:                              using DESI BAO to break          degeneracy   </a:t>
            </a:r>
          </a:p>
          <a:p>
            <a:pPr marL="625642" indent="-625642">
              <a:defRPr sz="5800"/>
            </a:pPr>
            <a:r>
              <a:t>     or      detection</a:t>
            </a:r>
          </a:p>
          <a:p>
            <a:pPr marL="625642" indent="-625642">
              <a:defRPr sz="5800"/>
            </a:pPr>
            <a:r>
              <a:t>Determine mass hierarchy, or mass of the lightest neutrino (if mass hierarchy known)</a:t>
            </a:r>
          </a:p>
          <a:p>
            <a:pPr marL="625642" indent="-625642">
              <a:defRPr sz="5800"/>
            </a:pPr>
            <a:r>
              <a:t>Measurement is unique to space</a:t>
            </a:r>
          </a:p>
        </p:txBody>
      </p:sp>
      <p:sp>
        <p:nvSpPr>
          <p:cNvPr id="591" name="Line"/>
          <p:cNvSpPr/>
          <p:nvPr/>
        </p:nvSpPr>
        <p:spPr>
          <a:xfrm>
            <a:off x="3757053" y="1446609"/>
            <a:ext cx="16869893" cy="1"/>
          </a:xfrm>
          <a:prstGeom prst="line">
            <a:avLst/>
          </a:prstGeom>
          <a:ln w="25400">
            <a:solidFill>
              <a:srgbClr val="FFFFFF"/>
            </a:solidFill>
            <a:miter lim="400000"/>
          </a:ln>
        </p:spPr>
        <p:txBody>
          <a:bodyPr lIns="71437" tIns="71437" rIns="71437" bIns="71437" anchor="ctr"/>
          <a:lstStyle/>
          <a:p>
            <a:pPr>
              <a:defRPr sz="3200">
                <a:effectLst>
                  <a:outerShdw sx="100000" sy="100000" kx="0" ky="0" algn="b" rotWithShape="0" blurRad="25400" dist="23998" dir="2700000">
                    <a:srgbClr val="000000">
                      <a:alpha val="31034"/>
                    </a:srgbClr>
                  </a:outerShdw>
                </a:effectLst>
              </a:defRPr>
            </a:pPr>
          </a:p>
        </p:txBody>
      </p:sp>
      <p:pic>
        <p:nvPicPr>
          <p:cNvPr id="592" name="Image" descr="Image"/>
          <p:cNvPicPr>
            <a:picLocks noChangeAspect="1"/>
          </p:cNvPicPr>
          <p:nvPr/>
        </p:nvPicPr>
        <p:blipFill>
          <a:blip r:embed="rId3">
            <a:extLst/>
          </a:blip>
          <a:stretch>
            <a:fillRect/>
          </a:stretch>
        </p:blipFill>
        <p:spPr>
          <a:xfrm>
            <a:off x="4803214" y="1961862"/>
            <a:ext cx="6087043" cy="869576"/>
          </a:xfrm>
          <a:prstGeom prst="rect">
            <a:avLst/>
          </a:prstGeom>
          <a:ln w="12700">
            <a:miter lim="400000"/>
          </a:ln>
        </p:spPr>
      </p:pic>
      <p:pic>
        <p:nvPicPr>
          <p:cNvPr id="593" name="TeamX_20171221_iso_annotated_complete_2.png" descr="TeamX_20171221_iso_annotated_complete_2.png"/>
          <p:cNvPicPr>
            <a:picLocks noChangeAspect="1"/>
          </p:cNvPicPr>
          <p:nvPr/>
        </p:nvPicPr>
        <p:blipFill>
          <a:blip r:embed="rId4">
            <a:extLst/>
          </a:blip>
          <a:stretch>
            <a:fillRect/>
          </a:stretch>
        </p:blipFill>
        <p:spPr>
          <a:xfrm>
            <a:off x="3013550" y="12178"/>
            <a:ext cx="1227984" cy="1510920"/>
          </a:xfrm>
          <a:prstGeom prst="rect">
            <a:avLst/>
          </a:prstGeom>
          <a:ln w="12700">
            <a:miter lim="400000"/>
          </a:ln>
        </p:spPr>
      </p:pic>
      <p:pic>
        <p:nvPicPr>
          <p:cNvPr id="594" name="Mnu_tauprior_pico_V1.pdf" descr="Mnu_tauprior_pico_V1.pdf"/>
          <p:cNvPicPr>
            <a:picLocks noChangeAspect="1"/>
          </p:cNvPicPr>
          <p:nvPr/>
        </p:nvPicPr>
        <p:blipFill>
          <a:blip r:embed="rId5">
            <a:extLst/>
          </a:blip>
          <a:stretch>
            <a:fillRect/>
          </a:stretch>
        </p:blipFill>
        <p:spPr>
          <a:xfrm>
            <a:off x="13709744" y="1554507"/>
            <a:ext cx="7649123" cy="6037245"/>
          </a:xfrm>
          <a:prstGeom prst="rect">
            <a:avLst/>
          </a:prstGeom>
          <a:ln w="12700">
            <a:miter lim="400000"/>
          </a:ln>
        </p:spPr>
      </p:pic>
      <p:pic>
        <p:nvPicPr>
          <p:cNvPr id="595" name="nuHi_pico.pdf" descr="nuHi_pico.pdf"/>
          <p:cNvPicPr>
            <a:picLocks noChangeAspect="1"/>
          </p:cNvPicPr>
          <p:nvPr/>
        </p:nvPicPr>
        <p:blipFill>
          <a:blip r:embed="rId6">
            <a:extLst/>
          </a:blip>
          <a:stretch>
            <a:fillRect/>
          </a:stretch>
        </p:blipFill>
        <p:spPr>
          <a:xfrm>
            <a:off x="13709764" y="7686948"/>
            <a:ext cx="7633283" cy="5674271"/>
          </a:xfrm>
          <a:prstGeom prst="rect">
            <a:avLst/>
          </a:prstGeom>
          <a:ln w="12700">
            <a:miter lim="400000"/>
          </a:ln>
        </p:spPr>
      </p:pic>
      <p:sp>
        <p:nvSpPr>
          <p:cNvPr id="596" name="Figure: D. Green"/>
          <p:cNvSpPr txBox="1"/>
          <p:nvPr/>
        </p:nvSpPr>
        <p:spPr>
          <a:xfrm>
            <a:off x="14164746" y="12983740"/>
            <a:ext cx="2226209" cy="4730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a:defRPr sz="2200">
                <a:solidFill>
                  <a:srgbClr val="000000"/>
                </a:solidFill>
              </a:defRPr>
            </a:lvl1pPr>
          </a:lstStyle>
          <a:p>
            <a:pPr/>
            <a:r>
              <a:t>Figure: D. Green</a:t>
            </a:r>
          </a:p>
        </p:txBody>
      </p:sp>
      <p:sp>
        <p:nvSpPr>
          <p:cNvPr id="597" name="Figure: D. Green"/>
          <p:cNvSpPr txBox="1"/>
          <p:nvPr/>
        </p:nvSpPr>
        <p:spPr>
          <a:xfrm>
            <a:off x="18991540" y="1720849"/>
            <a:ext cx="2226209" cy="4730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a:defRPr sz="2200">
                <a:solidFill>
                  <a:srgbClr val="000000"/>
                </a:solidFill>
              </a:defRPr>
            </a:lvl1pPr>
          </a:lstStyle>
          <a:p>
            <a:pPr/>
            <a:r>
              <a:t>Figure: D. Green</a:t>
            </a:r>
          </a:p>
        </p:txBody>
      </p:sp>
      <p:pic>
        <p:nvPicPr>
          <p:cNvPr id="598" name="Image" descr="Image"/>
          <p:cNvPicPr>
            <a:picLocks noChangeAspect="1"/>
          </p:cNvPicPr>
          <p:nvPr/>
        </p:nvPicPr>
        <p:blipFill>
          <a:blip r:embed="rId7">
            <a:extLst/>
          </a:blip>
          <a:stretch>
            <a:fillRect/>
          </a:stretch>
        </p:blipFill>
        <p:spPr>
          <a:xfrm>
            <a:off x="2362901" y="5504457"/>
            <a:ext cx="809428" cy="539619"/>
          </a:xfrm>
          <a:prstGeom prst="rect">
            <a:avLst/>
          </a:prstGeom>
          <a:ln w="12700">
            <a:miter lim="400000"/>
          </a:ln>
        </p:spPr>
      </p:pic>
      <p:pic>
        <p:nvPicPr>
          <p:cNvPr id="599" name="Image" descr="Image"/>
          <p:cNvPicPr>
            <a:picLocks noChangeAspect="1"/>
          </p:cNvPicPr>
          <p:nvPr/>
        </p:nvPicPr>
        <p:blipFill>
          <a:blip r:embed="rId8">
            <a:extLst/>
          </a:blip>
          <a:stretch>
            <a:fillRect/>
          </a:stretch>
        </p:blipFill>
        <p:spPr>
          <a:xfrm>
            <a:off x="4288319" y="5535271"/>
            <a:ext cx="809427" cy="607070"/>
          </a:xfrm>
          <a:prstGeom prst="rect">
            <a:avLst/>
          </a:prstGeom>
          <a:ln w="12700">
            <a:miter lim="400000"/>
          </a:ln>
        </p:spPr>
      </p:pic>
      <p:pic>
        <p:nvPicPr>
          <p:cNvPr id="600" name="Image" descr="Image"/>
          <p:cNvPicPr>
            <a:picLocks noChangeAspect="1"/>
          </p:cNvPicPr>
          <p:nvPr/>
        </p:nvPicPr>
        <p:blipFill>
          <a:blip r:embed="rId9">
            <a:extLst/>
          </a:blip>
          <a:stretch>
            <a:fillRect/>
          </a:stretch>
        </p:blipFill>
        <p:spPr>
          <a:xfrm>
            <a:off x="6607788" y="3761133"/>
            <a:ext cx="1958845" cy="940246"/>
          </a:xfrm>
          <a:prstGeom prst="rect">
            <a:avLst/>
          </a:prstGeom>
          <a:ln w="12700">
            <a:miter lim="400000"/>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4" name="Discover How The Universe Works"/>
          <p:cNvSpPr txBox="1"/>
          <p:nvPr>
            <p:ph type="title"/>
          </p:nvPr>
        </p:nvSpPr>
        <p:spPr>
          <a:xfrm>
            <a:off x="4387453" y="142875"/>
            <a:ext cx="15609094" cy="1346500"/>
          </a:xfrm>
          <a:prstGeom prst="rect">
            <a:avLst/>
          </a:prstGeom>
        </p:spPr>
        <p:txBody>
          <a:bodyPr/>
          <a:lstStyle>
            <a:lvl1pPr>
              <a:defRPr sz="7000"/>
            </a:lvl1pPr>
          </a:lstStyle>
          <a:p>
            <a:pPr/>
            <a:r>
              <a:t>Discover How The Universe Works</a:t>
            </a:r>
          </a:p>
        </p:txBody>
      </p:sp>
      <p:sp>
        <p:nvSpPr>
          <p:cNvPr id="605" name="Determine the number of relativistic species of particles in the early Universe…"/>
          <p:cNvSpPr txBox="1"/>
          <p:nvPr>
            <p:ph type="body" sz="half" idx="1"/>
          </p:nvPr>
        </p:nvSpPr>
        <p:spPr>
          <a:xfrm>
            <a:off x="1203751" y="1528859"/>
            <a:ext cx="11575136" cy="11526065"/>
          </a:xfrm>
          <a:prstGeom prst="rect">
            <a:avLst/>
          </a:prstGeom>
        </p:spPr>
        <p:txBody>
          <a:bodyPr anchor="t"/>
          <a:lstStyle/>
          <a:p>
            <a:pPr marL="625642" indent="-625642">
              <a:spcBef>
                <a:spcPts val="1900"/>
              </a:spcBef>
              <a:defRPr sz="5800"/>
            </a:pPr>
            <a:r>
              <a:t>Determine the number of relativistic species of particles in the early Universe</a:t>
            </a:r>
          </a:p>
          <a:p>
            <a:pPr marL="625642" indent="-625642">
              <a:spcBef>
                <a:spcPts val="1900"/>
              </a:spcBef>
              <a:defRPr sz="5800"/>
            </a:pPr>
            <a:r>
              <a:t>Standard model:</a:t>
            </a:r>
          </a:p>
          <a:p>
            <a:pPr marL="625642" indent="-625642">
              <a:spcBef>
                <a:spcPts val="1900"/>
              </a:spcBef>
              <a:defRPr sz="5800"/>
            </a:pPr>
          </a:p>
          <a:p>
            <a:pPr marL="625642" indent="-625642">
              <a:spcBef>
                <a:spcPts val="1900"/>
              </a:spcBef>
              <a:defRPr sz="5800"/>
            </a:pPr>
            <a:r>
              <a:rPr i="1">
                <a:latin typeface="Helvetica"/>
                <a:ea typeface="Helvetica"/>
                <a:cs typeface="Helvetica"/>
                <a:sym typeface="Helvetica"/>
              </a:rPr>
              <a:t>Planck</a:t>
            </a:r>
            <a:r>
              <a:t>: </a:t>
            </a:r>
          </a:p>
          <a:p>
            <a:pPr marL="625642" indent="-625642">
              <a:spcBef>
                <a:spcPts val="1900"/>
              </a:spcBef>
              <a:defRPr sz="5800"/>
            </a:pPr>
            <a:r>
              <a:t>There could be other species </a:t>
            </a:r>
          </a:p>
          <a:p>
            <a:pPr marL="625642" indent="-625642">
              <a:spcBef>
                <a:spcPts val="1900"/>
              </a:spcBef>
              <a:defRPr sz="5800"/>
            </a:pPr>
            <a:r>
              <a:t>The change in         depends on the type of particle and its mass</a:t>
            </a:r>
          </a:p>
          <a:p>
            <a:pPr marL="625642" indent="-625642">
              <a:spcBef>
                <a:spcPts val="1900"/>
              </a:spcBef>
              <a:defRPr sz="5800"/>
            </a:pPr>
            <a:r>
              <a:t>  </a:t>
            </a:r>
          </a:p>
        </p:txBody>
      </p:sp>
      <p:sp>
        <p:nvSpPr>
          <p:cNvPr id="606" name="Line"/>
          <p:cNvSpPr/>
          <p:nvPr/>
        </p:nvSpPr>
        <p:spPr>
          <a:xfrm>
            <a:off x="3757053" y="1446609"/>
            <a:ext cx="16869893" cy="1"/>
          </a:xfrm>
          <a:prstGeom prst="line">
            <a:avLst/>
          </a:prstGeom>
          <a:ln w="25400">
            <a:solidFill>
              <a:srgbClr val="FFFFFF"/>
            </a:solidFill>
            <a:miter lim="400000"/>
          </a:ln>
        </p:spPr>
        <p:txBody>
          <a:bodyPr lIns="71437" tIns="71437" rIns="71437" bIns="71437" anchor="ctr"/>
          <a:lstStyle/>
          <a:p>
            <a:pPr>
              <a:defRPr sz="3200">
                <a:effectLst>
                  <a:outerShdw sx="100000" sy="100000" kx="0" ky="0" algn="b" rotWithShape="0" blurRad="25400" dist="23998" dir="2700000">
                    <a:srgbClr val="000000">
                      <a:alpha val="31034"/>
                    </a:srgbClr>
                  </a:outerShdw>
                </a:effectLst>
              </a:defRPr>
            </a:pPr>
          </a:p>
        </p:txBody>
      </p:sp>
      <p:pic>
        <p:nvPicPr>
          <p:cNvPr id="607" name="TeamX_20171221_iso_annotated_complete_2.png" descr="TeamX_20171221_iso_annotated_complete_2.png"/>
          <p:cNvPicPr>
            <a:picLocks noChangeAspect="1"/>
          </p:cNvPicPr>
          <p:nvPr/>
        </p:nvPicPr>
        <p:blipFill>
          <a:blip r:embed="rId3">
            <a:extLst/>
          </a:blip>
          <a:stretch>
            <a:fillRect/>
          </a:stretch>
        </p:blipFill>
        <p:spPr>
          <a:xfrm>
            <a:off x="3013550" y="12178"/>
            <a:ext cx="1227984" cy="1510920"/>
          </a:xfrm>
          <a:prstGeom prst="rect">
            <a:avLst/>
          </a:prstGeom>
          <a:ln w="12700">
            <a:miter lim="400000"/>
          </a:ln>
        </p:spPr>
      </p:pic>
      <p:pic>
        <p:nvPicPr>
          <p:cNvPr id="608" name="Image" descr="Image"/>
          <p:cNvPicPr>
            <a:picLocks noChangeAspect="1"/>
          </p:cNvPicPr>
          <p:nvPr/>
        </p:nvPicPr>
        <p:blipFill>
          <a:blip r:embed="rId4">
            <a:extLst/>
          </a:blip>
          <a:stretch>
            <a:fillRect/>
          </a:stretch>
        </p:blipFill>
        <p:spPr>
          <a:xfrm>
            <a:off x="4567927" y="6927525"/>
            <a:ext cx="6279940" cy="832283"/>
          </a:xfrm>
          <a:prstGeom prst="rect">
            <a:avLst/>
          </a:prstGeom>
          <a:ln w="12700">
            <a:miter lim="400000"/>
          </a:ln>
        </p:spPr>
      </p:pic>
      <p:pic>
        <p:nvPicPr>
          <p:cNvPr id="609" name="Image" descr="Image"/>
          <p:cNvPicPr>
            <a:picLocks noChangeAspect="1"/>
          </p:cNvPicPr>
          <p:nvPr/>
        </p:nvPicPr>
        <p:blipFill>
          <a:blip r:embed="rId5">
            <a:extLst/>
          </a:blip>
          <a:stretch>
            <a:fillRect/>
          </a:stretch>
        </p:blipFill>
        <p:spPr>
          <a:xfrm>
            <a:off x="7678228" y="4677949"/>
            <a:ext cx="4182175" cy="793172"/>
          </a:xfrm>
          <a:prstGeom prst="rect">
            <a:avLst/>
          </a:prstGeom>
          <a:ln w="12700">
            <a:miter lim="400000"/>
          </a:ln>
        </p:spPr>
      </p:pic>
      <p:pic>
        <p:nvPicPr>
          <p:cNvPr id="610" name="Tf_pico.pdf" descr="Tf_pico.pdf"/>
          <p:cNvPicPr>
            <a:picLocks noChangeAspect="1"/>
          </p:cNvPicPr>
          <p:nvPr/>
        </p:nvPicPr>
        <p:blipFill>
          <a:blip r:embed="rId6">
            <a:extLst/>
          </a:blip>
          <a:stretch>
            <a:fillRect/>
          </a:stretch>
        </p:blipFill>
        <p:spPr>
          <a:xfrm>
            <a:off x="12888166" y="2446467"/>
            <a:ext cx="11098613" cy="8027018"/>
          </a:xfrm>
          <a:prstGeom prst="rect">
            <a:avLst/>
          </a:prstGeom>
          <a:ln w="12700">
            <a:miter lim="400000"/>
          </a:ln>
        </p:spPr>
      </p:pic>
      <p:sp>
        <p:nvSpPr>
          <p:cNvPr id="611" name="QCD"/>
          <p:cNvSpPr txBox="1"/>
          <p:nvPr/>
        </p:nvSpPr>
        <p:spPr>
          <a:xfrm>
            <a:off x="16270547" y="5013398"/>
            <a:ext cx="1621903" cy="55036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a:defRPr sz="2800">
                <a:solidFill>
                  <a:schemeClr val="accent6">
                    <a:hueOff val="10811956"/>
                    <a:satOff val="-58544"/>
                    <a:lumOff val="-9736"/>
                  </a:schemeClr>
                </a:solidFill>
              </a:defRPr>
            </a:lvl1pPr>
          </a:lstStyle>
          <a:p>
            <a:pPr/>
            <a:r>
              <a:t>QCD</a:t>
            </a:r>
          </a:p>
        </p:txBody>
      </p:sp>
      <p:sp>
        <p:nvSpPr>
          <p:cNvPr id="612" name="Figure: D. Green"/>
          <p:cNvSpPr txBox="1"/>
          <p:nvPr/>
        </p:nvSpPr>
        <p:spPr>
          <a:xfrm>
            <a:off x="12964677" y="9944254"/>
            <a:ext cx="2226210" cy="4730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a:defRPr sz="2200">
                <a:solidFill>
                  <a:srgbClr val="000000"/>
                </a:solidFill>
              </a:defRPr>
            </a:lvl1pPr>
          </a:lstStyle>
          <a:p>
            <a:pPr/>
            <a:r>
              <a:t>Figure: D. Green</a:t>
            </a:r>
          </a:p>
        </p:txBody>
      </p:sp>
      <p:pic>
        <p:nvPicPr>
          <p:cNvPr id="613" name="Image" descr="Image"/>
          <p:cNvPicPr>
            <a:picLocks noChangeAspect="1"/>
          </p:cNvPicPr>
          <p:nvPr/>
        </p:nvPicPr>
        <p:blipFill>
          <a:blip r:embed="rId7">
            <a:extLst/>
          </a:blip>
          <a:stretch>
            <a:fillRect/>
          </a:stretch>
        </p:blipFill>
        <p:spPr>
          <a:xfrm>
            <a:off x="6834692" y="9253635"/>
            <a:ext cx="1447008" cy="723504"/>
          </a:xfrm>
          <a:prstGeom prst="rect">
            <a:avLst/>
          </a:prstGeom>
          <a:ln w="12700">
            <a:miter lim="400000"/>
          </a:ln>
        </p:spPr>
      </p:pic>
      <p:pic>
        <p:nvPicPr>
          <p:cNvPr id="614" name="Image" descr="Image"/>
          <p:cNvPicPr>
            <a:picLocks noChangeAspect="1"/>
          </p:cNvPicPr>
          <p:nvPr/>
        </p:nvPicPr>
        <p:blipFill>
          <a:blip r:embed="rId8">
            <a:extLst/>
          </a:blip>
          <a:stretch>
            <a:fillRect/>
          </a:stretch>
        </p:blipFill>
        <p:spPr>
          <a:xfrm>
            <a:off x="2010253" y="11179763"/>
            <a:ext cx="4536283" cy="812469"/>
          </a:xfrm>
          <a:prstGeom prst="rect">
            <a:avLst/>
          </a:prstGeom>
          <a:ln w="12700">
            <a:miter lim="400000"/>
          </a:ln>
        </p:spPr>
      </p:pic>
      <p:sp>
        <p:nvSpPr>
          <p:cNvPr id="615" name="(= 0.027 for single, light scalar)"/>
          <p:cNvSpPr txBox="1"/>
          <p:nvPr/>
        </p:nvSpPr>
        <p:spPr>
          <a:xfrm>
            <a:off x="1670279" y="12240610"/>
            <a:ext cx="10642080" cy="1116243"/>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ormAutofit fontScale="100000" lnSpcReduction="0"/>
          </a:bodyPr>
          <a:lstStyle>
            <a:lvl1pPr algn="l">
              <a:spcBef>
                <a:spcPts val="1900"/>
              </a:spcBef>
            </a:lvl1pPr>
          </a:lstStyle>
          <a:p>
            <a:pPr/>
            <a:r>
              <a:t>(= 0.027 for single, light scalar)</a:t>
            </a:r>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619" name="Discover How The Universe Works"/>
          <p:cNvSpPr txBox="1"/>
          <p:nvPr>
            <p:ph type="title"/>
          </p:nvPr>
        </p:nvSpPr>
        <p:spPr>
          <a:xfrm>
            <a:off x="4387453" y="142875"/>
            <a:ext cx="15609094" cy="1346500"/>
          </a:xfrm>
          <a:prstGeom prst="rect">
            <a:avLst/>
          </a:prstGeom>
        </p:spPr>
        <p:txBody>
          <a:bodyPr/>
          <a:lstStyle>
            <a:lvl1pPr>
              <a:defRPr sz="7000"/>
            </a:lvl1pPr>
          </a:lstStyle>
          <a:p>
            <a:pPr/>
            <a:r>
              <a:t>Discover How The Universe Works</a:t>
            </a:r>
          </a:p>
        </p:txBody>
      </p:sp>
      <p:sp>
        <p:nvSpPr>
          <p:cNvPr id="620" name="Number of relativistic species affects the damping tail + shifts the peaks in…"/>
          <p:cNvSpPr txBox="1"/>
          <p:nvPr>
            <p:ph type="body" sz="half" idx="1"/>
          </p:nvPr>
        </p:nvSpPr>
        <p:spPr>
          <a:xfrm>
            <a:off x="3753728" y="1743190"/>
            <a:ext cx="7890739" cy="10935308"/>
          </a:xfrm>
          <a:prstGeom prst="rect">
            <a:avLst/>
          </a:prstGeom>
        </p:spPr>
        <p:txBody>
          <a:bodyPr anchor="t"/>
          <a:lstStyle/>
          <a:p>
            <a:pPr>
              <a:spcBef>
                <a:spcPts val="1900"/>
              </a:spcBef>
            </a:pPr>
            <a:r>
              <a:t>Number of relativistic species affects the damping tail + shifts the peaks in </a:t>
            </a:r>
          </a:p>
          <a:p>
            <a:pPr>
              <a:spcBef>
                <a:spcPts val="1900"/>
              </a:spcBef>
            </a:pPr>
          </a:p>
          <a:p>
            <a:pPr>
              <a:spcBef>
                <a:spcPts val="1900"/>
              </a:spcBef>
            </a:pPr>
            <a:r>
              <a:t>Constraint strength is proportional to number of     modes available</a:t>
            </a:r>
          </a:p>
          <a:p>
            <a:pPr>
              <a:spcBef>
                <a:spcPts val="1900"/>
              </a:spcBef>
            </a:pPr>
          </a:p>
          <a:p>
            <a:pPr>
              <a:spcBef>
                <a:spcPts val="1900"/>
              </a:spcBef>
            </a:pPr>
            <a:r>
              <a:t>PICO’s constraint comes mostly from the EE power spectrum</a:t>
            </a:r>
          </a:p>
        </p:txBody>
      </p:sp>
      <p:sp>
        <p:nvSpPr>
          <p:cNvPr id="621" name="Line"/>
          <p:cNvSpPr/>
          <p:nvPr/>
        </p:nvSpPr>
        <p:spPr>
          <a:xfrm>
            <a:off x="3757053" y="1446609"/>
            <a:ext cx="16869893" cy="1"/>
          </a:xfrm>
          <a:prstGeom prst="line">
            <a:avLst/>
          </a:prstGeom>
          <a:ln w="25400">
            <a:solidFill>
              <a:srgbClr val="FFFFFF"/>
            </a:solidFill>
            <a:miter lim="400000"/>
          </a:ln>
        </p:spPr>
        <p:txBody>
          <a:bodyPr lIns="71437" tIns="71437" rIns="71437" bIns="71437" anchor="ctr"/>
          <a:lstStyle/>
          <a:p>
            <a:pPr>
              <a:defRPr sz="3200">
                <a:effectLst>
                  <a:outerShdw sx="100000" sy="100000" kx="0" ky="0" algn="b" rotWithShape="0" blurRad="25400" dist="23998" dir="2700000">
                    <a:srgbClr val="000000">
                      <a:alpha val="31034"/>
                    </a:srgbClr>
                  </a:outerShdw>
                </a:effectLst>
              </a:defRPr>
            </a:pPr>
          </a:p>
        </p:txBody>
      </p:sp>
      <p:pic>
        <p:nvPicPr>
          <p:cNvPr id="622" name="TeamX_20171221_iso_annotated_complete_2.png" descr="TeamX_20171221_iso_annotated_complete_2.png"/>
          <p:cNvPicPr>
            <a:picLocks noChangeAspect="1"/>
          </p:cNvPicPr>
          <p:nvPr/>
        </p:nvPicPr>
        <p:blipFill>
          <a:blip r:embed="rId3">
            <a:extLst/>
          </a:blip>
          <a:stretch>
            <a:fillRect/>
          </a:stretch>
        </p:blipFill>
        <p:spPr>
          <a:xfrm>
            <a:off x="3013550" y="12178"/>
            <a:ext cx="1227984" cy="1510920"/>
          </a:xfrm>
          <a:prstGeom prst="rect">
            <a:avLst/>
          </a:prstGeom>
          <a:ln w="12700">
            <a:miter lim="400000"/>
          </a:ln>
        </p:spPr>
      </p:pic>
      <p:sp>
        <p:nvSpPr>
          <p:cNvPr id="623" name="Line"/>
          <p:cNvSpPr/>
          <p:nvPr/>
        </p:nvSpPr>
        <p:spPr>
          <a:xfrm>
            <a:off x="4672188" y="8751940"/>
            <a:ext cx="2999184" cy="1"/>
          </a:xfrm>
          <a:prstGeom prst="line">
            <a:avLst/>
          </a:prstGeom>
          <a:ln w="50800" cap="rnd">
            <a:solidFill>
              <a:schemeClr val="accent5">
                <a:hueOff val="100859"/>
                <a:satOff val="-13629"/>
                <a:lumOff val="23879"/>
              </a:schemeClr>
            </a:solidFill>
            <a:custDash>
              <a:ds d="100000" sp="200000"/>
            </a:custDash>
          </a:ln>
        </p:spPr>
        <p:txBody>
          <a:bodyPr lIns="71437" tIns="71437" rIns="71437" bIns="71437" anchor="ctr"/>
          <a:lstStyle/>
          <a:p>
            <a:pPr>
              <a:defRPr sz="3200">
                <a:effectLst>
                  <a:outerShdw sx="100000" sy="100000" kx="0" ky="0" algn="b" rotWithShape="0" blurRad="25400" dist="23998" dir="2700000">
                    <a:srgbClr val="000000">
                      <a:alpha val="31034"/>
                    </a:srgbClr>
                  </a:outerShdw>
                </a:effectLst>
              </a:defRPr>
            </a:pPr>
          </a:p>
        </p:txBody>
      </p:sp>
      <p:sp>
        <p:nvSpPr>
          <p:cNvPr id="624" name="Figure: Green"/>
          <p:cNvSpPr txBox="1"/>
          <p:nvPr/>
        </p:nvSpPr>
        <p:spPr>
          <a:xfrm>
            <a:off x="3540365" y="5941417"/>
            <a:ext cx="1557580" cy="422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a:defRPr sz="1800">
                <a:solidFill>
                  <a:srgbClr val="000000"/>
                </a:solidFill>
              </a:defRPr>
            </a:lvl1pPr>
          </a:lstStyle>
          <a:p>
            <a:pPr/>
            <a:r>
              <a:t>Figure: Green</a:t>
            </a:r>
          </a:p>
        </p:txBody>
      </p:sp>
      <p:sp>
        <p:nvSpPr>
          <p:cNvPr id="625" name="Figure: D. Green"/>
          <p:cNvSpPr txBox="1"/>
          <p:nvPr/>
        </p:nvSpPr>
        <p:spPr>
          <a:xfrm>
            <a:off x="8734335" y="6999706"/>
            <a:ext cx="1849730" cy="422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a:defRPr sz="1800">
                <a:solidFill>
                  <a:srgbClr val="000000"/>
                </a:solidFill>
              </a:defRPr>
            </a:lvl1pPr>
          </a:lstStyle>
          <a:p>
            <a:pPr/>
            <a:r>
              <a:t>Figure: D. Green</a:t>
            </a:r>
          </a:p>
        </p:txBody>
      </p:sp>
      <p:pic>
        <p:nvPicPr>
          <p:cNvPr id="626" name="Image" descr="Image"/>
          <p:cNvPicPr>
            <a:picLocks noChangeAspect="1"/>
          </p:cNvPicPr>
          <p:nvPr/>
        </p:nvPicPr>
        <p:blipFill>
          <a:blip r:embed="rId4">
            <a:extLst/>
          </a:blip>
          <a:stretch>
            <a:fillRect/>
          </a:stretch>
        </p:blipFill>
        <p:spPr>
          <a:xfrm>
            <a:off x="14377029" y="7500942"/>
            <a:ext cx="6189278" cy="5909442"/>
          </a:xfrm>
          <a:prstGeom prst="rect">
            <a:avLst/>
          </a:prstGeom>
          <a:ln w="12700">
            <a:miter lim="400000"/>
          </a:ln>
        </p:spPr>
      </p:pic>
      <p:pic>
        <p:nvPicPr>
          <p:cNvPr id="627" name="Image" descr="Image"/>
          <p:cNvPicPr>
            <a:picLocks noChangeAspect="1"/>
          </p:cNvPicPr>
          <p:nvPr/>
        </p:nvPicPr>
        <p:blipFill>
          <a:blip r:embed="rId5">
            <a:extLst/>
          </a:blip>
          <a:stretch>
            <a:fillRect/>
          </a:stretch>
        </p:blipFill>
        <p:spPr>
          <a:xfrm>
            <a:off x="7097634" y="4140379"/>
            <a:ext cx="321469" cy="578644"/>
          </a:xfrm>
          <a:prstGeom prst="rect">
            <a:avLst/>
          </a:prstGeom>
          <a:ln w="12700">
            <a:miter lim="400000"/>
          </a:ln>
        </p:spPr>
      </p:pic>
      <p:pic>
        <p:nvPicPr>
          <p:cNvPr id="628" name="Image" descr="Image"/>
          <p:cNvPicPr>
            <a:picLocks noChangeAspect="1"/>
          </p:cNvPicPr>
          <p:nvPr/>
        </p:nvPicPr>
        <p:blipFill>
          <a:blip r:embed="rId5">
            <a:extLst/>
          </a:blip>
          <a:stretch>
            <a:fillRect/>
          </a:stretch>
        </p:blipFill>
        <p:spPr>
          <a:xfrm>
            <a:off x="5297982" y="7691900"/>
            <a:ext cx="321469" cy="578645"/>
          </a:xfrm>
          <a:prstGeom prst="rect">
            <a:avLst/>
          </a:prstGeom>
          <a:ln w="12700">
            <a:miter lim="400000"/>
          </a:ln>
        </p:spPr>
      </p:pic>
      <p:sp>
        <p:nvSpPr>
          <p:cNvPr id="629" name="Line"/>
          <p:cNvSpPr/>
          <p:nvPr/>
        </p:nvSpPr>
        <p:spPr>
          <a:xfrm>
            <a:off x="19012685" y="8072437"/>
            <a:ext cx="1227984" cy="1"/>
          </a:xfrm>
          <a:prstGeom prst="line">
            <a:avLst/>
          </a:prstGeom>
          <a:ln w="50800">
            <a:solidFill>
              <a:schemeClr val="accent2"/>
            </a:solidFill>
            <a:miter lim="400000"/>
          </a:ln>
        </p:spPr>
        <p:txBody>
          <a:bodyPr lIns="71437" tIns="71437" rIns="71437" bIns="71437" anchor="ctr"/>
          <a:lstStyle/>
          <a:p>
            <a:pPr>
              <a:defRPr sz="3200">
                <a:effectLst>
                  <a:outerShdw sx="100000" sy="100000" kx="0" ky="0" algn="b" rotWithShape="0" blurRad="25400" dist="23998" dir="2700000">
                    <a:srgbClr val="000000">
                      <a:alpha val="31034"/>
                    </a:srgbClr>
                  </a:outerShdw>
                </a:effectLst>
              </a:defRPr>
            </a:pPr>
          </a:p>
        </p:txBody>
      </p:sp>
      <p:sp>
        <p:nvSpPr>
          <p:cNvPr id="630" name="Line"/>
          <p:cNvSpPr/>
          <p:nvPr/>
        </p:nvSpPr>
        <p:spPr>
          <a:xfrm>
            <a:off x="19012685" y="8340328"/>
            <a:ext cx="1227984" cy="1"/>
          </a:xfrm>
          <a:prstGeom prst="line">
            <a:avLst/>
          </a:prstGeom>
          <a:ln w="50800">
            <a:solidFill>
              <a:schemeClr val="accent2"/>
            </a:solidFill>
            <a:custDash>
              <a:ds d="200000" sp="200000"/>
            </a:custDash>
            <a:miter lim="400000"/>
          </a:ln>
        </p:spPr>
        <p:txBody>
          <a:bodyPr lIns="71437" tIns="71437" rIns="71437" bIns="71437" anchor="ctr"/>
          <a:lstStyle/>
          <a:p>
            <a:pPr>
              <a:defRPr sz="3200">
                <a:effectLst>
                  <a:outerShdw sx="100000" sy="100000" kx="0" ky="0" algn="b" rotWithShape="0" blurRad="25400" dist="23998" dir="2700000">
                    <a:srgbClr val="000000">
                      <a:alpha val="31034"/>
                    </a:srgbClr>
                  </a:outerShdw>
                </a:effectLst>
              </a:defRPr>
            </a:pPr>
          </a:p>
        </p:txBody>
      </p:sp>
      <p:sp>
        <p:nvSpPr>
          <p:cNvPr id="631" name="Line"/>
          <p:cNvSpPr/>
          <p:nvPr/>
        </p:nvSpPr>
        <p:spPr>
          <a:xfrm>
            <a:off x="17467501" y="10455662"/>
            <a:ext cx="1227983" cy="1"/>
          </a:xfrm>
          <a:prstGeom prst="line">
            <a:avLst/>
          </a:prstGeom>
          <a:ln w="50800">
            <a:solidFill>
              <a:schemeClr val="accent1"/>
            </a:solidFill>
            <a:miter lim="400000"/>
          </a:ln>
        </p:spPr>
        <p:txBody>
          <a:bodyPr lIns="71437" tIns="71437" rIns="71437" bIns="71437" anchor="ctr"/>
          <a:lstStyle/>
          <a:p>
            <a:pPr>
              <a:defRPr sz="3200">
                <a:effectLst>
                  <a:outerShdw sx="100000" sy="100000" kx="0" ky="0" algn="b" rotWithShape="0" blurRad="25400" dist="23998" dir="2700000">
                    <a:srgbClr val="000000">
                      <a:alpha val="31034"/>
                    </a:srgbClr>
                  </a:outerShdw>
                </a:effectLst>
              </a:defRPr>
            </a:pPr>
          </a:p>
        </p:txBody>
      </p:sp>
      <p:sp>
        <p:nvSpPr>
          <p:cNvPr id="632" name="Line"/>
          <p:cNvSpPr/>
          <p:nvPr/>
        </p:nvSpPr>
        <p:spPr>
          <a:xfrm>
            <a:off x="17467501" y="10874861"/>
            <a:ext cx="1227983" cy="1"/>
          </a:xfrm>
          <a:prstGeom prst="line">
            <a:avLst/>
          </a:prstGeom>
          <a:ln w="50800">
            <a:solidFill>
              <a:schemeClr val="accent5">
                <a:hueOff val="100859"/>
                <a:satOff val="-13629"/>
                <a:lumOff val="23879"/>
              </a:schemeClr>
            </a:solidFill>
            <a:miter lim="400000"/>
          </a:ln>
        </p:spPr>
        <p:txBody>
          <a:bodyPr lIns="71437" tIns="71437" rIns="71437" bIns="71437" anchor="ctr"/>
          <a:lstStyle/>
          <a:p>
            <a:pPr>
              <a:defRPr sz="3200">
                <a:effectLst>
                  <a:outerShdw sx="100000" sy="100000" kx="0" ky="0" algn="b" rotWithShape="0" blurRad="25400" dist="23998" dir="2700000">
                    <a:srgbClr val="000000">
                      <a:alpha val="31034"/>
                    </a:srgbClr>
                  </a:outerShdw>
                </a:effectLst>
              </a:defRPr>
            </a:pPr>
          </a:p>
        </p:txBody>
      </p:sp>
      <p:sp>
        <p:nvSpPr>
          <p:cNvPr id="633" name="lensed"/>
          <p:cNvSpPr txBox="1"/>
          <p:nvPr/>
        </p:nvSpPr>
        <p:spPr>
          <a:xfrm>
            <a:off x="17700513" y="7731521"/>
            <a:ext cx="1222732" cy="5746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2800">
                <a:solidFill>
                  <a:schemeClr val="accent2">
                    <a:hueOff val="-1101185"/>
                    <a:satOff val="4910"/>
                    <a:lumOff val="-14610"/>
                  </a:schemeClr>
                </a:solidFill>
              </a:defRPr>
            </a:lvl1pPr>
          </a:lstStyle>
          <a:p>
            <a:pPr/>
            <a:r>
              <a:t>lensed</a:t>
            </a:r>
          </a:p>
        </p:txBody>
      </p:sp>
      <p:sp>
        <p:nvSpPr>
          <p:cNvPr id="634" name="un lensed"/>
          <p:cNvSpPr txBox="1"/>
          <p:nvPr/>
        </p:nvSpPr>
        <p:spPr>
          <a:xfrm>
            <a:off x="17229050" y="8052990"/>
            <a:ext cx="1717016" cy="5746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r">
              <a:defRPr sz="2800">
                <a:solidFill>
                  <a:schemeClr val="accent2">
                    <a:hueOff val="-1101185"/>
                    <a:satOff val="4910"/>
                    <a:lumOff val="-14610"/>
                  </a:schemeClr>
                </a:solidFill>
              </a:defRPr>
            </a:lvl1pPr>
          </a:lstStyle>
          <a:p>
            <a:pPr/>
            <a:r>
              <a:t>un lensed</a:t>
            </a:r>
          </a:p>
        </p:txBody>
      </p:sp>
      <p:sp>
        <p:nvSpPr>
          <p:cNvPr id="635" name="N1"/>
          <p:cNvSpPr txBox="1"/>
          <p:nvPr/>
        </p:nvSpPr>
        <p:spPr>
          <a:xfrm>
            <a:off x="16650069" y="10168325"/>
            <a:ext cx="610033" cy="5746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r">
              <a:defRPr sz="2800">
                <a:solidFill>
                  <a:schemeClr val="accent1">
                    <a:hueOff val="203713"/>
                    <a:lumOff val="-13818"/>
                  </a:schemeClr>
                </a:solidFill>
              </a:defRPr>
            </a:lvl1pPr>
          </a:lstStyle>
          <a:p>
            <a:pPr/>
            <a:r>
              <a:t>N1</a:t>
            </a:r>
          </a:p>
        </p:txBody>
      </p:sp>
      <p:sp>
        <p:nvSpPr>
          <p:cNvPr id="636" name="N2"/>
          <p:cNvSpPr txBox="1"/>
          <p:nvPr/>
        </p:nvSpPr>
        <p:spPr>
          <a:xfrm>
            <a:off x="16650069" y="10561231"/>
            <a:ext cx="610033" cy="5746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r">
              <a:defRPr sz="2800">
                <a:solidFill>
                  <a:schemeClr val="accent5">
                    <a:hueOff val="100859"/>
                    <a:satOff val="-13629"/>
                    <a:lumOff val="23879"/>
                  </a:schemeClr>
                </a:solidFill>
              </a:defRPr>
            </a:lvl1pPr>
          </a:lstStyle>
          <a:p>
            <a:pPr/>
            <a:r>
              <a:t>N2</a:t>
            </a:r>
          </a:p>
        </p:txBody>
      </p:sp>
      <p:sp>
        <p:nvSpPr>
          <p:cNvPr id="637" name="Figure: J. Meyers"/>
          <p:cNvSpPr txBox="1"/>
          <p:nvPr/>
        </p:nvSpPr>
        <p:spPr>
          <a:xfrm>
            <a:off x="12172878" y="6444872"/>
            <a:ext cx="1917168" cy="422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a:defRPr sz="1800">
                <a:solidFill>
                  <a:srgbClr val="000000"/>
                </a:solidFill>
              </a:defRPr>
            </a:lvl1pPr>
          </a:lstStyle>
          <a:p>
            <a:pPr/>
            <a:r>
              <a:t>Figure: J. Meyers</a:t>
            </a:r>
          </a:p>
        </p:txBody>
      </p:sp>
      <p:sp>
        <p:nvSpPr>
          <p:cNvPr id="638" name="Figure: J. Meyers"/>
          <p:cNvSpPr txBox="1"/>
          <p:nvPr/>
        </p:nvSpPr>
        <p:spPr>
          <a:xfrm>
            <a:off x="18404344" y="12934810"/>
            <a:ext cx="1917168" cy="422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a:defRPr sz="1800">
                <a:solidFill>
                  <a:srgbClr val="000000"/>
                </a:solidFill>
              </a:defRPr>
            </a:lvl1pPr>
          </a:lstStyle>
          <a:p>
            <a:pPr/>
            <a:r>
              <a:t>Figure: J. Meyers</a:t>
            </a:r>
          </a:p>
        </p:txBody>
      </p:sp>
      <p:pic>
        <p:nvPicPr>
          <p:cNvPr id="639" name="Image" descr="Image"/>
          <p:cNvPicPr>
            <a:picLocks noChangeAspect="1"/>
          </p:cNvPicPr>
          <p:nvPr/>
        </p:nvPicPr>
        <p:blipFill>
          <a:blip r:embed="rId6">
            <a:extLst/>
          </a:blip>
          <a:stretch>
            <a:fillRect/>
          </a:stretch>
        </p:blipFill>
        <p:spPr>
          <a:xfrm>
            <a:off x="12170957" y="1659479"/>
            <a:ext cx="9021773" cy="5771463"/>
          </a:xfrm>
          <a:prstGeom prst="rect">
            <a:avLst/>
          </a:prstGeom>
          <a:ln w="12700">
            <a:miter lim="400000"/>
          </a:ln>
        </p:spPr>
      </p:pic>
      <p:sp>
        <p:nvSpPr>
          <p:cNvPr id="640" name="damping"/>
          <p:cNvSpPr txBox="1"/>
          <p:nvPr/>
        </p:nvSpPr>
        <p:spPr>
          <a:xfrm>
            <a:off x="14956333" y="2557870"/>
            <a:ext cx="1743014" cy="6000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1" sz="3000">
                <a:solidFill>
                  <a:srgbClr val="000000"/>
                </a:solidFill>
                <a:latin typeface="Helvetica"/>
                <a:ea typeface="Helvetica"/>
                <a:cs typeface="Helvetica"/>
                <a:sym typeface="Helvetica"/>
              </a:defRPr>
            </a:lvl1pPr>
          </a:lstStyle>
          <a:p>
            <a:pPr/>
            <a:r>
              <a:t>damping</a:t>
            </a:r>
          </a:p>
        </p:txBody>
      </p:sp>
      <p:sp>
        <p:nvSpPr>
          <p:cNvPr id="641" name="Amplitude"/>
          <p:cNvSpPr txBox="1"/>
          <p:nvPr/>
        </p:nvSpPr>
        <p:spPr>
          <a:xfrm>
            <a:off x="15298694" y="3629193"/>
            <a:ext cx="2018160" cy="6000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1" sz="3000">
                <a:solidFill>
                  <a:srgbClr val="000000"/>
                </a:solidFill>
                <a:latin typeface="Helvetica"/>
                <a:ea typeface="Helvetica"/>
                <a:cs typeface="Helvetica"/>
                <a:sym typeface="Helvetica"/>
              </a:defRPr>
            </a:lvl1pPr>
          </a:lstStyle>
          <a:p>
            <a:pPr/>
            <a:r>
              <a:t>Amplitude</a:t>
            </a:r>
          </a:p>
        </p:txBody>
      </p:sp>
      <p:sp>
        <p:nvSpPr>
          <p:cNvPr id="642" name="Phase"/>
          <p:cNvSpPr txBox="1"/>
          <p:nvPr/>
        </p:nvSpPr>
        <p:spPr>
          <a:xfrm>
            <a:off x="16042788" y="4706772"/>
            <a:ext cx="1278112" cy="6000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1" sz="3000">
                <a:solidFill>
                  <a:srgbClr val="000000"/>
                </a:solidFill>
                <a:latin typeface="Helvetica"/>
                <a:ea typeface="Helvetica"/>
                <a:cs typeface="Helvetica"/>
                <a:sym typeface="Helvetica"/>
              </a:defRPr>
            </a:lvl1pPr>
          </a:lstStyle>
          <a:p>
            <a:pPr/>
            <a:r>
              <a:t>Phase</a:t>
            </a:r>
          </a:p>
        </p:txBody>
      </p:sp>
      <p:sp>
        <p:nvSpPr>
          <p:cNvPr id="643" name="Phase"/>
          <p:cNvSpPr txBox="1"/>
          <p:nvPr/>
        </p:nvSpPr>
        <p:spPr>
          <a:xfrm>
            <a:off x="14074309" y="5566853"/>
            <a:ext cx="1278113" cy="6000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1" sz="3000">
                <a:solidFill>
                  <a:srgbClr val="000000"/>
                </a:solidFill>
                <a:latin typeface="Helvetica"/>
                <a:ea typeface="Helvetica"/>
                <a:cs typeface="Helvetica"/>
                <a:sym typeface="Helvetica"/>
              </a:defRPr>
            </a:lvl1pPr>
          </a:lstStyle>
          <a:p>
            <a:pPr/>
            <a:r>
              <a:t>Phase</a:t>
            </a:r>
          </a:p>
        </p:txBody>
      </p:sp>
      <p:sp>
        <p:nvSpPr>
          <p:cNvPr id="644" name="Baumann et al. 2017"/>
          <p:cNvSpPr txBox="1"/>
          <p:nvPr/>
        </p:nvSpPr>
        <p:spPr>
          <a:xfrm>
            <a:off x="18618361" y="6999706"/>
            <a:ext cx="2265097" cy="422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a:defRPr sz="1800">
                <a:solidFill>
                  <a:srgbClr val="000000"/>
                </a:solidFill>
              </a:defRPr>
            </a:lvl1pPr>
          </a:lstStyle>
          <a:p>
            <a:pPr/>
            <a:r>
              <a:t>Baumann et al. 2017</a:t>
            </a: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8" name="Constraints on Number of Light Relics"/>
          <p:cNvSpPr txBox="1"/>
          <p:nvPr>
            <p:ph type="title"/>
          </p:nvPr>
        </p:nvSpPr>
        <p:spPr>
          <a:xfrm>
            <a:off x="4387453" y="142875"/>
            <a:ext cx="15609094" cy="1346500"/>
          </a:xfrm>
          <a:prstGeom prst="rect">
            <a:avLst/>
          </a:prstGeom>
        </p:spPr>
        <p:txBody>
          <a:bodyPr/>
          <a:lstStyle>
            <a:lvl1pPr>
              <a:defRPr sz="7000"/>
            </a:lvl1pPr>
          </a:lstStyle>
          <a:p>
            <a:pPr/>
            <a:r>
              <a:t>Constraints on Number of Light Relics</a:t>
            </a:r>
          </a:p>
        </p:txBody>
      </p:sp>
      <p:sp>
        <p:nvSpPr>
          <p:cNvPr id="649" name="PICO’s constraint comes mostly from the EE power spectrum…"/>
          <p:cNvSpPr txBox="1"/>
          <p:nvPr>
            <p:ph type="body" sz="half" idx="1"/>
          </p:nvPr>
        </p:nvSpPr>
        <p:spPr>
          <a:xfrm>
            <a:off x="1172956" y="1834577"/>
            <a:ext cx="11573358" cy="10935308"/>
          </a:xfrm>
          <a:prstGeom prst="rect">
            <a:avLst/>
          </a:prstGeom>
        </p:spPr>
        <p:txBody>
          <a:bodyPr anchor="t"/>
          <a:lstStyle/>
          <a:p>
            <a:pPr marL="619385" indent="-619385" defTabSz="813315">
              <a:spcBef>
                <a:spcPts val="1900"/>
              </a:spcBef>
              <a:defRPr sz="5742"/>
            </a:pPr>
            <a:r>
              <a:t>PICO’s constraint comes mostly from the EE power spectrum </a:t>
            </a:r>
          </a:p>
          <a:p>
            <a:pPr marL="619385" indent="-619385" defTabSz="813315">
              <a:spcBef>
                <a:spcPts val="1900"/>
              </a:spcBef>
              <a:defRPr sz="5742"/>
            </a:pPr>
          </a:p>
          <a:p>
            <a:pPr marL="619385" indent="-619385" defTabSz="813315">
              <a:spcBef>
                <a:spcPts val="1900"/>
              </a:spcBef>
              <a:defRPr sz="5742"/>
            </a:pPr>
            <a:r>
              <a:t>PICO:</a:t>
            </a:r>
          </a:p>
          <a:p>
            <a:pPr marL="619385" indent="-619385" defTabSz="813315">
              <a:spcBef>
                <a:spcPts val="1900"/>
              </a:spcBef>
              <a:defRPr sz="5742"/>
            </a:pPr>
          </a:p>
          <a:p>
            <a:pPr marL="619385" indent="-619385" defTabSz="813315">
              <a:spcBef>
                <a:spcPts val="1900"/>
              </a:spcBef>
              <a:defRPr sz="5742"/>
            </a:pPr>
            <a:r>
              <a:t>Extend range of energy to exclude new species by </a:t>
            </a:r>
          </a:p>
          <a:p>
            <a:pPr lvl="1" marL="1072013" indent="-619385" defTabSz="813315">
              <a:spcBef>
                <a:spcPts val="1900"/>
              </a:spcBef>
              <a:defRPr sz="5742"/>
            </a:pPr>
            <a:r>
              <a:t>x300 for vector particle</a:t>
            </a:r>
          </a:p>
          <a:p>
            <a:pPr lvl="1" marL="1072013" indent="-619385" defTabSz="813315">
              <a:spcBef>
                <a:spcPts val="1900"/>
              </a:spcBef>
              <a:defRPr sz="5742"/>
            </a:pPr>
            <a:r>
              <a:t>x2.5 for scalar particle</a:t>
            </a:r>
          </a:p>
          <a:p>
            <a:pPr lvl="1" marL="1072013" indent="-619385" defTabSz="813315">
              <a:spcBef>
                <a:spcPts val="1900"/>
              </a:spcBef>
              <a:defRPr sz="5742"/>
            </a:pPr>
            <a:r>
              <a:t>Cross the QCD phase transition  </a:t>
            </a:r>
          </a:p>
        </p:txBody>
      </p:sp>
      <p:sp>
        <p:nvSpPr>
          <p:cNvPr id="650" name="Line"/>
          <p:cNvSpPr/>
          <p:nvPr/>
        </p:nvSpPr>
        <p:spPr>
          <a:xfrm>
            <a:off x="3757053" y="1446609"/>
            <a:ext cx="16869893" cy="1"/>
          </a:xfrm>
          <a:prstGeom prst="line">
            <a:avLst/>
          </a:prstGeom>
          <a:ln w="25400">
            <a:solidFill>
              <a:srgbClr val="FFFFFF"/>
            </a:solidFill>
            <a:miter lim="400000"/>
          </a:ln>
        </p:spPr>
        <p:txBody>
          <a:bodyPr lIns="71437" tIns="71437" rIns="71437" bIns="71437" anchor="ctr"/>
          <a:lstStyle/>
          <a:p>
            <a:pPr>
              <a:defRPr sz="3200">
                <a:effectLst>
                  <a:outerShdw sx="100000" sy="100000" kx="0" ky="0" algn="b" rotWithShape="0" blurRad="25400" dist="23998" dir="2700000">
                    <a:srgbClr val="000000">
                      <a:alpha val="31034"/>
                    </a:srgbClr>
                  </a:outerShdw>
                </a:effectLst>
              </a:defRPr>
            </a:pPr>
          </a:p>
        </p:txBody>
      </p:sp>
      <p:pic>
        <p:nvPicPr>
          <p:cNvPr id="651" name="TeamX_20171221_iso_annotated_complete_2.png" descr="TeamX_20171221_iso_annotated_complete_2.png"/>
          <p:cNvPicPr>
            <a:picLocks noChangeAspect="1"/>
          </p:cNvPicPr>
          <p:nvPr/>
        </p:nvPicPr>
        <p:blipFill>
          <a:blip r:embed="rId3">
            <a:extLst/>
          </a:blip>
          <a:stretch>
            <a:fillRect/>
          </a:stretch>
        </p:blipFill>
        <p:spPr>
          <a:xfrm>
            <a:off x="3013550" y="12178"/>
            <a:ext cx="1227984" cy="1510920"/>
          </a:xfrm>
          <a:prstGeom prst="rect">
            <a:avLst/>
          </a:prstGeom>
          <a:ln w="12700">
            <a:miter lim="400000"/>
          </a:ln>
        </p:spPr>
      </p:pic>
      <p:pic>
        <p:nvPicPr>
          <p:cNvPr id="652" name="Neff_pico_V1.pdf" descr="Neff_pico_V1.pdf"/>
          <p:cNvPicPr>
            <a:picLocks noChangeAspect="1"/>
          </p:cNvPicPr>
          <p:nvPr/>
        </p:nvPicPr>
        <p:blipFill>
          <a:blip r:embed="rId4">
            <a:extLst/>
          </a:blip>
          <a:stretch>
            <a:fillRect/>
          </a:stretch>
        </p:blipFill>
        <p:spPr>
          <a:xfrm>
            <a:off x="14671840" y="7516448"/>
            <a:ext cx="7424545" cy="6120490"/>
          </a:xfrm>
          <a:prstGeom prst="rect">
            <a:avLst/>
          </a:prstGeom>
          <a:ln w="12700">
            <a:miter lim="400000"/>
          </a:ln>
        </p:spPr>
      </p:pic>
      <p:pic>
        <p:nvPicPr>
          <p:cNvPr id="653" name="Image" descr="Image"/>
          <p:cNvPicPr>
            <a:picLocks noChangeAspect="1"/>
          </p:cNvPicPr>
          <p:nvPr/>
        </p:nvPicPr>
        <p:blipFill>
          <a:blip r:embed="rId5">
            <a:extLst/>
          </a:blip>
          <a:stretch>
            <a:fillRect/>
          </a:stretch>
        </p:blipFill>
        <p:spPr>
          <a:xfrm>
            <a:off x="4452332" y="4984358"/>
            <a:ext cx="4675983" cy="837490"/>
          </a:xfrm>
          <a:prstGeom prst="rect">
            <a:avLst/>
          </a:prstGeom>
          <a:ln w="12700">
            <a:miter lim="400000"/>
          </a:ln>
        </p:spPr>
      </p:pic>
      <p:grpSp>
        <p:nvGrpSpPr>
          <p:cNvPr id="667" name="Group"/>
          <p:cNvGrpSpPr/>
          <p:nvPr/>
        </p:nvGrpSpPr>
        <p:grpSpPr>
          <a:xfrm>
            <a:off x="14250466" y="1529317"/>
            <a:ext cx="8106113" cy="6382843"/>
            <a:chOff x="0" y="0"/>
            <a:chExt cx="8106111" cy="6382841"/>
          </a:xfrm>
        </p:grpSpPr>
        <p:pic>
          <p:nvPicPr>
            <p:cNvPr id="654" name="Tf_pico.pdf" descr="Tf_pico.pdf"/>
            <p:cNvPicPr>
              <a:picLocks noChangeAspect="1"/>
            </p:cNvPicPr>
            <p:nvPr/>
          </p:nvPicPr>
          <p:blipFill>
            <a:blip r:embed="rId6">
              <a:extLst/>
            </a:blip>
            <a:stretch>
              <a:fillRect/>
            </a:stretch>
          </p:blipFill>
          <p:spPr>
            <a:xfrm>
              <a:off x="0" y="0"/>
              <a:ext cx="8106112" cy="5862705"/>
            </a:xfrm>
            <a:prstGeom prst="rect">
              <a:avLst/>
            </a:prstGeom>
            <a:ln w="12700" cap="flat">
              <a:noFill/>
              <a:miter lim="400000"/>
            </a:ln>
            <a:effectLst/>
          </p:spPr>
        </p:pic>
        <p:sp>
          <p:nvSpPr>
            <p:cNvPr id="655" name="Line"/>
            <p:cNvSpPr/>
            <p:nvPr/>
          </p:nvSpPr>
          <p:spPr>
            <a:xfrm flipH="1">
              <a:off x="3345753" y="1720583"/>
              <a:ext cx="1" cy="3248821"/>
            </a:xfrm>
            <a:prstGeom prst="line">
              <a:avLst/>
            </a:prstGeom>
            <a:noFill/>
            <a:ln w="50800" cap="rnd">
              <a:solidFill>
                <a:schemeClr val="accent5">
                  <a:hueOff val="100859"/>
                  <a:satOff val="-13629"/>
                  <a:lumOff val="23879"/>
                </a:schemeClr>
              </a:solidFill>
              <a:custDash>
                <a:ds d="100000" sp="200000"/>
              </a:custDash>
              <a:round/>
            </a:ln>
            <a:effectLst/>
          </p:spPr>
          <p:txBody>
            <a:bodyPr wrap="square" lIns="71437" tIns="71437" rIns="71437" bIns="71437" numCol="1" anchor="ctr">
              <a:noAutofit/>
            </a:bodyPr>
            <a:lstStyle/>
            <a:p>
              <a:pPr>
                <a:defRPr sz="3200">
                  <a:effectLst>
                    <a:outerShdw sx="100000" sy="100000" kx="0" ky="0" algn="b" rotWithShape="0" blurRad="25400" dist="23998" dir="2700000">
                      <a:srgbClr val="000000">
                        <a:alpha val="31034"/>
                      </a:srgbClr>
                    </a:outerShdw>
                  </a:effectLst>
                </a:defRPr>
              </a:pPr>
            </a:p>
          </p:txBody>
        </p:sp>
        <p:sp>
          <p:nvSpPr>
            <p:cNvPr id="656" name="Line"/>
            <p:cNvSpPr/>
            <p:nvPr/>
          </p:nvSpPr>
          <p:spPr>
            <a:xfrm>
              <a:off x="5673034" y="3357902"/>
              <a:ext cx="1" cy="1628125"/>
            </a:xfrm>
            <a:prstGeom prst="line">
              <a:avLst/>
            </a:prstGeom>
            <a:noFill/>
            <a:ln w="50800" cap="rnd">
              <a:solidFill>
                <a:schemeClr val="accent5">
                  <a:hueOff val="100859"/>
                  <a:satOff val="-13629"/>
                  <a:lumOff val="23879"/>
                </a:schemeClr>
              </a:solidFill>
              <a:custDash>
                <a:ds d="100000" sp="200000"/>
              </a:custDash>
              <a:round/>
            </a:ln>
            <a:effectLst/>
          </p:spPr>
          <p:txBody>
            <a:bodyPr wrap="square" lIns="71437" tIns="71437" rIns="71437" bIns="71437" numCol="1" anchor="ctr">
              <a:noAutofit/>
            </a:bodyPr>
            <a:lstStyle/>
            <a:p>
              <a:pPr>
                <a:defRPr sz="3200">
                  <a:effectLst>
                    <a:outerShdw sx="100000" sy="100000" kx="0" ky="0" algn="b" rotWithShape="0" blurRad="25400" dist="23998" dir="2700000">
                      <a:srgbClr val="000000">
                        <a:alpha val="31034"/>
                      </a:srgbClr>
                    </a:outerShdw>
                  </a:effectLst>
                </a:defRPr>
              </a:pPr>
            </a:p>
          </p:txBody>
        </p:sp>
        <p:sp>
          <p:nvSpPr>
            <p:cNvPr id="657" name="x300"/>
            <p:cNvSpPr txBox="1"/>
            <p:nvPr/>
          </p:nvSpPr>
          <p:spPr>
            <a:xfrm>
              <a:off x="3725571" y="4088067"/>
              <a:ext cx="1643845" cy="5319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defRPr b="1" sz="3200">
                  <a:solidFill>
                    <a:schemeClr val="accent6">
                      <a:hueOff val="10811956"/>
                      <a:satOff val="-58544"/>
                      <a:lumOff val="-9736"/>
                    </a:schemeClr>
                  </a:solidFill>
                  <a:latin typeface="Helvetica"/>
                  <a:ea typeface="Helvetica"/>
                  <a:cs typeface="Helvetica"/>
                  <a:sym typeface="Helvetica"/>
                </a:defRPr>
              </a:lvl1pPr>
            </a:lstStyle>
            <a:p>
              <a:pPr/>
              <a:r>
                <a:t> x300</a:t>
              </a:r>
            </a:p>
          </p:txBody>
        </p:sp>
        <p:sp>
          <p:nvSpPr>
            <p:cNvPr id="658" name="Line"/>
            <p:cNvSpPr/>
            <p:nvPr/>
          </p:nvSpPr>
          <p:spPr>
            <a:xfrm>
              <a:off x="4991406" y="4354042"/>
              <a:ext cx="517916" cy="1"/>
            </a:xfrm>
            <a:prstGeom prst="line">
              <a:avLst/>
            </a:prstGeom>
            <a:noFill/>
            <a:ln w="12700" cap="flat">
              <a:solidFill>
                <a:schemeClr val="accent5">
                  <a:hueOff val="100859"/>
                  <a:satOff val="-13629"/>
                  <a:lumOff val="23879"/>
                </a:schemeClr>
              </a:solidFill>
              <a:prstDash val="solid"/>
              <a:miter lim="400000"/>
              <a:tailEnd type="triangle" w="med" len="med"/>
            </a:ln>
            <a:effectLst/>
          </p:spPr>
          <p:txBody>
            <a:bodyPr wrap="square" lIns="71437" tIns="71437" rIns="71437" bIns="71437" numCol="1" anchor="ctr">
              <a:noAutofit/>
            </a:bodyPr>
            <a:lstStyle/>
            <a:p>
              <a:pPr>
                <a:defRPr sz="3200">
                  <a:effectLst>
                    <a:outerShdw sx="100000" sy="100000" kx="0" ky="0" algn="b" rotWithShape="0" blurRad="25400" dist="23998" dir="2700000">
                      <a:srgbClr val="000000">
                        <a:alpha val="31034"/>
                      </a:srgbClr>
                    </a:outerShdw>
                  </a:effectLst>
                </a:defRPr>
              </a:pPr>
            </a:p>
          </p:txBody>
        </p:sp>
        <p:sp>
          <p:nvSpPr>
            <p:cNvPr id="659" name="Line"/>
            <p:cNvSpPr/>
            <p:nvPr/>
          </p:nvSpPr>
          <p:spPr>
            <a:xfrm flipH="1">
              <a:off x="3459461" y="4354042"/>
              <a:ext cx="667526" cy="1"/>
            </a:xfrm>
            <a:prstGeom prst="line">
              <a:avLst/>
            </a:prstGeom>
            <a:noFill/>
            <a:ln w="12700" cap="flat">
              <a:solidFill>
                <a:schemeClr val="accent5">
                  <a:hueOff val="100859"/>
                  <a:satOff val="-13629"/>
                  <a:lumOff val="23879"/>
                </a:schemeClr>
              </a:solidFill>
              <a:prstDash val="solid"/>
              <a:miter lim="400000"/>
              <a:tailEnd type="triangle" w="med" len="med"/>
            </a:ln>
            <a:effectLst/>
          </p:spPr>
          <p:txBody>
            <a:bodyPr wrap="square" lIns="71437" tIns="71437" rIns="71437" bIns="71437" numCol="1" anchor="ctr">
              <a:noAutofit/>
            </a:bodyPr>
            <a:lstStyle/>
            <a:p>
              <a:pPr>
                <a:defRPr sz="3200">
                  <a:effectLst>
                    <a:outerShdw sx="100000" sy="100000" kx="0" ky="0" algn="b" rotWithShape="0" blurRad="25400" dist="23998" dir="2700000">
                      <a:srgbClr val="000000">
                        <a:alpha val="31034"/>
                      </a:srgbClr>
                    </a:outerShdw>
                  </a:effectLst>
                </a:defRPr>
              </a:pPr>
            </a:p>
          </p:txBody>
        </p:sp>
        <p:sp>
          <p:nvSpPr>
            <p:cNvPr id="660" name="now"/>
            <p:cNvSpPr txBox="1"/>
            <p:nvPr/>
          </p:nvSpPr>
          <p:spPr>
            <a:xfrm>
              <a:off x="1398290" y="2157373"/>
              <a:ext cx="1567646" cy="5319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defRPr b="1" sz="2800">
                  <a:solidFill>
                    <a:schemeClr val="accent6">
                      <a:hueOff val="10811956"/>
                      <a:satOff val="-58544"/>
                      <a:lumOff val="-9736"/>
                    </a:schemeClr>
                  </a:solidFill>
                  <a:latin typeface="Helvetica"/>
                  <a:ea typeface="Helvetica"/>
                  <a:cs typeface="Helvetica"/>
                  <a:sym typeface="Helvetica"/>
                </a:defRPr>
              </a:lvl1pPr>
            </a:lstStyle>
            <a:p>
              <a:pPr/>
              <a:r>
                <a:t>now</a:t>
              </a:r>
            </a:p>
          </p:txBody>
        </p:sp>
        <p:sp>
          <p:nvSpPr>
            <p:cNvPr id="661" name="Line"/>
            <p:cNvSpPr/>
            <p:nvPr/>
          </p:nvSpPr>
          <p:spPr>
            <a:xfrm>
              <a:off x="2714129" y="2439972"/>
              <a:ext cx="517915" cy="1"/>
            </a:xfrm>
            <a:prstGeom prst="line">
              <a:avLst/>
            </a:prstGeom>
            <a:noFill/>
            <a:ln w="25400" cap="flat">
              <a:solidFill>
                <a:schemeClr val="accent5">
                  <a:hueOff val="100859"/>
                  <a:satOff val="-13629"/>
                  <a:lumOff val="23879"/>
                </a:schemeClr>
              </a:solidFill>
              <a:prstDash val="solid"/>
              <a:miter lim="400000"/>
              <a:tailEnd type="triangle" w="med" len="med"/>
            </a:ln>
            <a:effectLst/>
          </p:spPr>
          <p:txBody>
            <a:bodyPr wrap="square" lIns="71437" tIns="71437" rIns="71437" bIns="71437" numCol="1" anchor="ctr">
              <a:noAutofit/>
            </a:bodyPr>
            <a:lstStyle/>
            <a:p>
              <a:pPr>
                <a:defRPr sz="3200">
                  <a:effectLst>
                    <a:outerShdw sx="100000" sy="100000" kx="0" ky="0" algn="b" rotWithShape="0" blurRad="25400" dist="23998" dir="2700000">
                      <a:srgbClr val="000000">
                        <a:alpha val="31034"/>
                      </a:srgbClr>
                    </a:outerShdw>
                  </a:effectLst>
                </a:defRPr>
              </a:pPr>
            </a:p>
          </p:txBody>
        </p:sp>
        <p:sp>
          <p:nvSpPr>
            <p:cNvPr id="662" name="with PICO"/>
            <p:cNvSpPr txBox="1"/>
            <p:nvPr/>
          </p:nvSpPr>
          <p:spPr>
            <a:xfrm>
              <a:off x="1376643" y="3762723"/>
              <a:ext cx="1894431" cy="5319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defRPr b="1" sz="2800">
                  <a:solidFill>
                    <a:schemeClr val="accent6">
                      <a:hueOff val="10811956"/>
                      <a:satOff val="-58544"/>
                      <a:lumOff val="-9736"/>
                    </a:schemeClr>
                  </a:solidFill>
                  <a:latin typeface="Helvetica"/>
                  <a:ea typeface="Helvetica"/>
                  <a:cs typeface="Helvetica"/>
                  <a:sym typeface="Helvetica"/>
                </a:defRPr>
              </a:lvl1pPr>
            </a:lstStyle>
            <a:p>
              <a:pPr/>
              <a:r>
                <a:t>with PICO</a:t>
              </a:r>
            </a:p>
          </p:txBody>
        </p:sp>
        <p:sp>
          <p:nvSpPr>
            <p:cNvPr id="663" name="Line"/>
            <p:cNvSpPr/>
            <p:nvPr/>
          </p:nvSpPr>
          <p:spPr>
            <a:xfrm flipV="1">
              <a:off x="3153289" y="4028698"/>
              <a:ext cx="2356031" cy="16624"/>
            </a:xfrm>
            <a:prstGeom prst="line">
              <a:avLst/>
            </a:prstGeom>
            <a:noFill/>
            <a:ln w="25400" cap="flat">
              <a:solidFill>
                <a:schemeClr val="accent5">
                  <a:hueOff val="100859"/>
                  <a:satOff val="-13629"/>
                  <a:lumOff val="23879"/>
                </a:schemeClr>
              </a:solidFill>
              <a:prstDash val="solid"/>
              <a:miter lim="400000"/>
              <a:tailEnd type="triangle" w="med" len="med"/>
            </a:ln>
            <a:effectLst/>
          </p:spPr>
          <p:txBody>
            <a:bodyPr wrap="square" lIns="71437" tIns="71437" rIns="71437" bIns="71437" numCol="1" anchor="ctr">
              <a:noAutofit/>
            </a:bodyPr>
            <a:lstStyle/>
            <a:p>
              <a:pPr>
                <a:defRPr sz="3200">
                  <a:effectLst>
                    <a:outerShdw sx="100000" sy="100000" kx="0" ky="0" algn="b" rotWithShape="0" blurRad="25400" dist="23998" dir="2700000">
                      <a:srgbClr val="000000">
                        <a:alpha val="31034"/>
                      </a:srgbClr>
                    </a:outerShdw>
                  </a:effectLst>
                </a:defRPr>
              </a:pPr>
            </a:p>
          </p:txBody>
        </p:sp>
        <p:sp>
          <p:nvSpPr>
            <p:cNvPr id="664" name="QCD"/>
            <p:cNvSpPr txBox="1"/>
            <p:nvPr/>
          </p:nvSpPr>
          <p:spPr>
            <a:xfrm>
              <a:off x="3269232" y="585272"/>
              <a:ext cx="1567646" cy="5319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defRPr sz="2800">
                  <a:solidFill>
                    <a:schemeClr val="accent6">
                      <a:hueOff val="10811956"/>
                      <a:satOff val="-58544"/>
                      <a:lumOff val="-9736"/>
                    </a:schemeClr>
                  </a:solidFill>
                </a:defRPr>
              </a:lvl1pPr>
            </a:lstStyle>
            <a:p>
              <a:pPr/>
              <a:r>
                <a:t>QCD</a:t>
              </a:r>
            </a:p>
          </p:txBody>
        </p:sp>
        <p:sp>
          <p:nvSpPr>
            <p:cNvPr id="665" name="Figure: D. Green"/>
            <p:cNvSpPr txBox="1"/>
            <p:nvPr/>
          </p:nvSpPr>
          <p:spPr>
            <a:xfrm>
              <a:off x="73952" y="5364029"/>
              <a:ext cx="2185210" cy="4315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l">
                <a:defRPr sz="2100">
                  <a:solidFill>
                    <a:srgbClr val="000000"/>
                  </a:solidFill>
                </a:defRPr>
              </a:lvl1pPr>
            </a:lstStyle>
            <a:p>
              <a:pPr/>
              <a:r>
                <a:t>Figure: D. Green</a:t>
              </a:r>
            </a:p>
          </p:txBody>
        </p:sp>
        <p:sp>
          <p:nvSpPr>
            <p:cNvPr id="666" name="Figure: D. Green"/>
            <p:cNvSpPr txBox="1"/>
            <p:nvPr/>
          </p:nvSpPr>
          <p:spPr>
            <a:xfrm>
              <a:off x="431339" y="5951293"/>
              <a:ext cx="2185210" cy="4315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l">
                <a:defRPr sz="2100">
                  <a:solidFill>
                    <a:srgbClr val="000000"/>
                  </a:solidFill>
                </a:defRPr>
              </a:lvl1pPr>
            </a:lstStyle>
            <a:p>
              <a:pPr/>
              <a:r>
                <a:t>Figure: D. Green</a:t>
              </a:r>
            </a:p>
          </p:txBody>
        </p:sp>
      </p:gr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1" name="Extract cosmological parameters with 140,000 clusters, 1000 with z&gt;2…"/>
          <p:cNvSpPr txBox="1"/>
          <p:nvPr>
            <p:ph type="body" sz="half" idx="4294967295"/>
          </p:nvPr>
        </p:nvSpPr>
        <p:spPr>
          <a:xfrm>
            <a:off x="1109725" y="1801112"/>
            <a:ext cx="10372347" cy="10935308"/>
          </a:xfrm>
          <a:prstGeom prst="rect">
            <a:avLst/>
          </a:prstGeom>
        </p:spPr>
        <p:txBody>
          <a:bodyPr anchor="t"/>
          <a:lstStyle/>
          <a:p>
            <a:pPr marL="581847" indent="-581847" defTabSz="764024">
              <a:spcBef>
                <a:spcPts val="1800"/>
              </a:spcBef>
              <a:defRPr sz="5394"/>
            </a:pPr>
            <a:r>
              <a:t>Extract cosmological parameters with 140,000 clusters, 1000 with z&gt;2</a:t>
            </a:r>
          </a:p>
          <a:p>
            <a:pPr lvl="1" marL="1007043" indent="-581847" defTabSz="764024">
              <a:spcBef>
                <a:spcPts val="1800"/>
              </a:spcBef>
              <a:defRPr sz="5394"/>
            </a:pPr>
            <a:r>
              <a:t>using thermal SZ, full sky</a:t>
            </a:r>
          </a:p>
          <a:p>
            <a:pPr lvl="1" marL="1007043" indent="-581847" defTabSz="764024">
              <a:spcBef>
                <a:spcPts val="1800"/>
              </a:spcBef>
              <a:defRPr sz="5394"/>
            </a:pPr>
            <a:r>
              <a:t>Planck: ~2000</a:t>
            </a:r>
          </a:p>
          <a:p>
            <a:pPr lvl="1" marL="1007043" indent="-581847" defTabSz="764024">
              <a:spcBef>
                <a:spcPts val="1800"/>
              </a:spcBef>
              <a:defRPr sz="5394"/>
            </a:pPr>
            <a:r>
              <a:t>S3: 20,000</a:t>
            </a:r>
          </a:p>
          <a:p>
            <a:pPr marL="581847" indent="-581847" defTabSz="764024">
              <a:spcBef>
                <a:spcPts val="1800"/>
              </a:spcBef>
              <a:defRPr sz="5394"/>
            </a:pPr>
            <a:r>
              <a:t>   </a:t>
            </a:r>
          </a:p>
          <a:p>
            <a:pPr marL="581847" indent="-581847" defTabSz="764024">
              <a:spcBef>
                <a:spcPts val="1800"/>
              </a:spcBef>
              <a:defRPr sz="5394"/>
            </a:pPr>
          </a:p>
          <a:p>
            <a:pPr marL="581847" indent="-581847" defTabSz="764024">
              <a:spcBef>
                <a:spcPts val="1800"/>
              </a:spcBef>
              <a:defRPr sz="5394"/>
            </a:pPr>
          </a:p>
          <a:p>
            <a:pPr marL="581847" indent="-581847" defTabSz="764024">
              <a:spcBef>
                <a:spcPts val="1800"/>
              </a:spcBef>
              <a:defRPr sz="5394"/>
            </a:pPr>
            <a:r>
              <a:t>Correlate lensing map with other mass tracer surveys</a:t>
            </a:r>
          </a:p>
        </p:txBody>
      </p:sp>
      <p:grpSp>
        <p:nvGrpSpPr>
          <p:cNvPr id="676" name="Group"/>
          <p:cNvGrpSpPr/>
          <p:nvPr/>
        </p:nvGrpSpPr>
        <p:grpSpPr>
          <a:xfrm>
            <a:off x="13978508" y="1578964"/>
            <a:ext cx="9081131" cy="2311009"/>
            <a:chOff x="0" y="0"/>
            <a:chExt cx="9081130" cy="2311008"/>
          </a:xfrm>
        </p:grpSpPr>
        <p:pic>
          <p:nvPicPr>
            <p:cNvPr id="672" name="sz_image_300GHz_smlzoom.png" descr="sz_image_300GHz_smlzoom.png"/>
            <p:cNvPicPr>
              <a:picLocks noChangeAspect="1"/>
            </p:cNvPicPr>
            <p:nvPr/>
          </p:nvPicPr>
          <p:blipFill>
            <a:blip r:embed="rId2">
              <a:extLst/>
            </a:blip>
            <a:stretch>
              <a:fillRect/>
            </a:stretch>
          </p:blipFill>
          <p:spPr>
            <a:xfrm>
              <a:off x="6751459" y="1306"/>
              <a:ext cx="2329672" cy="2309572"/>
            </a:xfrm>
            <a:prstGeom prst="rect">
              <a:avLst/>
            </a:prstGeom>
            <a:ln w="12700" cap="flat">
              <a:noFill/>
              <a:miter lim="400000"/>
            </a:ln>
            <a:effectLst/>
          </p:spPr>
        </p:pic>
        <p:pic>
          <p:nvPicPr>
            <p:cNvPr id="673" name="sz_image_217GHz_smlzoom.png" descr="sz_image_217GHz_smlzoom.png"/>
            <p:cNvPicPr>
              <a:picLocks noChangeAspect="1"/>
            </p:cNvPicPr>
            <p:nvPr/>
          </p:nvPicPr>
          <p:blipFill>
            <a:blip r:embed="rId3">
              <a:extLst/>
            </a:blip>
            <a:stretch>
              <a:fillRect/>
            </a:stretch>
          </p:blipFill>
          <p:spPr>
            <a:xfrm>
              <a:off x="4501718" y="0"/>
              <a:ext cx="2329673" cy="2309571"/>
            </a:xfrm>
            <a:prstGeom prst="rect">
              <a:avLst/>
            </a:prstGeom>
            <a:ln w="12700" cap="flat">
              <a:noFill/>
              <a:miter lim="400000"/>
            </a:ln>
            <a:effectLst/>
          </p:spPr>
        </p:pic>
        <p:pic>
          <p:nvPicPr>
            <p:cNvPr id="674" name="sz_image_smlzoom.png" descr="sz_image_smlzoom.png"/>
            <p:cNvPicPr>
              <a:picLocks noChangeAspect="1"/>
            </p:cNvPicPr>
            <p:nvPr/>
          </p:nvPicPr>
          <p:blipFill>
            <a:blip r:embed="rId4">
              <a:extLst/>
            </a:blip>
            <a:stretch>
              <a:fillRect/>
            </a:stretch>
          </p:blipFill>
          <p:spPr>
            <a:xfrm>
              <a:off x="2242261" y="0"/>
              <a:ext cx="2329672" cy="2309571"/>
            </a:xfrm>
            <a:prstGeom prst="rect">
              <a:avLst/>
            </a:prstGeom>
            <a:ln w="12700" cap="flat">
              <a:noFill/>
              <a:miter lim="400000"/>
            </a:ln>
            <a:effectLst/>
          </p:spPr>
        </p:pic>
        <p:pic>
          <p:nvPicPr>
            <p:cNvPr id="675" name="sz_image_30GHz_smlzoom.png" descr="sz_image_30GHz_smlzoom.png"/>
            <p:cNvPicPr>
              <a:picLocks noChangeAspect="1"/>
            </p:cNvPicPr>
            <p:nvPr/>
          </p:nvPicPr>
          <p:blipFill>
            <a:blip r:embed="rId5">
              <a:extLst/>
            </a:blip>
            <a:stretch>
              <a:fillRect/>
            </a:stretch>
          </p:blipFill>
          <p:spPr>
            <a:xfrm>
              <a:off x="0" y="1437"/>
              <a:ext cx="2329672" cy="2309572"/>
            </a:xfrm>
            <a:prstGeom prst="rect">
              <a:avLst/>
            </a:prstGeom>
            <a:ln w="12700" cap="flat">
              <a:noFill/>
              <a:miter lim="400000"/>
            </a:ln>
            <a:effectLst/>
          </p:spPr>
        </p:pic>
      </p:grpSp>
      <p:sp>
        <p:nvSpPr>
          <p:cNvPr id="677" name="30 GHz"/>
          <p:cNvSpPr txBox="1"/>
          <p:nvPr/>
        </p:nvSpPr>
        <p:spPr>
          <a:xfrm>
            <a:off x="14139070" y="1578730"/>
            <a:ext cx="1980299" cy="54003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lvl="1" indent="0" algn="l">
              <a:spcBef>
                <a:spcPts val="3300"/>
              </a:spcBef>
              <a:defRPr sz="2600">
                <a:solidFill>
                  <a:srgbClr val="000000"/>
                </a:solidFill>
                <a:latin typeface="Helvetica Neue"/>
                <a:ea typeface="Helvetica Neue"/>
                <a:cs typeface="Helvetica Neue"/>
                <a:sym typeface="Helvetica Neue"/>
              </a:defRPr>
            </a:pPr>
            <a:r>
              <a:t>30 GHz</a:t>
            </a:r>
          </a:p>
        </p:txBody>
      </p:sp>
      <p:sp>
        <p:nvSpPr>
          <p:cNvPr id="678" name="150 GHz"/>
          <p:cNvSpPr txBox="1"/>
          <p:nvPr/>
        </p:nvSpPr>
        <p:spPr>
          <a:xfrm>
            <a:off x="16217078" y="1578730"/>
            <a:ext cx="2350159" cy="54003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lvl="1" indent="0" algn="l">
              <a:spcBef>
                <a:spcPts val="3300"/>
              </a:spcBef>
              <a:defRPr sz="2600">
                <a:solidFill>
                  <a:srgbClr val="000000"/>
                </a:solidFill>
                <a:latin typeface="Helvetica Neue"/>
                <a:ea typeface="Helvetica Neue"/>
                <a:cs typeface="Helvetica Neue"/>
                <a:sym typeface="Helvetica Neue"/>
              </a:defRPr>
            </a:pPr>
            <a:r>
              <a:t>150 GHz</a:t>
            </a:r>
          </a:p>
        </p:txBody>
      </p:sp>
      <p:sp>
        <p:nvSpPr>
          <p:cNvPr id="679" name="217 GHz"/>
          <p:cNvSpPr txBox="1"/>
          <p:nvPr/>
        </p:nvSpPr>
        <p:spPr>
          <a:xfrm>
            <a:off x="18544026" y="1578730"/>
            <a:ext cx="2350159" cy="54003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lvl="1" indent="0" algn="l">
              <a:spcBef>
                <a:spcPts val="3300"/>
              </a:spcBef>
              <a:defRPr sz="2600">
                <a:solidFill>
                  <a:srgbClr val="000000"/>
                </a:solidFill>
                <a:latin typeface="Helvetica Neue"/>
                <a:ea typeface="Helvetica Neue"/>
                <a:cs typeface="Helvetica Neue"/>
                <a:sym typeface="Helvetica Neue"/>
              </a:defRPr>
            </a:pPr>
            <a:r>
              <a:t>217 GHz</a:t>
            </a:r>
          </a:p>
        </p:txBody>
      </p:sp>
      <p:sp>
        <p:nvSpPr>
          <p:cNvPr id="680" name="300 GHz"/>
          <p:cNvSpPr txBox="1"/>
          <p:nvPr/>
        </p:nvSpPr>
        <p:spPr>
          <a:xfrm>
            <a:off x="20757725" y="1578730"/>
            <a:ext cx="2350159" cy="54003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lvl="1" indent="0" algn="l">
              <a:spcBef>
                <a:spcPts val="3300"/>
              </a:spcBef>
              <a:defRPr sz="2600">
                <a:solidFill>
                  <a:srgbClr val="000000"/>
                </a:solidFill>
                <a:latin typeface="Helvetica Neue"/>
                <a:ea typeface="Helvetica Neue"/>
                <a:cs typeface="Helvetica Neue"/>
                <a:sym typeface="Helvetica Neue"/>
              </a:defRPr>
            </a:pPr>
            <a:r>
              <a:t>300 GHz</a:t>
            </a:r>
          </a:p>
        </p:txBody>
      </p:sp>
      <p:sp>
        <p:nvSpPr>
          <p:cNvPr id="681" name="Explore how the Universe Works"/>
          <p:cNvSpPr txBox="1"/>
          <p:nvPr>
            <p:ph type="title" idx="4294967295"/>
          </p:nvPr>
        </p:nvSpPr>
        <p:spPr>
          <a:xfrm>
            <a:off x="4387453" y="142875"/>
            <a:ext cx="15609094" cy="1346500"/>
          </a:xfrm>
          <a:prstGeom prst="rect">
            <a:avLst/>
          </a:prstGeom>
        </p:spPr>
        <p:txBody>
          <a:bodyPr/>
          <a:lstStyle>
            <a:lvl1pPr>
              <a:defRPr sz="7000"/>
            </a:lvl1pPr>
          </a:lstStyle>
          <a:p>
            <a:pPr/>
            <a:r>
              <a:t>Explore how the Universe Works</a:t>
            </a:r>
          </a:p>
        </p:txBody>
      </p:sp>
      <p:sp>
        <p:nvSpPr>
          <p:cNvPr id="682" name="Line"/>
          <p:cNvSpPr/>
          <p:nvPr/>
        </p:nvSpPr>
        <p:spPr>
          <a:xfrm>
            <a:off x="3757053" y="1446609"/>
            <a:ext cx="16869893" cy="1"/>
          </a:xfrm>
          <a:prstGeom prst="line">
            <a:avLst/>
          </a:prstGeom>
          <a:ln w="25400">
            <a:solidFill>
              <a:srgbClr val="FFFFFF"/>
            </a:solidFill>
            <a:miter lim="400000"/>
          </a:ln>
        </p:spPr>
        <p:txBody>
          <a:bodyPr lIns="71437" tIns="71437" rIns="71437" bIns="71437" anchor="ctr"/>
          <a:lstStyle/>
          <a:p>
            <a:pPr>
              <a:defRPr sz="3200">
                <a:effectLst>
                  <a:outerShdw sx="100000" sy="100000" kx="0" ky="0" algn="b" rotWithShape="0" blurRad="25400" dist="23998" dir="2700000">
                    <a:srgbClr val="000000">
                      <a:alpha val="31034"/>
                    </a:srgbClr>
                  </a:outerShdw>
                </a:effectLst>
              </a:defRPr>
            </a:pPr>
          </a:p>
        </p:txBody>
      </p:sp>
      <p:pic>
        <p:nvPicPr>
          <p:cNvPr id="683" name="TeamX_20171221_iso_annotated_complete_2.png" descr="TeamX_20171221_iso_annotated_complete_2.png"/>
          <p:cNvPicPr>
            <a:picLocks noChangeAspect="1"/>
          </p:cNvPicPr>
          <p:nvPr/>
        </p:nvPicPr>
        <p:blipFill>
          <a:blip r:embed="rId6">
            <a:extLst/>
          </a:blip>
          <a:stretch>
            <a:fillRect/>
          </a:stretch>
        </p:blipFill>
        <p:spPr>
          <a:xfrm>
            <a:off x="3013550" y="12178"/>
            <a:ext cx="1227984" cy="1510920"/>
          </a:xfrm>
          <a:prstGeom prst="rect">
            <a:avLst/>
          </a:prstGeom>
          <a:ln w="12700">
            <a:miter lim="400000"/>
          </a:ln>
        </p:spPr>
      </p:pic>
      <p:sp>
        <p:nvSpPr>
          <p:cNvPr id="684" name="Simulated Temperature signature of SZ cluster. Figure: N. Battaglia"/>
          <p:cNvSpPr txBox="1"/>
          <p:nvPr/>
        </p:nvSpPr>
        <p:spPr>
          <a:xfrm>
            <a:off x="13992062" y="3456298"/>
            <a:ext cx="9046717" cy="4730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a:defRPr b="1" sz="2200">
                <a:solidFill>
                  <a:srgbClr val="000000"/>
                </a:solidFill>
                <a:latin typeface="Helvetica"/>
                <a:ea typeface="Helvetica"/>
                <a:cs typeface="Helvetica"/>
                <a:sym typeface="Helvetica"/>
              </a:defRPr>
            </a:lvl1pPr>
          </a:lstStyle>
          <a:p>
            <a:pPr/>
            <a:r>
              <a:t>Simulated Temperature signature of SZ cluster. Figure: N. Battaglia</a:t>
            </a:r>
          </a:p>
        </p:txBody>
      </p:sp>
      <p:pic>
        <p:nvPicPr>
          <p:cNvPr id="685" name="FigCountsTEST.pdf" descr="FigCountsTEST.pdf"/>
          <p:cNvPicPr>
            <a:picLocks noChangeAspect="1"/>
          </p:cNvPicPr>
          <p:nvPr/>
        </p:nvPicPr>
        <p:blipFill>
          <a:blip r:embed="rId7">
            <a:extLst/>
          </a:blip>
          <a:stretch>
            <a:fillRect/>
          </a:stretch>
        </p:blipFill>
        <p:spPr>
          <a:xfrm>
            <a:off x="17132374" y="3979629"/>
            <a:ext cx="7127890" cy="4863892"/>
          </a:xfrm>
          <a:prstGeom prst="rect">
            <a:avLst/>
          </a:prstGeom>
          <a:ln w="12700">
            <a:miter lim="400000"/>
          </a:ln>
        </p:spPr>
      </p:pic>
      <p:sp>
        <p:nvSpPr>
          <p:cNvPr id="686" name="Figure: N. Battaglia"/>
          <p:cNvSpPr txBox="1"/>
          <p:nvPr/>
        </p:nvSpPr>
        <p:spPr>
          <a:xfrm>
            <a:off x="17251356" y="8360395"/>
            <a:ext cx="2830860" cy="424954"/>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algn="l">
              <a:defRPr sz="2200">
                <a:solidFill>
                  <a:srgbClr val="000000"/>
                </a:solidFill>
              </a:defRPr>
            </a:lvl1pPr>
          </a:lstStyle>
          <a:p>
            <a:pPr/>
            <a:r>
              <a:t>Figure: N. Battaglia</a:t>
            </a:r>
          </a:p>
        </p:txBody>
      </p:sp>
      <p:pic>
        <p:nvPicPr>
          <p:cNvPr id="687" name="Image" descr="Image"/>
          <p:cNvPicPr>
            <a:picLocks noChangeAspect="1"/>
          </p:cNvPicPr>
          <p:nvPr/>
        </p:nvPicPr>
        <p:blipFill>
          <a:blip r:embed="rId8">
            <a:extLst/>
          </a:blip>
          <a:stretch>
            <a:fillRect/>
          </a:stretch>
        </p:blipFill>
        <p:spPr>
          <a:xfrm>
            <a:off x="1953581" y="7853587"/>
            <a:ext cx="5904707" cy="896918"/>
          </a:xfrm>
          <a:prstGeom prst="rect">
            <a:avLst/>
          </a:prstGeom>
          <a:ln w="12700">
            <a:miter lim="400000"/>
          </a:ln>
        </p:spPr>
      </p:pic>
      <p:pic>
        <p:nvPicPr>
          <p:cNvPr id="688" name="Image" descr="Image"/>
          <p:cNvPicPr>
            <a:picLocks noChangeAspect="1"/>
          </p:cNvPicPr>
          <p:nvPr/>
        </p:nvPicPr>
        <p:blipFill>
          <a:blip r:embed="rId9">
            <a:extLst/>
          </a:blip>
          <a:stretch>
            <a:fillRect/>
          </a:stretch>
        </p:blipFill>
        <p:spPr>
          <a:xfrm>
            <a:off x="1933272" y="8789613"/>
            <a:ext cx="5091907" cy="1001687"/>
          </a:xfrm>
          <a:prstGeom prst="rect">
            <a:avLst/>
          </a:prstGeom>
          <a:ln w="12700">
            <a:miter lim="400000"/>
          </a:ln>
        </p:spPr>
      </p:pic>
      <p:pic>
        <p:nvPicPr>
          <p:cNvPr id="689" name="Image" descr="Image"/>
          <p:cNvPicPr>
            <a:picLocks noChangeAspect="1"/>
          </p:cNvPicPr>
          <p:nvPr/>
        </p:nvPicPr>
        <p:blipFill>
          <a:blip r:embed="rId10">
            <a:extLst/>
          </a:blip>
          <a:stretch>
            <a:fillRect/>
          </a:stretch>
        </p:blipFill>
        <p:spPr>
          <a:xfrm>
            <a:off x="1933272" y="9613998"/>
            <a:ext cx="5091907" cy="1091124"/>
          </a:xfrm>
          <a:prstGeom prst="rect">
            <a:avLst/>
          </a:prstGeom>
          <a:ln w="12700">
            <a:miter lim="400000"/>
          </a:ln>
        </p:spPr>
      </p:pic>
      <p:pic>
        <p:nvPicPr>
          <p:cNvPr id="690" name="Image" descr="Image"/>
          <p:cNvPicPr>
            <a:picLocks noChangeAspect="1"/>
          </p:cNvPicPr>
          <p:nvPr/>
        </p:nvPicPr>
        <p:blipFill>
          <a:blip r:embed="rId11">
            <a:extLst/>
          </a:blip>
          <a:stretch>
            <a:fillRect/>
          </a:stretch>
        </p:blipFill>
        <p:spPr>
          <a:xfrm>
            <a:off x="10681393" y="7241852"/>
            <a:ext cx="6194156" cy="6202880"/>
          </a:xfrm>
          <a:prstGeom prst="rect">
            <a:avLst/>
          </a:prstGeom>
          <a:ln w="12700">
            <a:miter lim="400000"/>
          </a:ln>
        </p:spPr>
      </p:pic>
      <p:sp>
        <p:nvSpPr>
          <p:cNvPr id="691" name="Figure: A. Van Engelen"/>
          <p:cNvSpPr txBox="1"/>
          <p:nvPr/>
        </p:nvSpPr>
        <p:spPr>
          <a:xfrm>
            <a:off x="10629968" y="13048157"/>
            <a:ext cx="3007970" cy="4730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a:defRPr sz="2200">
                <a:solidFill>
                  <a:srgbClr val="000000"/>
                </a:solidFill>
              </a:defRPr>
            </a:lvl1pPr>
          </a:lstStyle>
          <a:p>
            <a:pPr/>
            <a:r>
              <a:t>Figure: A. Van Engelen</a:t>
            </a:r>
          </a:p>
        </p:txBody>
      </p:sp>
      <p:sp>
        <p:nvSpPr>
          <p:cNvPr id="692" name="Lensing Potential"/>
          <p:cNvSpPr txBox="1"/>
          <p:nvPr/>
        </p:nvSpPr>
        <p:spPr>
          <a:xfrm>
            <a:off x="11973979" y="8823315"/>
            <a:ext cx="2484091" cy="4730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a:defRPr b="1" sz="2200">
                <a:solidFill>
                  <a:srgbClr val="000000"/>
                </a:solidFill>
                <a:latin typeface="Helvetica"/>
                <a:ea typeface="Helvetica"/>
                <a:cs typeface="Helvetica"/>
                <a:sym typeface="Helvetica"/>
              </a:defRPr>
            </a:lvl1pPr>
          </a:lstStyle>
          <a:p>
            <a:pPr/>
            <a:r>
              <a:t>Lensing Potential</a:t>
            </a:r>
          </a:p>
        </p:txBody>
      </p:sp>
      <p:sp>
        <p:nvSpPr>
          <p:cNvPr id="693" name="Line"/>
          <p:cNvSpPr/>
          <p:nvPr/>
        </p:nvSpPr>
        <p:spPr>
          <a:xfrm flipH="1">
            <a:off x="12384774" y="9213219"/>
            <a:ext cx="480291" cy="658885"/>
          </a:xfrm>
          <a:prstGeom prst="line">
            <a:avLst/>
          </a:prstGeom>
          <a:ln w="25400">
            <a:solidFill>
              <a:schemeClr val="accent6">
                <a:hueOff val="10811956"/>
                <a:satOff val="-58544"/>
                <a:lumOff val="-9736"/>
              </a:schemeClr>
            </a:solidFill>
            <a:miter lim="400000"/>
            <a:tailEnd type="triangle"/>
          </a:ln>
        </p:spPr>
        <p:txBody>
          <a:bodyPr lIns="71437" tIns="71437" rIns="71437" bIns="71437" anchor="ctr"/>
          <a:lstStyle/>
          <a:p>
            <a:pPr>
              <a:defRPr sz="3200">
                <a:effectLst>
                  <a:outerShdw sx="100000" sy="100000" kx="0" ky="0" algn="b" rotWithShape="0" blurRad="25400" dist="23998" dir="2700000">
                    <a:srgbClr val="000000">
                      <a:alpha val="31034"/>
                    </a:srgbClr>
                  </a:outerShdw>
                </a:effectLst>
              </a:defRPr>
            </a:pPr>
          </a:p>
        </p:txBody>
      </p:sp>
      <p:sp>
        <p:nvSpPr>
          <p:cNvPr id="694" name="Noise / Mode"/>
          <p:cNvSpPr txBox="1"/>
          <p:nvPr/>
        </p:nvSpPr>
        <p:spPr>
          <a:xfrm>
            <a:off x="12191007" y="11865244"/>
            <a:ext cx="1878770" cy="4730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a:defRPr b="1" sz="2200">
                <a:solidFill>
                  <a:srgbClr val="000000"/>
                </a:solidFill>
                <a:latin typeface="Helvetica"/>
                <a:ea typeface="Helvetica"/>
                <a:cs typeface="Helvetica"/>
                <a:sym typeface="Helvetica"/>
              </a:defRPr>
            </a:lvl1pPr>
          </a:lstStyle>
          <a:p>
            <a:pPr/>
            <a:r>
              <a:t>Noise / Mode</a:t>
            </a:r>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96" name="Image" descr="Image"/>
          <p:cNvPicPr>
            <a:picLocks noChangeAspect="1"/>
          </p:cNvPicPr>
          <p:nvPr/>
        </p:nvPicPr>
        <p:blipFill>
          <a:blip r:embed="rId3">
            <a:extLst/>
          </a:blip>
          <a:stretch>
            <a:fillRect/>
          </a:stretch>
        </p:blipFill>
        <p:spPr>
          <a:xfrm>
            <a:off x="3541712" y="4350777"/>
            <a:ext cx="17300598" cy="8888002"/>
          </a:xfrm>
          <a:prstGeom prst="rect">
            <a:avLst/>
          </a:prstGeom>
          <a:ln w="12700">
            <a:miter lim="400000"/>
          </a:ln>
        </p:spPr>
      </p:pic>
      <p:sp>
        <p:nvSpPr>
          <p:cNvPr id="697" name="Explore how the Universe Evolved"/>
          <p:cNvSpPr txBox="1"/>
          <p:nvPr>
            <p:ph type="title"/>
          </p:nvPr>
        </p:nvSpPr>
        <p:spPr>
          <a:xfrm>
            <a:off x="4387453" y="142875"/>
            <a:ext cx="15609094" cy="1346500"/>
          </a:xfrm>
          <a:prstGeom prst="rect">
            <a:avLst/>
          </a:prstGeom>
        </p:spPr>
        <p:txBody>
          <a:bodyPr/>
          <a:lstStyle>
            <a:lvl1pPr>
              <a:defRPr sz="7000"/>
            </a:lvl1pPr>
          </a:lstStyle>
          <a:p>
            <a:pPr/>
            <a:r>
              <a:t>Explore how the Universe Evolved</a:t>
            </a:r>
          </a:p>
        </p:txBody>
      </p:sp>
      <p:sp>
        <p:nvSpPr>
          <p:cNvPr id="698" name="Map magnetic field for our Entire Galaxy"/>
          <p:cNvSpPr txBox="1"/>
          <p:nvPr>
            <p:ph type="body" sz="quarter" idx="1"/>
          </p:nvPr>
        </p:nvSpPr>
        <p:spPr>
          <a:xfrm>
            <a:off x="3557275" y="1743218"/>
            <a:ext cx="17269449" cy="1090338"/>
          </a:xfrm>
          <a:prstGeom prst="rect">
            <a:avLst/>
          </a:prstGeom>
        </p:spPr>
        <p:txBody>
          <a:bodyPr anchor="t"/>
          <a:lstStyle>
            <a:lvl1pPr marL="0" indent="0" algn="ctr">
              <a:buSzTx/>
              <a:buNone/>
              <a:defRPr sz="5800"/>
            </a:lvl1pPr>
          </a:lstStyle>
          <a:p>
            <a:pPr/>
            <a:r>
              <a:t>Map magnetic field for our Entire Galaxy</a:t>
            </a:r>
          </a:p>
        </p:txBody>
      </p:sp>
      <p:sp>
        <p:nvSpPr>
          <p:cNvPr id="699" name="Line"/>
          <p:cNvSpPr/>
          <p:nvPr/>
        </p:nvSpPr>
        <p:spPr>
          <a:xfrm>
            <a:off x="3757053" y="1446609"/>
            <a:ext cx="16869893" cy="1"/>
          </a:xfrm>
          <a:prstGeom prst="line">
            <a:avLst/>
          </a:prstGeom>
          <a:ln w="25400">
            <a:solidFill>
              <a:srgbClr val="FFFFFF"/>
            </a:solidFill>
            <a:miter lim="400000"/>
          </a:ln>
        </p:spPr>
        <p:txBody>
          <a:bodyPr lIns="71437" tIns="71437" rIns="71437" bIns="71437" anchor="ctr"/>
          <a:lstStyle/>
          <a:p>
            <a:pPr>
              <a:defRPr sz="3200">
                <a:effectLst>
                  <a:outerShdw sx="100000" sy="100000" kx="0" ky="0" algn="b" rotWithShape="0" blurRad="25400" dist="23998" dir="2700000">
                    <a:srgbClr val="000000">
                      <a:alpha val="31034"/>
                    </a:srgbClr>
                  </a:outerShdw>
                </a:effectLst>
              </a:defRPr>
            </a:pPr>
          </a:p>
        </p:txBody>
      </p:sp>
      <p:pic>
        <p:nvPicPr>
          <p:cNvPr id="700" name="TeamX_20171221_iso_annotated_complete_2.png" descr="TeamX_20171221_iso_annotated_complete_2.png"/>
          <p:cNvPicPr>
            <a:picLocks noChangeAspect="1"/>
          </p:cNvPicPr>
          <p:nvPr/>
        </p:nvPicPr>
        <p:blipFill>
          <a:blip r:embed="rId4">
            <a:extLst/>
          </a:blip>
          <a:stretch>
            <a:fillRect/>
          </a:stretch>
        </p:blipFill>
        <p:spPr>
          <a:xfrm>
            <a:off x="3013550" y="12178"/>
            <a:ext cx="1227984" cy="1510920"/>
          </a:xfrm>
          <a:prstGeom prst="rect">
            <a:avLst/>
          </a:prstGeom>
          <a:ln w="12700">
            <a:miter lim="400000"/>
          </a:ln>
        </p:spPr>
      </p:pic>
      <p:grpSp>
        <p:nvGrpSpPr>
          <p:cNvPr id="703" name="Group"/>
          <p:cNvGrpSpPr/>
          <p:nvPr/>
        </p:nvGrpSpPr>
        <p:grpSpPr>
          <a:xfrm>
            <a:off x="3758802" y="3131923"/>
            <a:ext cx="4283587" cy="895664"/>
            <a:chOff x="0" y="14178"/>
            <a:chExt cx="4283586" cy="895663"/>
          </a:xfrm>
        </p:grpSpPr>
        <p:sp>
          <p:nvSpPr>
            <p:cNvPr id="701" name="Rounded Rectangle"/>
            <p:cNvSpPr/>
            <p:nvPr/>
          </p:nvSpPr>
          <p:spPr>
            <a:xfrm>
              <a:off x="0" y="193697"/>
              <a:ext cx="1128067" cy="580627"/>
            </a:xfrm>
            <a:prstGeom prst="roundRect">
              <a:avLst>
                <a:gd name="adj" fmla="val 29765"/>
              </a:avLst>
            </a:prstGeom>
            <a:solidFill>
              <a:srgbClr val="FFFC79"/>
            </a:solidFill>
            <a:ln w="12700" cap="flat">
              <a:noFill/>
              <a:miter lim="400000"/>
            </a:ln>
            <a:effectLst>
              <a:outerShdw sx="100000" sy="100000" kx="0" ky="0" algn="b" rotWithShape="0" blurRad="101600" dist="0" dir="18900000">
                <a:srgbClr val="000000">
                  <a:alpha val="80000"/>
                </a:srgbClr>
              </a:outerShdw>
            </a:effectLst>
          </p:spPr>
          <p:txBody>
            <a:bodyPr wrap="square" lIns="71437" tIns="71437" rIns="71437" bIns="71437" numCol="1" anchor="ctr">
              <a:noAutofit/>
            </a:bodyPr>
            <a:lstStyle/>
            <a:p>
              <a:pPr>
                <a:defRPr sz="3200">
                  <a:effectLst>
                    <a:outerShdw sx="100000" sy="100000" kx="0" ky="0" algn="b" rotWithShape="0" blurRad="25400" dist="23998" dir="2700000">
                      <a:srgbClr val="000000">
                        <a:alpha val="31034"/>
                      </a:srgbClr>
                    </a:outerShdw>
                  </a:effectLst>
                </a:defRPr>
              </a:pPr>
            </a:p>
          </p:txBody>
        </p:sp>
        <p:sp>
          <p:nvSpPr>
            <p:cNvPr id="702" name="Planck, 5’"/>
            <p:cNvSpPr txBox="1"/>
            <p:nvPr/>
          </p:nvSpPr>
          <p:spPr>
            <a:xfrm>
              <a:off x="1514772" y="14178"/>
              <a:ext cx="2768815" cy="89566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defRPr sz="3800"/>
              </a:lvl1pPr>
            </a:lstStyle>
            <a:p>
              <a:pPr/>
              <a:r>
                <a:t>Planck, 5’</a:t>
              </a:r>
            </a:p>
          </p:txBody>
        </p:sp>
      </p:grpSp>
      <p:grpSp>
        <p:nvGrpSpPr>
          <p:cNvPr id="706" name="Group"/>
          <p:cNvGrpSpPr/>
          <p:nvPr/>
        </p:nvGrpSpPr>
        <p:grpSpPr>
          <a:xfrm>
            <a:off x="15906663" y="3123990"/>
            <a:ext cx="3903665" cy="895664"/>
            <a:chOff x="0" y="14178"/>
            <a:chExt cx="3903664" cy="895663"/>
          </a:xfrm>
        </p:grpSpPr>
        <p:sp>
          <p:nvSpPr>
            <p:cNvPr id="704" name="Rounded Rectangle"/>
            <p:cNvSpPr/>
            <p:nvPr/>
          </p:nvSpPr>
          <p:spPr>
            <a:xfrm>
              <a:off x="0" y="193697"/>
              <a:ext cx="1128067" cy="580627"/>
            </a:xfrm>
            <a:prstGeom prst="roundRect">
              <a:avLst>
                <a:gd name="adj" fmla="val 29765"/>
              </a:avLst>
            </a:prstGeom>
            <a:solidFill>
              <a:srgbClr val="00FA92"/>
            </a:solidFill>
            <a:ln w="12700" cap="flat">
              <a:noFill/>
              <a:miter lim="400000"/>
            </a:ln>
            <a:effectLst>
              <a:outerShdw sx="100000" sy="100000" kx="0" ky="0" algn="b" rotWithShape="0" blurRad="101600" dist="0" dir="18900000">
                <a:srgbClr val="000000">
                  <a:alpha val="80000"/>
                </a:srgbClr>
              </a:outerShdw>
            </a:effectLst>
          </p:spPr>
          <p:txBody>
            <a:bodyPr wrap="square" lIns="71437" tIns="71437" rIns="71437" bIns="71437" numCol="1" anchor="ctr">
              <a:noAutofit/>
            </a:bodyPr>
            <a:lstStyle/>
            <a:p>
              <a:pPr>
                <a:defRPr sz="3200">
                  <a:effectLst>
                    <a:outerShdw sx="100000" sy="100000" kx="0" ky="0" algn="b" rotWithShape="0" blurRad="25400" dist="23998" dir="2700000">
                      <a:srgbClr val="000000">
                        <a:alpha val="31034"/>
                      </a:srgbClr>
                    </a:outerShdw>
                  </a:effectLst>
                </a:defRPr>
              </a:pPr>
            </a:p>
          </p:txBody>
        </p:sp>
        <p:sp>
          <p:nvSpPr>
            <p:cNvPr id="705" name="PICO, 1’"/>
            <p:cNvSpPr txBox="1"/>
            <p:nvPr/>
          </p:nvSpPr>
          <p:spPr>
            <a:xfrm>
              <a:off x="1498685" y="14178"/>
              <a:ext cx="2404980" cy="89566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defRPr sz="3800"/>
              </a:lvl1pPr>
            </a:lstStyle>
            <a:p>
              <a:pPr/>
              <a:r>
                <a:t>PICO, 1’</a:t>
              </a:r>
            </a:p>
          </p:txBody>
        </p:sp>
      </p:grpSp>
      <p:sp>
        <p:nvSpPr>
          <p:cNvPr id="707" name="Rounded Rectangle"/>
          <p:cNvSpPr/>
          <p:nvPr/>
        </p:nvSpPr>
        <p:spPr>
          <a:xfrm>
            <a:off x="8751466" y="3305087"/>
            <a:ext cx="1128068" cy="580627"/>
          </a:xfrm>
          <a:prstGeom prst="roundRect">
            <a:avLst>
              <a:gd name="adj" fmla="val 29765"/>
            </a:avLst>
          </a:prstGeom>
          <a:solidFill>
            <a:srgbClr val="0433FF"/>
          </a:solidFill>
          <a:ln w="12700">
            <a:miter lim="400000"/>
          </a:ln>
          <a:effectLst>
            <a:outerShdw sx="100000" sy="100000" kx="0" ky="0" algn="b" rotWithShape="0" blurRad="101600" dist="0" dir="18900000">
              <a:srgbClr val="000000">
                <a:alpha val="80000"/>
              </a:srgbClr>
            </a:outerShdw>
          </a:effectLst>
        </p:spPr>
        <p:txBody>
          <a:bodyPr lIns="71437" tIns="71437" rIns="71437" bIns="71437" anchor="ctr"/>
          <a:lstStyle/>
          <a:p>
            <a:pPr>
              <a:defRPr sz="3200">
                <a:effectLst>
                  <a:outerShdw sx="100000" sy="100000" kx="0" ky="0" algn="b" rotWithShape="0" blurRad="25400" dist="23998" dir="2700000">
                    <a:srgbClr val="000000">
                      <a:alpha val="31034"/>
                    </a:srgbClr>
                  </a:outerShdw>
                </a:effectLst>
              </a:defRPr>
            </a:pPr>
          </a:p>
        </p:txBody>
      </p:sp>
      <p:sp>
        <p:nvSpPr>
          <p:cNvPr id="708" name="PICO, smoothed to 5’"/>
          <p:cNvSpPr txBox="1"/>
          <p:nvPr/>
        </p:nvSpPr>
        <p:spPr>
          <a:xfrm>
            <a:off x="9599949" y="3144334"/>
            <a:ext cx="5874492" cy="89566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a:defRPr sz="3800"/>
            </a:lvl1pPr>
          </a:lstStyle>
          <a:p>
            <a:pPr/>
            <a:r>
              <a:t>PICO, smoothed to 5’</a:t>
            </a:r>
          </a:p>
        </p:txBody>
      </p:sp>
      <p:pic>
        <p:nvPicPr>
          <p:cNvPr id="709" name="Image" descr="Image"/>
          <p:cNvPicPr>
            <a:picLocks noChangeAspect="1"/>
          </p:cNvPicPr>
          <p:nvPr/>
        </p:nvPicPr>
        <p:blipFill>
          <a:blip r:embed="rId5">
            <a:extLst/>
          </a:blip>
          <a:stretch>
            <a:fillRect/>
          </a:stretch>
        </p:blipFill>
        <p:spPr>
          <a:xfrm>
            <a:off x="3797372" y="4589843"/>
            <a:ext cx="3979978" cy="867454"/>
          </a:xfrm>
          <a:prstGeom prst="rect">
            <a:avLst/>
          </a:prstGeom>
          <a:ln w="12700">
            <a:miter lim="400000"/>
          </a:ln>
        </p:spPr>
      </p:pic>
      <p:sp>
        <p:nvSpPr>
          <p:cNvPr id="710" name="Figure: Fissel, Chuss"/>
          <p:cNvSpPr txBox="1"/>
          <p:nvPr/>
        </p:nvSpPr>
        <p:spPr>
          <a:xfrm>
            <a:off x="17488435" y="12451349"/>
            <a:ext cx="2759026" cy="4730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r">
              <a:defRPr sz="2200">
                <a:solidFill>
                  <a:srgbClr val="000000"/>
                </a:solidFill>
              </a:defRPr>
            </a:lvl1pPr>
          </a:lstStyle>
          <a:p>
            <a:pPr/>
            <a:r>
              <a:t>Figure: Fissel, Chuss</a:t>
            </a:r>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4" name="Turbulence and Magnetic Field"/>
          <p:cNvSpPr txBox="1"/>
          <p:nvPr>
            <p:ph type="title"/>
          </p:nvPr>
        </p:nvSpPr>
        <p:spPr>
          <a:xfrm>
            <a:off x="4387453" y="142875"/>
            <a:ext cx="15609094" cy="1346500"/>
          </a:xfrm>
          <a:prstGeom prst="rect">
            <a:avLst/>
          </a:prstGeom>
        </p:spPr>
        <p:txBody>
          <a:bodyPr/>
          <a:lstStyle>
            <a:lvl1pPr>
              <a:defRPr sz="7000"/>
            </a:lvl1pPr>
          </a:lstStyle>
          <a:p>
            <a:pPr/>
            <a:r>
              <a:t>Turbulence and Magnetic Field</a:t>
            </a:r>
          </a:p>
        </p:txBody>
      </p:sp>
      <p:sp>
        <p:nvSpPr>
          <p:cNvPr id="715" name="Determine the relative roles of turbulence and magnetic field in Milky Way dynamics and star formation efficiency…"/>
          <p:cNvSpPr txBox="1"/>
          <p:nvPr>
            <p:ph type="body" sz="half" idx="1"/>
          </p:nvPr>
        </p:nvSpPr>
        <p:spPr>
          <a:xfrm>
            <a:off x="1214303" y="1850328"/>
            <a:ext cx="11543337" cy="11033669"/>
          </a:xfrm>
          <a:prstGeom prst="rect">
            <a:avLst/>
          </a:prstGeom>
        </p:spPr>
        <p:txBody>
          <a:bodyPr anchor="t"/>
          <a:lstStyle/>
          <a:p>
            <a:pPr marL="500513" indent="-500513" defTabSz="657225">
              <a:spcBef>
                <a:spcPts val="4700"/>
              </a:spcBef>
              <a:defRPr sz="4640"/>
            </a:pPr>
            <a:r>
              <a:t>Determine the relative roles of turbulence and magnetic field in Milky Way dynamics and star formation efficiency</a:t>
            </a:r>
          </a:p>
          <a:p>
            <a:pPr marL="500513" indent="-500513" defTabSz="657225">
              <a:spcBef>
                <a:spcPts val="4700"/>
              </a:spcBef>
              <a:defRPr sz="4640"/>
            </a:pPr>
            <a:r>
              <a:t>Resolve Bfield structure in 8 nearby clouds at core scale (0.1pc), 10 at filament scale (0.5pc). </a:t>
            </a:r>
          </a:p>
          <a:p>
            <a:pPr lvl="1" marL="866273" indent="-500513" defTabSz="657225">
              <a:spcBef>
                <a:spcPts val="2000"/>
              </a:spcBef>
              <a:defRPr sz="4640"/>
            </a:pPr>
            <a:r>
              <a:t>Currently: none.</a:t>
            </a:r>
          </a:p>
          <a:p>
            <a:pPr marL="500513" indent="-500513" defTabSz="657225">
              <a:spcBef>
                <a:spcPts val="4700"/>
              </a:spcBef>
              <a:defRPr sz="4640"/>
            </a:pPr>
            <a:r>
              <a:t>Resolve Bfield structure in &gt;2000 galactic clouds with 1pc resolution to compare large scale turbulence and magnetic field. </a:t>
            </a:r>
          </a:p>
          <a:p>
            <a:pPr lvl="1" marL="866273" indent="-500513" defTabSz="657225">
              <a:spcBef>
                <a:spcPts val="2000"/>
              </a:spcBef>
              <a:defRPr sz="4640"/>
            </a:pPr>
            <a:r>
              <a:t>Currently: 14 (Planck)</a:t>
            </a:r>
          </a:p>
        </p:txBody>
      </p:sp>
      <p:sp>
        <p:nvSpPr>
          <p:cNvPr id="716" name="Line"/>
          <p:cNvSpPr/>
          <p:nvPr/>
        </p:nvSpPr>
        <p:spPr>
          <a:xfrm>
            <a:off x="3757053" y="1446609"/>
            <a:ext cx="16869893" cy="1"/>
          </a:xfrm>
          <a:prstGeom prst="line">
            <a:avLst/>
          </a:prstGeom>
          <a:ln w="25400">
            <a:solidFill>
              <a:srgbClr val="FFFFFF"/>
            </a:solidFill>
            <a:miter lim="400000"/>
          </a:ln>
        </p:spPr>
        <p:txBody>
          <a:bodyPr lIns="71437" tIns="71437" rIns="71437" bIns="71437" anchor="ctr"/>
          <a:lstStyle/>
          <a:p>
            <a:pPr>
              <a:defRPr sz="3200">
                <a:effectLst>
                  <a:outerShdw sx="100000" sy="100000" kx="0" ky="0" algn="b" rotWithShape="0" blurRad="25400" dist="23998" dir="2700000">
                    <a:srgbClr val="000000">
                      <a:alpha val="31034"/>
                    </a:srgbClr>
                  </a:outerShdw>
                </a:effectLst>
              </a:defRPr>
            </a:pPr>
          </a:p>
        </p:txBody>
      </p:sp>
      <p:pic>
        <p:nvPicPr>
          <p:cNvPr id="717" name="TeamX_20171221_iso_annotated_complete_2.png" descr="TeamX_20171221_iso_annotated_complete_2.png"/>
          <p:cNvPicPr>
            <a:picLocks noChangeAspect="1"/>
          </p:cNvPicPr>
          <p:nvPr/>
        </p:nvPicPr>
        <p:blipFill>
          <a:blip r:embed="rId3">
            <a:extLst/>
          </a:blip>
          <a:stretch>
            <a:fillRect/>
          </a:stretch>
        </p:blipFill>
        <p:spPr>
          <a:xfrm>
            <a:off x="3013550" y="12178"/>
            <a:ext cx="1227984" cy="1510920"/>
          </a:xfrm>
          <a:prstGeom prst="rect">
            <a:avLst/>
          </a:prstGeom>
          <a:ln w="12700">
            <a:miter lim="400000"/>
          </a:ln>
        </p:spPr>
      </p:pic>
      <p:sp>
        <p:nvSpPr>
          <p:cNvPr id="718" name="Nearby Molecular Clouds at &lt; 1 pc resolution"/>
          <p:cNvSpPr txBox="1"/>
          <p:nvPr/>
        </p:nvSpPr>
        <p:spPr>
          <a:xfrm>
            <a:off x="15871384" y="1481445"/>
            <a:ext cx="5997193" cy="11842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b="1" sz="3400">
                <a:latin typeface="Helvetica"/>
                <a:ea typeface="Helvetica"/>
                <a:cs typeface="Helvetica"/>
                <a:sym typeface="Helvetica"/>
              </a:defRPr>
            </a:lvl1pPr>
          </a:lstStyle>
          <a:p>
            <a:pPr/>
            <a:r>
              <a:t>Nearby Molecular Clouds at &lt; 1 pc resolution</a:t>
            </a:r>
          </a:p>
        </p:txBody>
      </p:sp>
      <p:sp>
        <p:nvSpPr>
          <p:cNvPr id="719" name="Far Molecular Clouds at 1 pc resolution…"/>
          <p:cNvSpPr txBox="1"/>
          <p:nvPr/>
        </p:nvSpPr>
        <p:spPr>
          <a:xfrm>
            <a:off x="14401663" y="8847534"/>
            <a:ext cx="8074163" cy="1057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b="1" sz="3000">
                <a:latin typeface="Helvetica"/>
                <a:ea typeface="Helvetica"/>
                <a:cs typeface="Helvetica"/>
                <a:sym typeface="Helvetica"/>
              </a:defRPr>
            </a:pPr>
            <a:r>
              <a:t>Far Molecular Clouds at 1 pc resolution</a:t>
            </a:r>
          </a:p>
          <a:p>
            <a:pPr>
              <a:defRPr b="1" sz="3000">
                <a:latin typeface="Helvetica"/>
                <a:ea typeface="Helvetica"/>
                <a:cs typeface="Helvetica"/>
                <a:sym typeface="Helvetica"/>
              </a:defRPr>
            </a:pPr>
            <a:r>
              <a:t>from Bolocam Survey (0.3 of galactic plane)</a:t>
            </a:r>
          </a:p>
        </p:txBody>
      </p:sp>
      <p:pic>
        <p:nvPicPr>
          <p:cNvPr id="720" name="Image" descr="Image"/>
          <p:cNvPicPr>
            <a:picLocks noChangeAspect="1"/>
          </p:cNvPicPr>
          <p:nvPr/>
        </p:nvPicPr>
        <p:blipFill>
          <a:blip r:embed="rId4">
            <a:extLst/>
          </a:blip>
          <a:stretch>
            <a:fillRect/>
          </a:stretch>
        </p:blipFill>
        <p:spPr>
          <a:xfrm>
            <a:off x="14240231" y="9952593"/>
            <a:ext cx="8397026" cy="3423680"/>
          </a:xfrm>
          <a:prstGeom prst="rect">
            <a:avLst/>
          </a:prstGeom>
          <a:ln w="12700">
            <a:miter lim="400000"/>
          </a:ln>
        </p:spPr>
      </p:pic>
      <p:sp>
        <p:nvSpPr>
          <p:cNvPr id="721" name="Line"/>
          <p:cNvSpPr/>
          <p:nvPr/>
        </p:nvSpPr>
        <p:spPr>
          <a:xfrm flipV="1">
            <a:off x="16560728" y="10142591"/>
            <a:ext cx="1" cy="2592983"/>
          </a:xfrm>
          <a:prstGeom prst="line">
            <a:avLst/>
          </a:prstGeom>
          <a:ln w="50800">
            <a:solidFill>
              <a:schemeClr val="accent5">
                <a:hueOff val="100859"/>
                <a:satOff val="-13629"/>
                <a:lumOff val="23879"/>
              </a:schemeClr>
            </a:solidFill>
            <a:miter lim="400000"/>
          </a:ln>
        </p:spPr>
        <p:txBody>
          <a:bodyPr lIns="71437" tIns="71437" rIns="71437" bIns="71437" anchor="ctr"/>
          <a:lstStyle/>
          <a:p>
            <a:pPr>
              <a:defRPr sz="3200">
                <a:effectLst>
                  <a:outerShdw sx="100000" sy="100000" kx="0" ky="0" algn="b" rotWithShape="0" blurRad="25400" dist="23998" dir="2700000">
                    <a:srgbClr val="000000">
                      <a:alpha val="31034"/>
                    </a:srgbClr>
                  </a:outerShdw>
                </a:effectLst>
              </a:defRPr>
            </a:pPr>
          </a:p>
        </p:txBody>
      </p:sp>
      <p:sp>
        <p:nvSpPr>
          <p:cNvPr id="722" name="1 pc res at this distance"/>
          <p:cNvSpPr txBox="1"/>
          <p:nvPr/>
        </p:nvSpPr>
        <p:spPr>
          <a:xfrm>
            <a:off x="18003187" y="10378915"/>
            <a:ext cx="3147670" cy="4730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2200">
                <a:solidFill>
                  <a:srgbClr val="000000"/>
                </a:solidFill>
              </a:defRPr>
            </a:lvl1pPr>
          </a:lstStyle>
          <a:p>
            <a:pPr/>
            <a:r>
              <a:t>1 pc res at this distance</a:t>
            </a:r>
          </a:p>
        </p:txBody>
      </p:sp>
      <p:sp>
        <p:nvSpPr>
          <p:cNvPr id="723" name="Line"/>
          <p:cNvSpPr/>
          <p:nvPr/>
        </p:nvSpPr>
        <p:spPr>
          <a:xfrm flipH="1">
            <a:off x="16742601" y="10576477"/>
            <a:ext cx="946931" cy="1"/>
          </a:xfrm>
          <a:prstGeom prst="line">
            <a:avLst/>
          </a:prstGeom>
          <a:ln w="25400">
            <a:solidFill>
              <a:srgbClr val="000000"/>
            </a:solidFill>
            <a:miter lim="400000"/>
            <a:tailEnd type="triangle"/>
          </a:ln>
        </p:spPr>
        <p:txBody>
          <a:bodyPr lIns="71437" tIns="71437" rIns="71437" bIns="71437" anchor="ctr"/>
          <a:lstStyle/>
          <a:p>
            <a:pPr>
              <a:defRPr sz="3200">
                <a:effectLst>
                  <a:outerShdw sx="100000" sy="100000" kx="0" ky="0" algn="b" rotWithShape="0" blurRad="25400" dist="23998" dir="2700000">
                    <a:srgbClr val="000000">
                      <a:alpha val="31034"/>
                    </a:srgbClr>
                  </a:outerShdw>
                </a:effectLst>
              </a:defRPr>
            </a:pPr>
          </a:p>
        </p:txBody>
      </p:sp>
      <p:sp>
        <p:nvSpPr>
          <p:cNvPr id="724" name="total = 700"/>
          <p:cNvSpPr txBox="1"/>
          <p:nvPr/>
        </p:nvSpPr>
        <p:spPr>
          <a:xfrm>
            <a:off x="15157079" y="10178096"/>
            <a:ext cx="1385791" cy="8032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sz="2200">
                <a:solidFill>
                  <a:srgbClr val="000000"/>
                </a:solidFill>
              </a:defRPr>
            </a:lvl1pPr>
          </a:lstStyle>
          <a:p>
            <a:pPr/>
            <a:r>
              <a:t>total = 700</a:t>
            </a:r>
          </a:p>
        </p:txBody>
      </p:sp>
      <p:sp>
        <p:nvSpPr>
          <p:cNvPr id="725" name="Figure: Fissel, Chuss"/>
          <p:cNvSpPr txBox="1"/>
          <p:nvPr/>
        </p:nvSpPr>
        <p:spPr>
          <a:xfrm>
            <a:off x="14502756" y="12915503"/>
            <a:ext cx="2285671" cy="422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r">
              <a:defRPr sz="1800">
                <a:solidFill>
                  <a:srgbClr val="000000"/>
                </a:solidFill>
              </a:defRPr>
            </a:lvl1pPr>
          </a:lstStyle>
          <a:p>
            <a:pPr/>
            <a:r>
              <a:t>Figure: Fissel, Chuss</a:t>
            </a:r>
          </a:p>
        </p:txBody>
      </p:sp>
      <p:grpSp>
        <p:nvGrpSpPr>
          <p:cNvPr id="739" name="Group"/>
          <p:cNvGrpSpPr/>
          <p:nvPr/>
        </p:nvGrpSpPr>
        <p:grpSpPr>
          <a:xfrm>
            <a:off x="13913538" y="2571849"/>
            <a:ext cx="8826676" cy="6008348"/>
            <a:chOff x="0" y="-122449"/>
            <a:chExt cx="8826675" cy="6008347"/>
          </a:xfrm>
        </p:grpSpPr>
        <p:grpSp>
          <p:nvGrpSpPr>
            <p:cNvPr id="732" name="Group"/>
            <p:cNvGrpSpPr/>
            <p:nvPr/>
          </p:nvGrpSpPr>
          <p:grpSpPr>
            <a:xfrm>
              <a:off x="0" y="-122450"/>
              <a:ext cx="8826676" cy="6008348"/>
              <a:chOff x="0" y="-122449"/>
              <a:chExt cx="8826675" cy="6008347"/>
            </a:xfrm>
          </p:grpSpPr>
          <p:sp>
            <p:nvSpPr>
              <p:cNvPr id="726" name="Rectangle"/>
              <p:cNvSpPr/>
              <p:nvPr/>
            </p:nvSpPr>
            <p:spPr>
              <a:xfrm>
                <a:off x="0" y="0"/>
                <a:ext cx="8826676" cy="5885898"/>
              </a:xfrm>
              <a:prstGeom prst="rect">
                <a:avLst/>
              </a:prstGeom>
              <a:solidFill>
                <a:srgbClr val="FFFFFF"/>
              </a:solidFill>
              <a:ln w="12700" cap="flat">
                <a:noFill/>
                <a:miter lim="400000"/>
              </a:ln>
              <a:effectLst>
                <a:outerShdw sx="100000" sy="100000" kx="0" ky="0" algn="b" rotWithShape="0" blurRad="101600" dist="0" dir="18900000">
                  <a:srgbClr val="000000">
                    <a:alpha val="80000"/>
                  </a:srgbClr>
                </a:outerShdw>
              </a:effectLst>
            </p:spPr>
            <p:txBody>
              <a:bodyPr wrap="square" lIns="71437" tIns="71437" rIns="71437" bIns="71437" numCol="1" anchor="ctr">
                <a:noAutofit/>
              </a:bodyPr>
              <a:lstStyle/>
              <a:p>
                <a:pPr>
                  <a:defRPr sz="3200">
                    <a:effectLst>
                      <a:outerShdw sx="100000" sy="100000" kx="0" ky="0" algn="b" rotWithShape="0" blurRad="25400" dist="23998" dir="2700000">
                        <a:srgbClr val="000000">
                          <a:alpha val="31034"/>
                        </a:srgbClr>
                      </a:outerShdw>
                    </a:effectLst>
                  </a:defRPr>
                </a:pPr>
              </a:p>
            </p:txBody>
          </p:sp>
          <p:grpSp>
            <p:nvGrpSpPr>
              <p:cNvPr id="731" name="Group"/>
              <p:cNvGrpSpPr/>
              <p:nvPr/>
            </p:nvGrpSpPr>
            <p:grpSpPr>
              <a:xfrm>
                <a:off x="1313" y="-122450"/>
                <a:ext cx="8602895" cy="5991119"/>
                <a:chOff x="0" y="-324724"/>
                <a:chExt cx="8602894" cy="5991118"/>
              </a:xfrm>
            </p:grpSpPr>
            <p:graphicFrame>
              <p:nvGraphicFramePr>
                <p:cNvPr id="727" name="Chart 11"/>
                <p:cNvGraphicFramePr/>
                <p:nvPr/>
              </p:nvGraphicFramePr>
              <p:xfrm>
                <a:off x="809780" y="-324725"/>
                <a:ext cx="7793115" cy="5603370"/>
              </p:xfrm>
              <a:graphic xmlns:a="http://schemas.openxmlformats.org/drawingml/2006/main">
                <a:graphicData uri="http://schemas.openxmlformats.org/drawingml/2006/chart">
                  <c:chart xmlns:c="http://schemas.openxmlformats.org/drawingml/2006/chart" r:id="rId5"/>
                </a:graphicData>
              </a:graphic>
            </p:graphicFrame>
            <p:sp>
              <p:nvSpPr>
                <p:cNvPr id="728" name="TextBox 12"/>
                <p:cNvSpPr txBox="1"/>
                <p:nvPr/>
              </p:nvSpPr>
              <p:spPr>
                <a:xfrm>
                  <a:off x="2015962" y="5188547"/>
                  <a:ext cx="5920227" cy="47784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4293" tIns="64293" rIns="64293" bIns="64293" numCol="1" anchor="t">
                  <a:noAutofit/>
                </a:bodyPr>
                <a:lstStyle>
                  <a:lvl1pPr defTabSz="1285875">
                    <a:defRPr b="1" sz="2200">
                      <a:solidFill>
                        <a:srgbClr val="000000"/>
                      </a:solidFill>
                      <a:latin typeface="Calibri"/>
                      <a:ea typeface="Calibri"/>
                      <a:cs typeface="Calibri"/>
                      <a:sym typeface="Calibri"/>
                    </a:defRPr>
                  </a:lvl1pPr>
                </a:lstStyle>
                <a:p>
                  <a:pPr/>
                  <a:r>
                    <a:t>Beam FWHM [arcmin]</a:t>
                  </a:r>
                </a:p>
              </p:txBody>
            </p:sp>
            <p:sp>
              <p:nvSpPr>
                <p:cNvPr id="729" name="TextBox 13"/>
                <p:cNvSpPr txBox="1"/>
                <p:nvPr/>
              </p:nvSpPr>
              <p:spPr>
                <a:xfrm rot="16200000">
                  <a:off x="-1499867" y="1825144"/>
                  <a:ext cx="3809058" cy="8093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4293" tIns="64293" rIns="64293" bIns="64293" numCol="1" anchor="t">
                  <a:noAutofit/>
                </a:bodyPr>
                <a:lstStyle>
                  <a:lvl1pPr defTabSz="1285875">
                    <a:defRPr b="1" sz="2200">
                      <a:solidFill>
                        <a:srgbClr val="000000"/>
                      </a:solidFill>
                      <a:latin typeface="Calibri"/>
                      <a:ea typeface="Calibri"/>
                      <a:cs typeface="Calibri"/>
                      <a:sym typeface="Calibri"/>
                    </a:defRPr>
                  </a:lvl1pPr>
                </a:lstStyle>
                <a:p>
                  <a:pPr/>
                  <a:r>
                    <a:t># of local clouds for which reach a specific FWHM resolution</a:t>
                  </a:r>
                </a:p>
              </p:txBody>
            </p:sp>
            <p:sp>
              <p:nvSpPr>
                <p:cNvPr id="730" name="Line"/>
                <p:cNvSpPr/>
                <p:nvPr/>
              </p:nvSpPr>
              <p:spPr>
                <a:xfrm flipV="1">
                  <a:off x="2883380" y="-1"/>
                  <a:ext cx="1" cy="4734338"/>
                </a:xfrm>
                <a:prstGeom prst="line">
                  <a:avLst/>
                </a:prstGeom>
                <a:noFill/>
                <a:ln w="25400" cap="flat">
                  <a:solidFill>
                    <a:srgbClr val="C0504D"/>
                  </a:solidFill>
                  <a:prstDash val="sysDot"/>
                  <a:miter lim="400000"/>
                </a:ln>
                <a:effectLst>
                  <a:outerShdw sx="100000" sy="100000" kx="0" ky="0" algn="b" rotWithShape="0" blurRad="50800" dist="25400" dir="5400000">
                    <a:srgbClr val="000000">
                      <a:alpha val="38000"/>
                    </a:srgbClr>
                  </a:outerShdw>
                </a:effectLst>
              </p:spPr>
              <p:txBody>
                <a:bodyPr wrap="square" lIns="64293" tIns="64293" rIns="64293" bIns="64293" numCol="1" anchor="t">
                  <a:noAutofit/>
                </a:bodyPr>
                <a:lstStyle/>
                <a:p>
                  <a:pPr algn="l" defTabSz="642937">
                    <a:defRPr sz="2400">
                      <a:solidFill>
                        <a:srgbClr val="000000"/>
                      </a:solidFill>
                      <a:latin typeface="Calibri"/>
                      <a:ea typeface="Calibri"/>
                      <a:cs typeface="Calibri"/>
                      <a:sym typeface="Calibri"/>
                    </a:defRPr>
                  </a:pPr>
                </a:p>
              </p:txBody>
            </p:sp>
          </p:grpSp>
        </p:grpSp>
        <p:sp>
          <p:nvSpPr>
            <p:cNvPr id="733" name="0.05 pc"/>
            <p:cNvSpPr txBox="1"/>
            <p:nvPr/>
          </p:nvSpPr>
          <p:spPr>
            <a:xfrm>
              <a:off x="3363403" y="3988679"/>
              <a:ext cx="1447590" cy="600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defRPr b="1" sz="3000">
                  <a:solidFill>
                    <a:schemeClr val="accent1"/>
                  </a:solidFill>
                  <a:latin typeface="Helvetica"/>
                  <a:ea typeface="Helvetica"/>
                  <a:cs typeface="Helvetica"/>
                  <a:sym typeface="Helvetica"/>
                </a:defRPr>
              </a:lvl1pPr>
            </a:lstStyle>
            <a:p>
              <a:pPr/>
              <a:r>
                <a:t>0.05 pc</a:t>
              </a:r>
            </a:p>
          </p:txBody>
        </p:sp>
        <p:sp>
          <p:nvSpPr>
            <p:cNvPr id="734" name="0.1 pc"/>
            <p:cNvSpPr txBox="1"/>
            <p:nvPr/>
          </p:nvSpPr>
          <p:spPr>
            <a:xfrm>
              <a:off x="4050232" y="2302692"/>
              <a:ext cx="1235696" cy="600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defRPr b="1" sz="3000">
                  <a:solidFill>
                    <a:schemeClr val="accent5">
                      <a:hueOff val="100859"/>
                      <a:satOff val="-13629"/>
                      <a:lumOff val="23879"/>
                    </a:schemeClr>
                  </a:solidFill>
                  <a:latin typeface="Helvetica"/>
                  <a:ea typeface="Helvetica"/>
                  <a:cs typeface="Helvetica"/>
                  <a:sym typeface="Helvetica"/>
                </a:defRPr>
              </a:lvl1pPr>
            </a:lstStyle>
            <a:p>
              <a:pPr/>
              <a:r>
                <a:t>0.1 pc</a:t>
              </a:r>
            </a:p>
          </p:txBody>
        </p:sp>
        <p:sp>
          <p:nvSpPr>
            <p:cNvPr id="735" name="0.2 pc"/>
            <p:cNvSpPr txBox="1"/>
            <p:nvPr/>
          </p:nvSpPr>
          <p:spPr>
            <a:xfrm>
              <a:off x="6581513" y="2302692"/>
              <a:ext cx="1235696" cy="600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defRPr b="1" sz="3000">
                  <a:solidFill>
                    <a:schemeClr val="accent6">
                      <a:hueOff val="10811956"/>
                      <a:satOff val="-58544"/>
                      <a:lumOff val="-9736"/>
                    </a:schemeClr>
                  </a:solidFill>
                  <a:latin typeface="Helvetica"/>
                  <a:ea typeface="Helvetica"/>
                  <a:cs typeface="Helvetica"/>
                  <a:sym typeface="Helvetica"/>
                </a:defRPr>
              </a:lvl1pPr>
            </a:lstStyle>
            <a:p>
              <a:pPr/>
              <a:r>
                <a:t>0.2 pc</a:t>
              </a:r>
            </a:p>
          </p:txBody>
        </p:sp>
        <p:sp>
          <p:nvSpPr>
            <p:cNvPr id="736" name="1 pc"/>
            <p:cNvSpPr txBox="1"/>
            <p:nvPr/>
          </p:nvSpPr>
          <p:spPr>
            <a:xfrm>
              <a:off x="7707896" y="297115"/>
              <a:ext cx="917949" cy="600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defRPr b="1" sz="3000">
                  <a:solidFill>
                    <a:srgbClr val="0096FF"/>
                  </a:solidFill>
                  <a:latin typeface="Helvetica"/>
                  <a:ea typeface="Helvetica"/>
                  <a:cs typeface="Helvetica"/>
                  <a:sym typeface="Helvetica"/>
                </a:defRPr>
              </a:lvl1pPr>
            </a:lstStyle>
            <a:p>
              <a:pPr/>
              <a:r>
                <a:t>1 pc</a:t>
              </a:r>
            </a:p>
          </p:txBody>
        </p:sp>
        <p:sp>
          <p:nvSpPr>
            <p:cNvPr id="737" name="0.5 pc"/>
            <p:cNvSpPr txBox="1"/>
            <p:nvPr/>
          </p:nvSpPr>
          <p:spPr>
            <a:xfrm>
              <a:off x="6581513" y="679805"/>
              <a:ext cx="1235696" cy="600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defRPr b="1" sz="3000">
                  <a:solidFill>
                    <a:srgbClr val="FFD479"/>
                  </a:solidFill>
                  <a:latin typeface="Helvetica"/>
                  <a:ea typeface="Helvetica"/>
                  <a:cs typeface="Helvetica"/>
                  <a:sym typeface="Helvetica"/>
                </a:defRPr>
              </a:lvl1pPr>
            </a:lstStyle>
            <a:p>
              <a:pPr/>
              <a:r>
                <a:t>0.5 pc</a:t>
              </a:r>
            </a:p>
          </p:txBody>
        </p:sp>
        <p:sp>
          <p:nvSpPr>
            <p:cNvPr id="738" name="Figure: Fissel, Chuss"/>
            <p:cNvSpPr txBox="1"/>
            <p:nvPr/>
          </p:nvSpPr>
          <p:spPr>
            <a:xfrm>
              <a:off x="380233" y="5451517"/>
              <a:ext cx="2285671" cy="4222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lgn="r">
                <a:defRPr sz="1800">
                  <a:solidFill>
                    <a:srgbClr val="000000"/>
                  </a:solidFill>
                </a:defRPr>
              </a:lvl1pPr>
            </a:lstStyle>
            <a:p>
              <a:pPr/>
              <a:r>
                <a:t>Figure: Fissel, Chuss</a:t>
              </a:r>
            </a:p>
          </p:txBody>
        </p:sp>
      </p:gr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3" name="Is the Milky Way Typical? Dust in Milky Way"/>
          <p:cNvSpPr txBox="1"/>
          <p:nvPr>
            <p:ph type="title"/>
          </p:nvPr>
        </p:nvSpPr>
        <p:spPr>
          <a:xfrm>
            <a:off x="4387453" y="142875"/>
            <a:ext cx="15609094" cy="1346500"/>
          </a:xfrm>
          <a:prstGeom prst="rect">
            <a:avLst/>
          </a:prstGeom>
        </p:spPr>
        <p:txBody>
          <a:bodyPr/>
          <a:lstStyle>
            <a:lvl1pPr defTabSz="739378">
              <a:defRPr sz="6300"/>
            </a:lvl1pPr>
          </a:lstStyle>
          <a:p>
            <a:pPr/>
            <a:r>
              <a:t>Is the Milky Way Typical? Dust in Milky Way</a:t>
            </a:r>
          </a:p>
        </p:txBody>
      </p:sp>
      <p:sp>
        <p:nvSpPr>
          <p:cNvPr id="744" name="Map sub-mm emission from the ISM in 70 nearby galaxies…"/>
          <p:cNvSpPr txBox="1"/>
          <p:nvPr>
            <p:ph type="body" sz="half" idx="1"/>
          </p:nvPr>
        </p:nvSpPr>
        <p:spPr>
          <a:xfrm>
            <a:off x="1070686" y="1850328"/>
            <a:ext cx="11654908" cy="11033669"/>
          </a:xfrm>
          <a:prstGeom prst="rect">
            <a:avLst/>
          </a:prstGeom>
        </p:spPr>
        <p:txBody>
          <a:bodyPr anchor="t"/>
          <a:lstStyle/>
          <a:p>
            <a:pPr marL="625642" indent="-625642">
              <a:defRPr sz="5800"/>
            </a:pPr>
            <a:r>
              <a:t>Map sub-mm emission from the ISM in 70 nearby galaxies</a:t>
            </a:r>
          </a:p>
          <a:p>
            <a:pPr lvl="1" marL="1082842" indent="-625642">
              <a:spcBef>
                <a:spcPts val="2200"/>
              </a:spcBef>
              <a:defRPr sz="5800"/>
            </a:pPr>
            <a:r>
              <a:t>Only handful mapped to date. </a:t>
            </a:r>
          </a:p>
          <a:p>
            <a:pPr marL="625642" indent="-625642">
              <a:defRPr sz="5800"/>
            </a:pPr>
          </a:p>
          <a:p>
            <a:pPr marL="625642" indent="-625642">
              <a:defRPr sz="5800"/>
            </a:pPr>
            <a:r>
              <a:t>Constrain the shape and composition of interstellar dust grains</a:t>
            </a:r>
          </a:p>
        </p:txBody>
      </p:sp>
      <p:sp>
        <p:nvSpPr>
          <p:cNvPr id="745" name="Line"/>
          <p:cNvSpPr/>
          <p:nvPr/>
        </p:nvSpPr>
        <p:spPr>
          <a:xfrm>
            <a:off x="3757053" y="1446609"/>
            <a:ext cx="16869893" cy="1"/>
          </a:xfrm>
          <a:prstGeom prst="line">
            <a:avLst/>
          </a:prstGeom>
          <a:ln w="25400">
            <a:solidFill>
              <a:srgbClr val="FFFFFF"/>
            </a:solidFill>
            <a:miter lim="400000"/>
          </a:ln>
        </p:spPr>
        <p:txBody>
          <a:bodyPr lIns="71437" tIns="71437" rIns="71437" bIns="71437" anchor="ctr"/>
          <a:lstStyle/>
          <a:p>
            <a:pPr>
              <a:defRPr sz="3200">
                <a:effectLst>
                  <a:outerShdw sx="100000" sy="100000" kx="0" ky="0" algn="b" rotWithShape="0" blurRad="25400" dist="23998" dir="2700000">
                    <a:srgbClr val="000000">
                      <a:alpha val="31034"/>
                    </a:srgbClr>
                  </a:outerShdw>
                </a:effectLst>
              </a:defRPr>
            </a:pPr>
          </a:p>
        </p:txBody>
      </p:sp>
      <p:pic>
        <p:nvPicPr>
          <p:cNvPr id="746" name="TeamX_20171221_iso_annotated_complete_2.png" descr="TeamX_20171221_iso_annotated_complete_2.png"/>
          <p:cNvPicPr>
            <a:picLocks noChangeAspect="1"/>
          </p:cNvPicPr>
          <p:nvPr/>
        </p:nvPicPr>
        <p:blipFill>
          <a:blip r:embed="rId3">
            <a:extLst/>
          </a:blip>
          <a:stretch>
            <a:fillRect/>
          </a:stretch>
        </p:blipFill>
        <p:spPr>
          <a:xfrm>
            <a:off x="3013550" y="12178"/>
            <a:ext cx="1227984" cy="1510920"/>
          </a:xfrm>
          <a:prstGeom prst="rect">
            <a:avLst/>
          </a:prstGeom>
          <a:ln w="12700">
            <a:miter lim="400000"/>
          </a:ln>
        </p:spPr>
      </p:pic>
      <p:pic>
        <p:nvPicPr>
          <p:cNvPr id="747" name="Image" descr="Image"/>
          <p:cNvPicPr>
            <a:picLocks noChangeAspect="1"/>
          </p:cNvPicPr>
          <p:nvPr/>
        </p:nvPicPr>
        <p:blipFill>
          <a:blip r:embed="rId4">
            <a:extLst/>
          </a:blip>
          <a:stretch>
            <a:fillRect/>
          </a:stretch>
        </p:blipFill>
        <p:spPr>
          <a:xfrm>
            <a:off x="14557539" y="1558160"/>
            <a:ext cx="6125916" cy="5833820"/>
          </a:xfrm>
          <a:prstGeom prst="rect">
            <a:avLst/>
          </a:prstGeom>
          <a:ln w="12700">
            <a:miter lim="400000"/>
          </a:ln>
        </p:spPr>
      </p:pic>
      <p:pic>
        <p:nvPicPr>
          <p:cNvPr id="748" name="Image" descr="Image"/>
          <p:cNvPicPr>
            <a:picLocks noChangeAspect="1"/>
          </p:cNvPicPr>
          <p:nvPr/>
        </p:nvPicPr>
        <p:blipFill>
          <a:blip r:embed="rId5">
            <a:extLst/>
          </a:blip>
          <a:stretch>
            <a:fillRect/>
          </a:stretch>
        </p:blipFill>
        <p:spPr>
          <a:xfrm>
            <a:off x="13424341" y="7460765"/>
            <a:ext cx="7764103" cy="6106599"/>
          </a:xfrm>
          <a:prstGeom prst="rect">
            <a:avLst/>
          </a:prstGeom>
          <a:ln w="12700">
            <a:miter lim="400000"/>
          </a:ln>
        </p:spPr>
      </p:pic>
      <p:sp>
        <p:nvSpPr>
          <p:cNvPr id="749" name="Guillet et al. 2018"/>
          <p:cNvSpPr txBox="1"/>
          <p:nvPr/>
        </p:nvSpPr>
        <p:spPr>
          <a:xfrm>
            <a:off x="13589829" y="13210336"/>
            <a:ext cx="2744460" cy="41049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algn="l">
              <a:defRPr sz="1800">
                <a:solidFill>
                  <a:srgbClr val="000000"/>
                </a:solidFill>
              </a:defRPr>
            </a:lvl1pPr>
          </a:lstStyle>
          <a:p>
            <a:pPr/>
            <a:r>
              <a:t>Guillet et al. 2018</a:t>
            </a:r>
          </a:p>
        </p:txBody>
      </p:sp>
      <p:sp>
        <p:nvSpPr>
          <p:cNvPr id="750" name="Planck"/>
          <p:cNvSpPr txBox="1"/>
          <p:nvPr/>
        </p:nvSpPr>
        <p:spPr>
          <a:xfrm>
            <a:off x="19028460" y="11539874"/>
            <a:ext cx="1101860" cy="41049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algn="l">
              <a:defRPr b="1" sz="2200">
                <a:solidFill>
                  <a:srgbClr val="000000"/>
                </a:solidFill>
                <a:latin typeface="Helvetica"/>
                <a:ea typeface="Helvetica"/>
                <a:cs typeface="Helvetica"/>
                <a:sym typeface="Helvetica"/>
              </a:defRPr>
            </a:lvl1pPr>
          </a:lstStyle>
          <a:p>
            <a:pPr/>
            <a:r>
              <a:t>Planck</a:t>
            </a:r>
          </a:p>
        </p:txBody>
      </p:sp>
      <p:sp>
        <p:nvSpPr>
          <p:cNvPr id="751" name="Shape"/>
          <p:cNvSpPr/>
          <p:nvPr/>
        </p:nvSpPr>
        <p:spPr>
          <a:xfrm>
            <a:off x="18843184" y="11654812"/>
            <a:ext cx="177534" cy="1795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10800" y="21600"/>
                </a:lnTo>
                <a:lnTo>
                  <a:pt x="21600" y="10800"/>
                </a:lnTo>
                <a:lnTo>
                  <a:pt x="10800" y="0"/>
                </a:lnTo>
                <a:close/>
              </a:path>
            </a:pathLst>
          </a:custGeom>
          <a:ln w="25400">
            <a:solidFill>
              <a:srgbClr val="000000"/>
            </a:solidFill>
            <a:miter lim="400000"/>
          </a:ln>
        </p:spPr>
        <p:txBody>
          <a:bodyPr lIns="71437" tIns="71437" rIns="71437" bIns="71437" anchor="ctr"/>
          <a:lstStyle/>
          <a:p>
            <a:pPr>
              <a:defRPr sz="3200">
                <a:effectLst>
                  <a:outerShdw sx="100000" sy="100000" kx="0" ky="0" algn="b" rotWithShape="0" blurRad="25400" dist="23998" dir="2700000">
                    <a:srgbClr val="000000">
                      <a:alpha val="31034"/>
                    </a:srgbClr>
                  </a:outerShdw>
                </a:effectLst>
              </a:defRPr>
            </a:pPr>
          </a:p>
        </p:txBody>
      </p:sp>
      <p:sp>
        <p:nvSpPr>
          <p:cNvPr id="752" name="BlastPol"/>
          <p:cNvSpPr txBox="1"/>
          <p:nvPr/>
        </p:nvSpPr>
        <p:spPr>
          <a:xfrm>
            <a:off x="19046916" y="11868269"/>
            <a:ext cx="1362338" cy="435064"/>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algn="l">
              <a:defRPr b="1" sz="2200">
                <a:solidFill>
                  <a:schemeClr val="accent1">
                    <a:hueOff val="203713"/>
                    <a:lumOff val="-13818"/>
                  </a:schemeClr>
                </a:solidFill>
                <a:latin typeface="Helvetica"/>
                <a:ea typeface="Helvetica"/>
                <a:cs typeface="Helvetica"/>
                <a:sym typeface="Helvetica"/>
              </a:defRPr>
            </a:lvl1pPr>
          </a:lstStyle>
          <a:p>
            <a:pPr/>
            <a:r>
              <a:t>BlastPol</a:t>
            </a:r>
          </a:p>
        </p:txBody>
      </p:sp>
      <p:sp>
        <p:nvSpPr>
          <p:cNvPr id="753" name="Circle"/>
          <p:cNvSpPr/>
          <p:nvPr/>
        </p:nvSpPr>
        <p:spPr>
          <a:xfrm>
            <a:off x="18842186" y="12004028"/>
            <a:ext cx="131359" cy="131359"/>
          </a:xfrm>
          <a:prstGeom prst="ellipse">
            <a:avLst/>
          </a:prstGeom>
          <a:ln w="25400">
            <a:solidFill>
              <a:schemeClr val="accent1">
                <a:hueOff val="203713"/>
                <a:lumOff val="-13818"/>
              </a:schemeClr>
            </a:solidFill>
            <a:miter lim="400000"/>
          </a:ln>
        </p:spPr>
        <p:txBody>
          <a:bodyPr lIns="71437" tIns="71437" rIns="71437" bIns="71437" anchor="ctr"/>
          <a:lstStyle/>
          <a:p>
            <a:pPr>
              <a:defRPr sz="3200">
                <a:effectLst>
                  <a:outerShdw sx="100000" sy="100000" kx="0" ky="0" algn="b" rotWithShape="0" blurRad="25400" dist="23998" dir="2700000">
                    <a:srgbClr val="000000">
                      <a:alpha val="31034"/>
                    </a:srgbClr>
                  </a:outerShdw>
                </a:effectLst>
              </a:defRPr>
            </a:pPr>
          </a:p>
        </p:txBody>
      </p:sp>
      <p:sp>
        <p:nvSpPr>
          <p:cNvPr id="754" name="Rectangle"/>
          <p:cNvSpPr/>
          <p:nvPr/>
        </p:nvSpPr>
        <p:spPr>
          <a:xfrm>
            <a:off x="16450619" y="8243722"/>
            <a:ext cx="2744459" cy="410495"/>
          </a:xfrm>
          <a:prstGeom prst="rect">
            <a:avLst/>
          </a:prstGeom>
          <a:solidFill>
            <a:srgbClr val="FFFFFF"/>
          </a:solidFill>
          <a:ln w="12700">
            <a:miter lim="400000"/>
          </a:ln>
        </p:spPr>
        <p:txBody>
          <a:bodyPr lIns="71437" tIns="71437" rIns="71437" bIns="71437" anchor="ctr"/>
          <a:lstStyle/>
          <a:p>
            <a:pPr>
              <a:defRPr sz="3200">
                <a:effectLst>
                  <a:outerShdw sx="100000" sy="100000" kx="0" ky="0" algn="b" rotWithShape="0" blurRad="25400" dist="23998" dir="2700000">
                    <a:srgbClr val="000000">
                      <a:alpha val="31034"/>
                    </a:srgbClr>
                  </a:outerShdw>
                </a:effectLst>
              </a:defRPr>
            </a:pPr>
          </a:p>
        </p:txBody>
      </p:sp>
      <p:sp>
        <p:nvSpPr>
          <p:cNvPr id="755" name="Rounded Rectangle"/>
          <p:cNvSpPr/>
          <p:nvPr/>
        </p:nvSpPr>
        <p:spPr>
          <a:xfrm>
            <a:off x="18198731" y="7972079"/>
            <a:ext cx="2939119" cy="4930622"/>
          </a:xfrm>
          <a:prstGeom prst="roundRect">
            <a:avLst>
              <a:gd name="adj" fmla="val 15817"/>
            </a:avLst>
          </a:prstGeom>
          <a:gradFill>
            <a:gsLst>
              <a:gs pos="0">
                <a:schemeClr val="accent1">
                  <a:alpha val="17394"/>
                </a:schemeClr>
              </a:gs>
              <a:gs pos="100000">
                <a:schemeClr val="accent1">
                  <a:hueOff val="321133"/>
                  <a:satOff val="-12043"/>
                  <a:lumOff val="-7113"/>
                  <a:alpha val="17394"/>
                </a:schemeClr>
              </a:gs>
            </a:gsLst>
            <a:lin ang="5400000"/>
          </a:gradFill>
          <a:ln w="12700">
            <a:miter lim="400000"/>
          </a:ln>
          <a:effectLst>
            <a:outerShdw sx="100000" sy="100000" kx="0" ky="0" algn="b" rotWithShape="0" blurRad="101600" dist="0" dir="18900000">
              <a:srgbClr val="000000">
                <a:alpha val="8499"/>
              </a:srgbClr>
            </a:outerShdw>
          </a:effectLst>
        </p:spPr>
        <p:txBody>
          <a:bodyPr lIns="71437" tIns="71437" rIns="71437" bIns="71437" anchor="ctr"/>
          <a:lstStyle/>
          <a:p>
            <a:pPr>
              <a:defRPr sz="3200">
                <a:effectLst>
                  <a:outerShdw sx="100000" sy="100000" kx="0" ky="0" algn="b" rotWithShape="0" blurRad="25400" dist="23998" dir="2700000">
                    <a:srgbClr val="000000">
                      <a:alpha val="31034"/>
                    </a:srgbClr>
                  </a:outerShdw>
                </a:effectLst>
              </a:defRPr>
            </a:pPr>
          </a:p>
        </p:txBody>
      </p:sp>
      <p:sp>
        <p:nvSpPr>
          <p:cNvPr id="756" name="21 PICO Bands"/>
          <p:cNvSpPr txBox="1"/>
          <p:nvPr/>
        </p:nvSpPr>
        <p:spPr>
          <a:xfrm>
            <a:off x="15378394" y="8406287"/>
            <a:ext cx="2744460" cy="660329"/>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algn="r">
              <a:defRPr b="1" sz="2200">
                <a:solidFill>
                  <a:srgbClr val="000000"/>
                </a:solidFill>
                <a:latin typeface="Helvetica"/>
                <a:ea typeface="Helvetica"/>
                <a:cs typeface="Helvetica"/>
                <a:sym typeface="Helvetica"/>
              </a:defRPr>
            </a:lvl1pPr>
          </a:lstStyle>
          <a:p>
            <a:pPr/>
            <a:r>
              <a:t>21 PICO Bands</a:t>
            </a:r>
          </a:p>
        </p:txBody>
      </p:sp>
      <p:sp>
        <p:nvSpPr>
          <p:cNvPr id="757" name="Figure: Fissel, Chuss"/>
          <p:cNvSpPr txBox="1"/>
          <p:nvPr/>
        </p:nvSpPr>
        <p:spPr>
          <a:xfrm>
            <a:off x="17659760" y="2447595"/>
            <a:ext cx="2759025" cy="4730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r">
              <a:defRPr sz="2200">
                <a:solidFill>
                  <a:srgbClr val="000000"/>
                </a:solidFill>
              </a:defRPr>
            </a:lvl1pPr>
          </a:lstStyle>
          <a:p>
            <a:pPr/>
            <a:r>
              <a:t>Figure: Fissel, Chuss</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39" name="Back 10 years"/>
          <p:cNvSpPr txBox="1"/>
          <p:nvPr>
            <p:ph type="title"/>
          </p:nvPr>
        </p:nvSpPr>
        <p:spPr>
          <a:xfrm>
            <a:off x="8615346" y="179548"/>
            <a:ext cx="7153308" cy="1346501"/>
          </a:xfrm>
          <a:prstGeom prst="rect">
            <a:avLst/>
          </a:prstGeom>
        </p:spPr>
        <p:txBody>
          <a:bodyPr/>
          <a:lstStyle>
            <a:lvl1pPr>
              <a:defRPr sz="7000"/>
            </a:lvl1pPr>
          </a:lstStyle>
          <a:p>
            <a:pPr/>
            <a:r>
              <a:t>Back 10 years</a:t>
            </a:r>
          </a:p>
        </p:txBody>
      </p:sp>
      <p:sp>
        <p:nvSpPr>
          <p:cNvPr id="240" name="WMAP observations just ended…"/>
          <p:cNvSpPr txBox="1"/>
          <p:nvPr>
            <p:ph type="body" sz="quarter" idx="1"/>
          </p:nvPr>
        </p:nvSpPr>
        <p:spPr>
          <a:xfrm>
            <a:off x="3521556" y="1804729"/>
            <a:ext cx="7153309" cy="4876829"/>
          </a:xfrm>
          <a:prstGeom prst="rect">
            <a:avLst/>
          </a:prstGeom>
        </p:spPr>
        <p:txBody>
          <a:bodyPr anchor="t"/>
          <a:lstStyle/>
          <a:p>
            <a:pPr marL="525539" indent="-525539" defTabSz="690086">
              <a:spcBef>
                <a:spcPts val="2900"/>
              </a:spcBef>
              <a:defRPr sz="4368"/>
            </a:pPr>
            <a:r>
              <a:t>WMAP observations just ended</a:t>
            </a:r>
          </a:p>
          <a:p>
            <a:pPr marL="525539" indent="-525539" defTabSz="690086">
              <a:spcBef>
                <a:spcPts val="2900"/>
              </a:spcBef>
              <a:defRPr sz="4368"/>
            </a:pPr>
            <a:r>
              <a:t>Planck a year from launch</a:t>
            </a:r>
          </a:p>
          <a:p>
            <a:pPr marL="525539" indent="-525539" defTabSz="690086">
              <a:spcBef>
                <a:spcPts val="2900"/>
              </a:spcBef>
              <a:defRPr sz="4368"/>
            </a:pPr>
            <a:r>
              <a:t>Few results on EE </a:t>
            </a:r>
          </a:p>
          <a:p>
            <a:pPr marL="525539" indent="-525539" defTabSz="690086">
              <a:spcBef>
                <a:spcPts val="2900"/>
              </a:spcBef>
              <a:defRPr sz="4368"/>
            </a:pPr>
            <a:r>
              <a:t>Pre-Planck</a:t>
            </a:r>
          </a:p>
        </p:txBody>
      </p:sp>
      <p:pic>
        <p:nvPicPr>
          <p:cNvPr id="241" name="Image" descr="Image"/>
          <p:cNvPicPr>
            <a:picLocks noChangeAspect="1"/>
          </p:cNvPicPr>
          <p:nvPr/>
        </p:nvPicPr>
        <p:blipFill>
          <a:blip r:embed="rId3">
            <a:extLst/>
          </a:blip>
          <a:stretch>
            <a:fillRect/>
          </a:stretch>
        </p:blipFill>
        <p:spPr>
          <a:xfrm>
            <a:off x="3766449" y="7062660"/>
            <a:ext cx="7153309" cy="6203054"/>
          </a:xfrm>
          <a:prstGeom prst="rect">
            <a:avLst/>
          </a:prstGeom>
          <a:ln w="12700">
            <a:miter lim="400000"/>
          </a:ln>
        </p:spPr>
      </p:pic>
      <p:sp>
        <p:nvSpPr>
          <p:cNvPr id="242" name="Line"/>
          <p:cNvSpPr/>
          <p:nvPr/>
        </p:nvSpPr>
        <p:spPr>
          <a:xfrm>
            <a:off x="3757053" y="1446609"/>
            <a:ext cx="16869893" cy="1"/>
          </a:xfrm>
          <a:prstGeom prst="line">
            <a:avLst/>
          </a:prstGeom>
          <a:ln w="25400">
            <a:solidFill>
              <a:srgbClr val="FFFFFF"/>
            </a:solidFill>
            <a:miter lim="400000"/>
          </a:ln>
        </p:spPr>
        <p:txBody>
          <a:bodyPr lIns="71437" tIns="71437" rIns="71437" bIns="71437" anchor="ctr"/>
          <a:lstStyle/>
          <a:p>
            <a:pPr>
              <a:defRPr sz="3200">
                <a:effectLst>
                  <a:outerShdw sx="100000" sy="100000" kx="0" ky="0" algn="b" rotWithShape="0" blurRad="25400" dist="23998" dir="2700000">
                    <a:srgbClr val="000000">
                      <a:alpha val="31034"/>
                    </a:srgbClr>
                  </a:outerShdw>
                </a:effectLst>
              </a:defRPr>
            </a:pPr>
          </a:p>
        </p:txBody>
      </p:sp>
      <p:sp>
        <p:nvSpPr>
          <p:cNvPr id="243" name="Pryke et al. 2008"/>
          <p:cNvSpPr txBox="1"/>
          <p:nvPr/>
        </p:nvSpPr>
        <p:spPr>
          <a:xfrm>
            <a:off x="5113456" y="12390811"/>
            <a:ext cx="3379395" cy="6635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3400">
                <a:solidFill>
                  <a:srgbClr val="000000"/>
                </a:solidFill>
              </a:defRPr>
            </a:lvl1pPr>
          </a:lstStyle>
          <a:p>
            <a:pPr/>
            <a:r>
              <a:t>Pryke et al. 2008</a:t>
            </a:r>
          </a:p>
        </p:txBody>
      </p:sp>
      <p:pic>
        <p:nvPicPr>
          <p:cNvPr id="244" name="Image" descr="Image"/>
          <p:cNvPicPr>
            <a:picLocks noChangeAspect="1"/>
          </p:cNvPicPr>
          <p:nvPr/>
        </p:nvPicPr>
        <p:blipFill>
          <a:blip r:embed="rId4">
            <a:extLst/>
          </a:blip>
          <a:stretch>
            <a:fillRect/>
          </a:stretch>
        </p:blipFill>
        <p:spPr>
          <a:xfrm>
            <a:off x="12575946" y="1796991"/>
            <a:ext cx="8196561" cy="11720610"/>
          </a:xfrm>
          <a:prstGeom prst="rect">
            <a:avLst/>
          </a:prstGeom>
          <a:ln w="12700">
            <a:miter lim="400000"/>
          </a:ln>
        </p:spPr>
      </p:pic>
      <p:sp>
        <p:nvSpPr>
          <p:cNvPr id="245" name="EPIC - IM / June 2009"/>
          <p:cNvSpPr txBox="1"/>
          <p:nvPr/>
        </p:nvSpPr>
        <p:spPr>
          <a:xfrm>
            <a:off x="12880765" y="3926447"/>
            <a:ext cx="7153309" cy="7397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sz="3400">
                <a:solidFill>
                  <a:schemeClr val="accent5">
                    <a:hueOff val="100859"/>
                    <a:satOff val="-13629"/>
                    <a:lumOff val="23879"/>
                  </a:schemeClr>
                </a:solidFill>
                <a:latin typeface="Comic Sans MS"/>
                <a:ea typeface="Comic Sans MS"/>
                <a:cs typeface="Comic Sans MS"/>
                <a:sym typeface="Comic Sans MS"/>
              </a:defRPr>
            </a:lvl1pPr>
          </a:lstStyle>
          <a:p>
            <a:pPr/>
            <a:r>
              <a:t>EPIC - IM / June 2009</a:t>
            </a:r>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1" name="Legacy Science"/>
          <p:cNvSpPr txBox="1"/>
          <p:nvPr>
            <p:ph type="title"/>
          </p:nvPr>
        </p:nvSpPr>
        <p:spPr>
          <a:xfrm>
            <a:off x="4387453" y="142875"/>
            <a:ext cx="15609094" cy="1346500"/>
          </a:xfrm>
          <a:prstGeom prst="rect">
            <a:avLst/>
          </a:prstGeom>
        </p:spPr>
        <p:txBody>
          <a:bodyPr/>
          <a:lstStyle>
            <a:lvl1pPr>
              <a:defRPr sz="7000"/>
            </a:lvl1pPr>
          </a:lstStyle>
          <a:p>
            <a:pPr/>
            <a:r>
              <a:t>Legacy Science</a:t>
            </a:r>
          </a:p>
        </p:txBody>
      </p:sp>
      <p:sp>
        <p:nvSpPr>
          <p:cNvPr id="762" name="Discover 3000 highly magnified dusty galaxies at z up to ~4.5;…"/>
          <p:cNvSpPr txBox="1"/>
          <p:nvPr>
            <p:ph type="body" sz="half" idx="1"/>
          </p:nvPr>
        </p:nvSpPr>
        <p:spPr>
          <a:xfrm>
            <a:off x="1221963" y="1868188"/>
            <a:ext cx="10171997" cy="11311591"/>
          </a:xfrm>
          <a:prstGeom prst="rect">
            <a:avLst/>
          </a:prstGeom>
        </p:spPr>
        <p:txBody>
          <a:bodyPr anchor="t"/>
          <a:lstStyle/>
          <a:p>
            <a:pPr marL="481744" indent="-481744" defTabSz="632579">
              <a:spcBef>
                <a:spcPts val="4500"/>
              </a:spcBef>
              <a:defRPr sz="4466"/>
            </a:pPr>
            <a:r>
              <a:t>Discover 3000 highly magnified dusty galaxies at z up to ~4.5; </a:t>
            </a:r>
          </a:p>
          <a:p>
            <a:pPr marL="481744" indent="-481744" defTabSz="632579">
              <a:spcBef>
                <a:spcPts val="4500"/>
              </a:spcBef>
              <a:defRPr sz="4466"/>
            </a:pPr>
            <a:r>
              <a:t>Discover 3000 proto-clusters over the sky and extending to high redshift;        </a:t>
            </a:r>
          </a:p>
          <a:p>
            <a:pPr marL="481744" indent="-481744" defTabSz="632579">
              <a:spcBef>
                <a:spcPts val="4500"/>
              </a:spcBef>
              <a:defRPr sz="4466"/>
            </a:pPr>
            <a:r>
              <a:t>Detect polarization of 4000 radio and FIR-emitting galaxies; </a:t>
            </a:r>
          </a:p>
          <a:p>
            <a:pPr marL="481744" indent="-481744" defTabSz="632579">
              <a:spcBef>
                <a:spcPts val="4500"/>
              </a:spcBef>
              <a:defRPr sz="4466"/>
            </a:pPr>
            <a:r>
              <a:t>x10-100 more than known today</a:t>
            </a:r>
          </a:p>
          <a:p>
            <a:pPr marL="481744" indent="-481744" defTabSz="632579">
              <a:spcBef>
                <a:spcPts val="4500"/>
              </a:spcBef>
              <a:defRPr sz="4466"/>
            </a:pPr>
            <a:r>
              <a:t>Probe star formation history; determine galaxy and cluster formation and evolution; learn about dark matter substructure;   and measure properties of jets in radio-loud sources. </a:t>
            </a:r>
          </a:p>
        </p:txBody>
      </p:sp>
      <p:sp>
        <p:nvSpPr>
          <p:cNvPr id="763" name="Line"/>
          <p:cNvSpPr/>
          <p:nvPr/>
        </p:nvSpPr>
        <p:spPr>
          <a:xfrm>
            <a:off x="3757053" y="1446609"/>
            <a:ext cx="16869893" cy="1"/>
          </a:xfrm>
          <a:prstGeom prst="line">
            <a:avLst/>
          </a:prstGeom>
          <a:ln w="25400">
            <a:solidFill>
              <a:srgbClr val="FFFFFF"/>
            </a:solidFill>
            <a:miter lim="400000"/>
          </a:ln>
        </p:spPr>
        <p:txBody>
          <a:bodyPr lIns="71437" tIns="71437" rIns="71437" bIns="71437" anchor="ctr"/>
          <a:lstStyle/>
          <a:p>
            <a:pPr>
              <a:defRPr sz="3200">
                <a:effectLst>
                  <a:outerShdw sx="100000" sy="100000" kx="0" ky="0" algn="b" rotWithShape="0" blurRad="25400" dist="23998" dir="2700000">
                    <a:srgbClr val="000000">
                      <a:alpha val="31034"/>
                    </a:srgbClr>
                  </a:outerShdw>
                </a:effectLst>
              </a:defRPr>
            </a:pPr>
          </a:p>
        </p:txBody>
      </p:sp>
      <p:pic>
        <p:nvPicPr>
          <p:cNvPr id="764" name="Screen Shot 2018-01-04 at 1.09.42 PM.png" descr="Screen Shot 2018-01-04 at 1.09.42 PM.png"/>
          <p:cNvPicPr>
            <a:picLocks noChangeAspect="1"/>
          </p:cNvPicPr>
          <p:nvPr/>
        </p:nvPicPr>
        <p:blipFill>
          <a:blip r:embed="rId3">
            <a:extLst/>
          </a:blip>
          <a:srcRect l="0" t="37653" r="0" b="0"/>
          <a:stretch>
            <a:fillRect/>
          </a:stretch>
        </p:blipFill>
        <p:spPr>
          <a:xfrm>
            <a:off x="12279574" y="2587718"/>
            <a:ext cx="9736959" cy="1165429"/>
          </a:xfrm>
          <a:prstGeom prst="rect">
            <a:avLst/>
          </a:prstGeom>
          <a:ln w="12700">
            <a:miter lim="400000"/>
          </a:ln>
        </p:spPr>
      </p:pic>
      <p:pic>
        <p:nvPicPr>
          <p:cNvPr id="765" name="nsflogo.jpg" descr="nsflogo.jpg"/>
          <p:cNvPicPr>
            <a:picLocks noChangeAspect="1"/>
          </p:cNvPicPr>
          <p:nvPr/>
        </p:nvPicPr>
        <p:blipFill>
          <a:blip r:embed="rId4">
            <a:extLst/>
          </a:blip>
          <a:stretch>
            <a:fillRect/>
          </a:stretch>
        </p:blipFill>
        <p:spPr>
          <a:xfrm>
            <a:off x="19949949" y="1646143"/>
            <a:ext cx="1090304" cy="1090304"/>
          </a:xfrm>
          <a:prstGeom prst="rect">
            <a:avLst/>
          </a:prstGeom>
          <a:ln w="12700">
            <a:miter lim="400000"/>
          </a:ln>
        </p:spPr>
      </p:pic>
      <p:sp>
        <p:nvSpPr>
          <p:cNvPr id="766" name="NSF News Release Dec. 6, 2017"/>
          <p:cNvSpPr txBox="1"/>
          <p:nvPr/>
        </p:nvSpPr>
        <p:spPr>
          <a:xfrm>
            <a:off x="13464433" y="1901824"/>
            <a:ext cx="6186552" cy="62547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3200">
                <a:solidFill>
                  <a:srgbClr val="000000"/>
                </a:solidFill>
              </a:defRPr>
            </a:lvl1pPr>
          </a:lstStyle>
          <a:p>
            <a:pPr/>
            <a:r>
              <a:t>NSF News Release Dec. 6, 2017 </a:t>
            </a:r>
          </a:p>
        </p:txBody>
      </p:sp>
      <p:pic>
        <p:nvPicPr>
          <p:cNvPr id="767" name="Screen Shot 2018-01-04 at 1.20.28 PM.png" descr="Screen Shot 2018-01-04 at 1.20.28 PM.png"/>
          <p:cNvPicPr>
            <a:picLocks noChangeAspect="1"/>
          </p:cNvPicPr>
          <p:nvPr/>
        </p:nvPicPr>
        <p:blipFill>
          <a:blip r:embed="rId5">
            <a:extLst/>
          </a:blip>
          <a:stretch>
            <a:fillRect/>
          </a:stretch>
        </p:blipFill>
        <p:spPr>
          <a:xfrm>
            <a:off x="12671261" y="4027090"/>
            <a:ext cx="5255360" cy="4675679"/>
          </a:xfrm>
          <a:prstGeom prst="rect">
            <a:avLst/>
          </a:prstGeom>
          <a:ln w="12700">
            <a:miter lim="400000"/>
          </a:ln>
        </p:spPr>
      </p:pic>
      <p:sp>
        <p:nvSpPr>
          <p:cNvPr id="768" name="Marrone et al. 2017; two strongly lensed massive galaxies, z=6.9…"/>
          <p:cNvSpPr txBox="1"/>
          <p:nvPr/>
        </p:nvSpPr>
        <p:spPr>
          <a:xfrm>
            <a:off x="17628984" y="4993113"/>
            <a:ext cx="6186552" cy="23272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defRPr sz="3600"/>
            </a:pPr>
            <a:r>
              <a:t>Marrone et al. 2017; two strongly lensed massive galaxies, z=6.9 </a:t>
            </a:r>
          </a:p>
          <a:p>
            <a:pPr>
              <a:defRPr sz="3600"/>
            </a:pPr>
            <a:r>
              <a:t>(SPT initial detection)</a:t>
            </a:r>
          </a:p>
        </p:txBody>
      </p:sp>
      <p:pic>
        <p:nvPicPr>
          <p:cNvPr id="769" name="Ivison2013.jpg" descr="Ivison2013.jpg"/>
          <p:cNvPicPr>
            <a:picLocks noChangeAspect="1"/>
          </p:cNvPicPr>
          <p:nvPr/>
        </p:nvPicPr>
        <p:blipFill>
          <a:blip r:embed="rId6">
            <a:extLst/>
          </a:blip>
          <a:stretch>
            <a:fillRect/>
          </a:stretch>
        </p:blipFill>
        <p:spPr>
          <a:xfrm>
            <a:off x="12925261" y="8900779"/>
            <a:ext cx="4787383" cy="4675679"/>
          </a:xfrm>
          <a:prstGeom prst="rect">
            <a:avLst/>
          </a:prstGeom>
          <a:ln w="12700">
            <a:miter lim="400000"/>
          </a:ln>
        </p:spPr>
      </p:pic>
      <p:sp>
        <p:nvSpPr>
          <p:cNvPr id="770" name="Ivison et al. 2013; proto-cluster core, z=2.4…"/>
          <p:cNvSpPr txBox="1"/>
          <p:nvPr/>
        </p:nvSpPr>
        <p:spPr>
          <a:xfrm>
            <a:off x="18009984" y="10069534"/>
            <a:ext cx="5510847" cy="17811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defRPr sz="3600"/>
            </a:pPr>
            <a:r>
              <a:t>Ivison et al. 2013; proto-cluster core, z=2.4</a:t>
            </a:r>
          </a:p>
          <a:p>
            <a:pPr>
              <a:defRPr sz="3600"/>
            </a:pPr>
            <a:r>
              <a:t>(Herschel initial detection)</a:t>
            </a:r>
          </a:p>
        </p:txBody>
      </p:sp>
      <p:pic>
        <p:nvPicPr>
          <p:cNvPr id="771" name="TeamX_20171221_iso_annotated_complete_2.png" descr="TeamX_20171221_iso_annotated_complete_2.png"/>
          <p:cNvPicPr>
            <a:picLocks noChangeAspect="1"/>
          </p:cNvPicPr>
          <p:nvPr/>
        </p:nvPicPr>
        <p:blipFill>
          <a:blip r:embed="rId7">
            <a:extLst/>
          </a:blip>
          <a:stretch>
            <a:fillRect/>
          </a:stretch>
        </p:blipFill>
        <p:spPr>
          <a:xfrm>
            <a:off x="3013550" y="12178"/>
            <a:ext cx="1227984" cy="1510920"/>
          </a:xfrm>
          <a:prstGeom prst="rect">
            <a:avLst/>
          </a:prstGeom>
          <a:ln w="12700">
            <a:miter lim="400000"/>
          </a:ln>
        </p:spPr>
      </p:pic>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5" name="Inflation, quantum gravity, particle physics, extragalactic and galactic structure and evolution:…"/>
          <p:cNvSpPr txBox="1"/>
          <p:nvPr>
            <p:ph type="body" idx="1"/>
          </p:nvPr>
        </p:nvSpPr>
        <p:spPr>
          <a:xfrm>
            <a:off x="1540389" y="1814609"/>
            <a:ext cx="21303222" cy="10598475"/>
          </a:xfrm>
          <a:prstGeom prst="rect">
            <a:avLst/>
          </a:prstGeom>
        </p:spPr>
        <p:txBody>
          <a:bodyPr anchor="t"/>
          <a:lstStyle/>
          <a:p>
            <a:pPr marL="563077" indent="-563077" defTabSz="739378">
              <a:spcBef>
                <a:spcPts val="3700"/>
              </a:spcBef>
              <a:defRPr sz="5219"/>
            </a:pPr>
            <a:r>
              <a:t>Inflation, quantum gravity, particle physics, extragalactic and galactic structure and evolution:</a:t>
            </a:r>
          </a:p>
          <a:p>
            <a:pPr lvl="1" marL="974557" indent="-563077" defTabSz="739378">
              <a:spcBef>
                <a:spcPts val="3700"/>
              </a:spcBef>
              <a:defRPr sz="5219"/>
            </a:pPr>
            <a:r>
              <a:t>All unique goals for the PICO measurements</a:t>
            </a:r>
          </a:p>
          <a:p>
            <a:pPr lvl="1" marL="974557" indent="-563077" defTabSz="739378">
              <a:spcBef>
                <a:spcPts val="3700"/>
              </a:spcBef>
              <a:defRPr sz="5219"/>
            </a:pPr>
            <a:r>
              <a:t>PICO is the only instrument with the combination of sky coverage, resolution, frequency bands, and sensitivity to achieve all of this science with one platform. </a:t>
            </a:r>
          </a:p>
          <a:p>
            <a:pPr marL="563077" indent="-563077" defTabSz="739378">
              <a:spcBef>
                <a:spcPts val="3700"/>
              </a:spcBef>
              <a:defRPr sz="5219"/>
            </a:pPr>
            <a:r>
              <a:t>Initial engineering + costing study complete:</a:t>
            </a:r>
          </a:p>
          <a:p>
            <a:pPr lvl="1" marL="974557" indent="-563077" defTabSz="739378">
              <a:spcBef>
                <a:spcPts val="3700"/>
              </a:spcBef>
              <a:defRPr sz="5219"/>
            </a:pPr>
            <a:r>
              <a:t>Technology implementation is a simple extension of today’s technologies; no technological breakthroughs required</a:t>
            </a:r>
          </a:p>
          <a:p>
            <a:pPr lvl="1" marL="974557" indent="-563077" defTabSz="739378">
              <a:spcBef>
                <a:spcPts val="3700"/>
              </a:spcBef>
              <a:defRPr sz="5219"/>
            </a:pPr>
            <a:r>
              <a:t>Mission is a good fit to the cost window </a:t>
            </a:r>
          </a:p>
        </p:txBody>
      </p:sp>
      <p:sp>
        <p:nvSpPr>
          <p:cNvPr id="776" name="PICO Summary"/>
          <p:cNvSpPr txBox="1"/>
          <p:nvPr>
            <p:ph type="title"/>
          </p:nvPr>
        </p:nvSpPr>
        <p:spPr>
          <a:xfrm>
            <a:off x="4387453" y="142875"/>
            <a:ext cx="15609094" cy="1346500"/>
          </a:xfrm>
          <a:prstGeom prst="rect">
            <a:avLst/>
          </a:prstGeom>
        </p:spPr>
        <p:txBody>
          <a:bodyPr/>
          <a:lstStyle>
            <a:lvl1pPr>
              <a:defRPr sz="7000"/>
            </a:lvl1pPr>
          </a:lstStyle>
          <a:p>
            <a:pPr/>
            <a:r>
              <a:t>PICO Summary</a:t>
            </a:r>
          </a:p>
        </p:txBody>
      </p:sp>
      <p:sp>
        <p:nvSpPr>
          <p:cNvPr id="777" name="Line"/>
          <p:cNvSpPr/>
          <p:nvPr/>
        </p:nvSpPr>
        <p:spPr>
          <a:xfrm>
            <a:off x="3757053" y="1446609"/>
            <a:ext cx="16869893" cy="1"/>
          </a:xfrm>
          <a:prstGeom prst="line">
            <a:avLst/>
          </a:prstGeom>
          <a:ln w="25400">
            <a:solidFill>
              <a:srgbClr val="FFFFFF"/>
            </a:solidFill>
            <a:miter lim="400000"/>
          </a:ln>
        </p:spPr>
        <p:txBody>
          <a:bodyPr lIns="71437" tIns="71437" rIns="71437" bIns="71437" anchor="ctr"/>
          <a:lstStyle/>
          <a:p>
            <a:pPr>
              <a:defRPr sz="3200">
                <a:effectLst>
                  <a:outerShdw sx="100000" sy="100000" kx="0" ky="0" algn="b" rotWithShape="0" blurRad="25400" dist="23998" dir="2700000">
                    <a:srgbClr val="000000">
                      <a:alpha val="31034"/>
                    </a:srgbClr>
                  </a:outerShdw>
                </a:effectLst>
              </a:defRPr>
            </a:pPr>
          </a:p>
        </p:txBody>
      </p:sp>
      <p:pic>
        <p:nvPicPr>
          <p:cNvPr id="778" name="TeamX_20171221_iso_annotated_complete_2.png" descr="TeamX_20171221_iso_annotated_complete_2.png"/>
          <p:cNvPicPr>
            <a:picLocks noChangeAspect="1"/>
          </p:cNvPicPr>
          <p:nvPr/>
        </p:nvPicPr>
        <p:blipFill>
          <a:blip r:embed="rId3">
            <a:extLst/>
          </a:blip>
          <a:stretch>
            <a:fillRect/>
          </a:stretch>
        </p:blipFill>
        <p:spPr>
          <a:xfrm>
            <a:off x="3013550" y="12178"/>
            <a:ext cx="1227984" cy="1510920"/>
          </a:xfrm>
          <a:prstGeom prst="rect">
            <a:avLst/>
          </a:prstGeom>
          <a:ln w="12700">
            <a:miter lim="400000"/>
          </a:ln>
        </p:spPr>
      </p:pic>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2" name="CMB Mission Concepts"/>
          <p:cNvSpPr txBox="1"/>
          <p:nvPr>
            <p:ph type="title"/>
          </p:nvPr>
        </p:nvSpPr>
        <p:spPr>
          <a:xfrm>
            <a:off x="4387453" y="142875"/>
            <a:ext cx="15609094" cy="1346500"/>
          </a:xfrm>
          <a:prstGeom prst="rect">
            <a:avLst/>
          </a:prstGeom>
        </p:spPr>
        <p:txBody>
          <a:bodyPr/>
          <a:lstStyle>
            <a:lvl1pPr>
              <a:defRPr sz="7000"/>
            </a:lvl1pPr>
          </a:lstStyle>
          <a:p>
            <a:pPr/>
            <a:r>
              <a:t>CMB Mission Concepts</a:t>
            </a:r>
          </a:p>
        </p:txBody>
      </p:sp>
      <p:sp>
        <p:nvSpPr>
          <p:cNvPr id="783" name="PICO"/>
          <p:cNvSpPr txBox="1"/>
          <p:nvPr>
            <p:ph type="body" sz="quarter" idx="1"/>
          </p:nvPr>
        </p:nvSpPr>
        <p:spPr>
          <a:xfrm>
            <a:off x="4336390" y="2348699"/>
            <a:ext cx="3681211" cy="999282"/>
          </a:xfrm>
          <a:prstGeom prst="rect">
            <a:avLst/>
          </a:prstGeom>
        </p:spPr>
        <p:txBody>
          <a:bodyPr anchor="t"/>
          <a:lstStyle>
            <a:lvl1pPr marL="0" indent="0" algn="ctr">
              <a:buSzTx/>
              <a:buNone/>
            </a:lvl1pPr>
          </a:lstStyle>
          <a:p>
            <a:pPr/>
            <a:r>
              <a:t>PICO </a:t>
            </a:r>
          </a:p>
        </p:txBody>
      </p:sp>
      <p:sp>
        <p:nvSpPr>
          <p:cNvPr id="784" name="Line"/>
          <p:cNvSpPr/>
          <p:nvPr/>
        </p:nvSpPr>
        <p:spPr>
          <a:xfrm>
            <a:off x="3757053" y="1446609"/>
            <a:ext cx="16869893" cy="1"/>
          </a:xfrm>
          <a:prstGeom prst="line">
            <a:avLst/>
          </a:prstGeom>
          <a:ln w="25400">
            <a:solidFill>
              <a:srgbClr val="FFFFFF"/>
            </a:solidFill>
            <a:miter lim="400000"/>
          </a:ln>
        </p:spPr>
        <p:txBody>
          <a:bodyPr lIns="71437" tIns="71437" rIns="71437" bIns="71437" anchor="ctr"/>
          <a:lstStyle/>
          <a:p>
            <a:pPr>
              <a:defRPr sz="3200">
                <a:effectLst>
                  <a:outerShdw sx="100000" sy="100000" kx="0" ky="0" algn="b" rotWithShape="0" blurRad="25400" dist="23998" dir="2700000">
                    <a:srgbClr val="000000">
                      <a:alpha val="31034"/>
                    </a:srgbClr>
                  </a:outerShdw>
                </a:effectLst>
              </a:defRPr>
            </a:pPr>
          </a:p>
        </p:txBody>
      </p:sp>
      <p:pic>
        <p:nvPicPr>
          <p:cNvPr id="785" name="TeamX_20171221_iso_annotated_complete_2.png" descr="TeamX_20171221_iso_annotated_complete_2.png"/>
          <p:cNvPicPr>
            <a:picLocks noChangeAspect="1"/>
          </p:cNvPicPr>
          <p:nvPr/>
        </p:nvPicPr>
        <p:blipFill>
          <a:blip r:embed="rId3">
            <a:extLst/>
          </a:blip>
          <a:stretch>
            <a:fillRect/>
          </a:stretch>
        </p:blipFill>
        <p:spPr>
          <a:xfrm>
            <a:off x="3879690" y="3723342"/>
            <a:ext cx="4594612" cy="5653244"/>
          </a:xfrm>
          <a:prstGeom prst="rect">
            <a:avLst/>
          </a:prstGeom>
          <a:ln w="12700">
            <a:miter lim="400000"/>
          </a:ln>
        </p:spPr>
      </p:pic>
      <p:pic>
        <p:nvPicPr>
          <p:cNvPr id="786" name="Image" descr="Image"/>
          <p:cNvPicPr>
            <a:picLocks noChangeAspect="1"/>
          </p:cNvPicPr>
          <p:nvPr/>
        </p:nvPicPr>
        <p:blipFill>
          <a:blip r:embed="rId4">
            <a:extLst/>
          </a:blip>
          <a:stretch>
            <a:fillRect/>
          </a:stretch>
        </p:blipFill>
        <p:spPr>
          <a:xfrm>
            <a:off x="9452614" y="3982691"/>
            <a:ext cx="5942925" cy="4729449"/>
          </a:xfrm>
          <a:prstGeom prst="rect">
            <a:avLst/>
          </a:prstGeom>
          <a:ln w="12700">
            <a:miter lim="400000"/>
          </a:ln>
        </p:spPr>
      </p:pic>
      <p:sp>
        <p:nvSpPr>
          <p:cNvPr id="787" name="LiteBIRD"/>
          <p:cNvSpPr txBox="1"/>
          <p:nvPr/>
        </p:nvSpPr>
        <p:spPr>
          <a:xfrm>
            <a:off x="10583471" y="2330840"/>
            <a:ext cx="3681211" cy="99928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ormAutofit fontScale="100000" lnSpcReduction="0"/>
          </a:bodyPr>
          <a:lstStyle>
            <a:lvl1pPr>
              <a:spcBef>
                <a:spcPts val="5900"/>
              </a:spcBef>
            </a:lvl1pPr>
          </a:lstStyle>
          <a:p>
            <a:pPr/>
            <a:r>
              <a:t>LiteBIRD </a:t>
            </a:r>
          </a:p>
        </p:txBody>
      </p:sp>
      <p:sp>
        <p:nvSpPr>
          <p:cNvPr id="788" name="NASA Study"/>
          <p:cNvSpPr txBox="1"/>
          <p:nvPr/>
        </p:nvSpPr>
        <p:spPr>
          <a:xfrm>
            <a:off x="4336390" y="9686774"/>
            <a:ext cx="3681211" cy="99928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ormAutofit fontScale="100000" lnSpcReduction="0"/>
          </a:bodyPr>
          <a:lstStyle>
            <a:lvl1pPr defTabSz="796885">
              <a:spcBef>
                <a:spcPts val="5700"/>
              </a:spcBef>
              <a:defRPr sz="5044"/>
            </a:lvl1pPr>
          </a:lstStyle>
          <a:p>
            <a:pPr/>
            <a:r>
              <a:t>NASA Study </a:t>
            </a:r>
          </a:p>
        </p:txBody>
      </p:sp>
      <p:sp>
        <p:nvSpPr>
          <p:cNvPr id="789" name="JAXA Phase A"/>
          <p:cNvSpPr txBox="1"/>
          <p:nvPr/>
        </p:nvSpPr>
        <p:spPr>
          <a:xfrm>
            <a:off x="10351394" y="9611564"/>
            <a:ext cx="4145364" cy="104254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ormAutofit fontScale="100000" lnSpcReduction="0"/>
          </a:bodyPr>
          <a:lstStyle>
            <a:lvl1pPr defTabSz="772239">
              <a:spcBef>
                <a:spcPts val="5500"/>
              </a:spcBef>
              <a:defRPr sz="4888"/>
            </a:lvl1pPr>
          </a:lstStyle>
          <a:p>
            <a:pPr/>
            <a:r>
              <a:t>JAXA Phase A</a:t>
            </a:r>
          </a:p>
        </p:txBody>
      </p:sp>
      <p:sp>
        <p:nvSpPr>
          <p:cNvPr id="790" name="On Hold"/>
          <p:cNvSpPr txBox="1"/>
          <p:nvPr/>
        </p:nvSpPr>
        <p:spPr>
          <a:xfrm>
            <a:off x="16548312" y="1631746"/>
            <a:ext cx="3681211" cy="99928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ormAutofit fontScale="100000" lnSpcReduction="0"/>
          </a:bodyPr>
          <a:lstStyle>
            <a:lvl1pPr>
              <a:spcBef>
                <a:spcPts val="5900"/>
              </a:spcBef>
              <a:defRPr b="1">
                <a:latin typeface="Helvetica"/>
                <a:ea typeface="Helvetica"/>
                <a:cs typeface="Helvetica"/>
                <a:sym typeface="Helvetica"/>
              </a:defRPr>
            </a:lvl1pPr>
          </a:lstStyle>
          <a:p>
            <a:pPr/>
            <a:r>
              <a:t>On Hold </a:t>
            </a:r>
          </a:p>
        </p:txBody>
      </p:sp>
      <p:pic>
        <p:nvPicPr>
          <p:cNvPr id="791" name="Image" descr="Image"/>
          <p:cNvPicPr>
            <a:picLocks noChangeAspect="1"/>
          </p:cNvPicPr>
          <p:nvPr/>
        </p:nvPicPr>
        <p:blipFill>
          <a:blip r:embed="rId5">
            <a:extLst/>
          </a:blip>
          <a:stretch>
            <a:fillRect/>
          </a:stretch>
        </p:blipFill>
        <p:spPr>
          <a:xfrm>
            <a:off x="16534694" y="4348239"/>
            <a:ext cx="3624805" cy="3416483"/>
          </a:xfrm>
          <a:prstGeom prst="rect">
            <a:avLst/>
          </a:prstGeom>
          <a:ln w="12700">
            <a:miter lim="400000"/>
          </a:ln>
        </p:spPr>
      </p:pic>
      <p:pic>
        <p:nvPicPr>
          <p:cNvPr id="792" name="Image" descr="Image"/>
          <p:cNvPicPr>
            <a:picLocks noChangeAspect="1"/>
          </p:cNvPicPr>
          <p:nvPr/>
        </p:nvPicPr>
        <p:blipFill>
          <a:blip r:embed="rId6">
            <a:extLst/>
          </a:blip>
          <a:stretch>
            <a:fillRect/>
          </a:stretch>
        </p:blipFill>
        <p:spPr>
          <a:xfrm>
            <a:off x="16534694" y="9394567"/>
            <a:ext cx="3624805" cy="3408553"/>
          </a:xfrm>
          <a:prstGeom prst="rect">
            <a:avLst/>
          </a:prstGeom>
          <a:ln w="12700">
            <a:miter lim="400000"/>
          </a:ln>
        </p:spPr>
      </p:pic>
      <p:sp>
        <p:nvSpPr>
          <p:cNvPr id="793" name="CORE (ESA)"/>
          <p:cNvSpPr txBox="1"/>
          <p:nvPr/>
        </p:nvSpPr>
        <p:spPr>
          <a:xfrm>
            <a:off x="16351955" y="3066195"/>
            <a:ext cx="4145364" cy="104254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ormAutofit fontScale="100000" lnSpcReduction="0"/>
          </a:bodyPr>
          <a:lstStyle>
            <a:lvl1pPr>
              <a:spcBef>
                <a:spcPts val="5900"/>
              </a:spcBef>
              <a:defRPr sz="3600"/>
            </a:lvl1pPr>
          </a:lstStyle>
          <a:p>
            <a:pPr/>
            <a:r>
              <a:t>CORE (ESA)</a:t>
            </a:r>
          </a:p>
        </p:txBody>
      </p:sp>
      <p:sp>
        <p:nvSpPr>
          <p:cNvPr id="794" name="PIXIE (NASA)"/>
          <p:cNvSpPr txBox="1"/>
          <p:nvPr/>
        </p:nvSpPr>
        <p:spPr>
          <a:xfrm>
            <a:off x="16369814" y="8361408"/>
            <a:ext cx="4145365" cy="104254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ormAutofit fontScale="100000" lnSpcReduction="0"/>
          </a:bodyPr>
          <a:lstStyle>
            <a:lvl1pPr>
              <a:spcBef>
                <a:spcPts val="5900"/>
              </a:spcBef>
              <a:defRPr sz="3600"/>
            </a:lvl1pPr>
          </a:lstStyle>
          <a:p>
            <a:pPr/>
            <a:r>
              <a:t>PIXIE (NASA)</a:t>
            </a:r>
          </a:p>
        </p:txBody>
      </p:sp>
      <p:sp>
        <p:nvSpPr>
          <p:cNvPr id="795" name="Line"/>
          <p:cNvSpPr/>
          <p:nvPr/>
        </p:nvSpPr>
        <p:spPr>
          <a:xfrm flipV="1">
            <a:off x="15361896" y="2525274"/>
            <a:ext cx="1" cy="10204800"/>
          </a:xfrm>
          <a:prstGeom prst="line">
            <a:avLst/>
          </a:prstGeom>
          <a:ln w="25400">
            <a:solidFill>
              <a:srgbClr val="FFFFFF"/>
            </a:solidFill>
            <a:custDash>
              <a:ds d="200000" sp="200000"/>
            </a:custDash>
            <a:miter lim="400000"/>
          </a:ln>
        </p:spPr>
        <p:txBody>
          <a:bodyPr lIns="71437" tIns="71437" rIns="71437" bIns="71437" anchor="ctr"/>
          <a:lstStyle/>
          <a:p>
            <a:pPr>
              <a:defRPr sz="3200">
                <a:effectLst>
                  <a:outerShdw sx="100000" sy="100000" kx="0" ky="0" algn="b" rotWithShape="0" blurRad="25400" dist="23998" dir="2700000">
                    <a:srgbClr val="000000">
                      <a:alpha val="31034"/>
                    </a:srgbClr>
                  </a:outerShdw>
                </a:effectLst>
              </a:defRPr>
            </a:pPr>
          </a:p>
        </p:txBody>
      </p:sp>
      <p:sp>
        <p:nvSpPr>
          <p:cNvPr id="796" name="Active"/>
          <p:cNvSpPr txBox="1"/>
          <p:nvPr/>
        </p:nvSpPr>
        <p:spPr>
          <a:xfrm>
            <a:off x="7407940" y="1631746"/>
            <a:ext cx="3681212" cy="99928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ormAutofit fontScale="100000" lnSpcReduction="0"/>
          </a:bodyPr>
          <a:lstStyle>
            <a:lvl1pPr>
              <a:spcBef>
                <a:spcPts val="5900"/>
              </a:spcBef>
              <a:defRPr b="1">
                <a:latin typeface="Helvetica"/>
                <a:ea typeface="Helvetica"/>
                <a:cs typeface="Helvetica"/>
                <a:sym typeface="Helvetica"/>
              </a:defRPr>
            </a:lvl1pPr>
          </a:lstStyle>
          <a:p>
            <a:pPr/>
            <a:r>
              <a:t>Active</a:t>
            </a:r>
          </a:p>
        </p:txBody>
      </p:sp>
      <p:sp>
        <p:nvSpPr>
          <p:cNvPr id="797" name="Proposed"/>
          <p:cNvSpPr txBox="1"/>
          <p:nvPr/>
        </p:nvSpPr>
        <p:spPr>
          <a:xfrm>
            <a:off x="3088876" y="11653318"/>
            <a:ext cx="3681211" cy="99928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ormAutofit fontScale="100000" lnSpcReduction="0"/>
          </a:bodyPr>
          <a:lstStyle>
            <a:lvl1pPr>
              <a:spcBef>
                <a:spcPts val="5900"/>
              </a:spcBef>
              <a:defRPr b="1">
                <a:latin typeface="Helvetica"/>
                <a:ea typeface="Helvetica"/>
                <a:cs typeface="Helvetica"/>
                <a:sym typeface="Helvetica"/>
              </a:defRPr>
            </a:lvl1pPr>
          </a:lstStyle>
          <a:p>
            <a:pPr/>
            <a:r>
              <a:t>Proposed</a:t>
            </a:r>
          </a:p>
        </p:txBody>
      </p:sp>
      <p:pic>
        <p:nvPicPr>
          <p:cNvPr id="798" name="Image" descr="Image"/>
          <p:cNvPicPr>
            <a:picLocks noChangeAspect="1"/>
          </p:cNvPicPr>
          <p:nvPr/>
        </p:nvPicPr>
        <p:blipFill>
          <a:blip r:embed="rId7">
            <a:extLst/>
          </a:blip>
          <a:stretch>
            <a:fillRect/>
          </a:stretch>
        </p:blipFill>
        <p:spPr>
          <a:xfrm>
            <a:off x="6986959" y="11410560"/>
            <a:ext cx="3624805" cy="1880863"/>
          </a:xfrm>
          <a:prstGeom prst="rect">
            <a:avLst/>
          </a:prstGeom>
          <a:ln w="12700">
            <a:miter lim="400000"/>
          </a:ln>
        </p:spPr>
      </p:pic>
      <p:sp>
        <p:nvSpPr>
          <p:cNvPr id="799" name="CMB-Bharat…"/>
          <p:cNvSpPr txBox="1"/>
          <p:nvPr/>
        </p:nvSpPr>
        <p:spPr>
          <a:xfrm>
            <a:off x="10191341" y="11685264"/>
            <a:ext cx="4358681" cy="134650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ormAutofit fontScale="100000" lnSpcReduction="0"/>
          </a:bodyPr>
          <a:lstStyle/>
          <a:p>
            <a:pPr>
              <a:defRPr sz="3600"/>
            </a:pPr>
            <a:r>
              <a:t>CMB-Bharat</a:t>
            </a:r>
          </a:p>
          <a:p>
            <a:pPr>
              <a:defRPr sz="3600"/>
            </a:pPr>
            <a:r>
              <a:t>(India)</a:t>
            </a:r>
          </a:p>
        </p:txBody>
      </p:sp>
      <p:sp>
        <p:nvSpPr>
          <p:cNvPr id="800" name="Line"/>
          <p:cNvSpPr/>
          <p:nvPr/>
        </p:nvSpPr>
        <p:spPr>
          <a:xfrm flipH="1" flipV="1">
            <a:off x="3354145" y="11048308"/>
            <a:ext cx="11788803" cy="1"/>
          </a:xfrm>
          <a:prstGeom prst="line">
            <a:avLst/>
          </a:prstGeom>
          <a:ln w="25400">
            <a:solidFill>
              <a:srgbClr val="FFFFFF"/>
            </a:solidFill>
            <a:custDash>
              <a:ds d="200000" sp="200000"/>
            </a:custDash>
            <a:miter lim="400000"/>
          </a:ln>
        </p:spPr>
        <p:txBody>
          <a:bodyPr lIns="71437" tIns="71437" rIns="71437" bIns="71437" anchor="ctr"/>
          <a:lstStyle/>
          <a:p>
            <a:pPr>
              <a:defRPr sz="3200">
                <a:effectLst>
                  <a:outerShdw sx="100000" sy="100000" kx="0" ky="0" algn="b" rotWithShape="0" blurRad="25400" dist="23998" dir="2700000">
                    <a:srgbClr val="000000">
                      <a:alpha val="31034"/>
                    </a:srgbClr>
                  </a:outerShdw>
                </a:effectLst>
              </a:defRPr>
            </a:pPr>
          </a:p>
        </p:txBody>
      </p:sp>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4" name="The CMB has more science to give…"/>
          <p:cNvSpPr txBox="1"/>
          <p:nvPr>
            <p:ph type="body" idx="1"/>
          </p:nvPr>
        </p:nvSpPr>
        <p:spPr>
          <a:xfrm>
            <a:off x="1514278" y="1814609"/>
            <a:ext cx="21355444" cy="10598475"/>
          </a:xfrm>
          <a:prstGeom prst="rect">
            <a:avLst/>
          </a:prstGeom>
        </p:spPr>
        <p:txBody>
          <a:bodyPr anchor="t"/>
          <a:lstStyle/>
          <a:p>
            <a:pPr marL="619385" indent="-619385" defTabSz="813315">
              <a:spcBef>
                <a:spcPts val="4100"/>
              </a:spcBef>
              <a:defRPr sz="5742"/>
            </a:pPr>
            <a:r>
              <a:t>The CMB has more science to give</a:t>
            </a:r>
          </a:p>
          <a:p>
            <a:pPr marL="619385" indent="-619385" defTabSz="813315">
              <a:spcBef>
                <a:spcPts val="4100"/>
              </a:spcBef>
              <a:defRPr sz="5742"/>
            </a:pPr>
            <a:r>
              <a:t>The decadal panel will soon decide our program for the next decade</a:t>
            </a:r>
          </a:p>
          <a:p>
            <a:pPr marL="619385" indent="-619385" defTabSz="813315">
              <a:spcBef>
                <a:spcPts val="4100"/>
              </a:spcBef>
              <a:defRPr sz="5742"/>
            </a:pPr>
            <a:r>
              <a:t>There is intense activity in both orbital and sub-orbital (ground, balloons) activities</a:t>
            </a:r>
          </a:p>
          <a:p>
            <a:pPr marL="619385" indent="-619385" defTabSz="813315">
              <a:spcBef>
                <a:spcPts val="4100"/>
              </a:spcBef>
              <a:defRPr sz="5742"/>
            </a:pPr>
            <a:r>
              <a:t>Attend PICO workshop: May 1,2,3, Minneapolis to discuss preparations for the decadal panel</a:t>
            </a:r>
          </a:p>
          <a:p>
            <a:pPr marL="0" indent="0" defTabSz="813315">
              <a:spcBef>
                <a:spcPts val="4100"/>
              </a:spcBef>
              <a:buSzTx/>
              <a:buNone/>
              <a:defRPr sz="5742"/>
            </a:pPr>
            <a:r>
              <a:rPr u="sng">
                <a:hlinkClick r:id="rId3" invalidUrl="" action="" tgtFrame="" tooltip="" history="1" highlightClick="0" endSnd="0"/>
              </a:rPr>
              <a:t>http://pico.umn.edu</a:t>
            </a:r>
          </a:p>
          <a:p>
            <a:pPr marL="0" indent="0" defTabSz="813315">
              <a:spcBef>
                <a:spcPts val="4100"/>
              </a:spcBef>
              <a:buSzTx/>
              <a:buNone/>
              <a:defRPr sz="5742"/>
            </a:pPr>
            <a:r>
              <a:t>wiki: https://z.umn.edu/cmbprobe</a:t>
            </a:r>
          </a:p>
        </p:txBody>
      </p:sp>
      <p:sp>
        <p:nvSpPr>
          <p:cNvPr id="805" name="Last Slide"/>
          <p:cNvSpPr txBox="1"/>
          <p:nvPr>
            <p:ph type="title"/>
          </p:nvPr>
        </p:nvSpPr>
        <p:spPr>
          <a:xfrm>
            <a:off x="4387453" y="142875"/>
            <a:ext cx="15609094" cy="1346500"/>
          </a:xfrm>
          <a:prstGeom prst="rect">
            <a:avLst/>
          </a:prstGeom>
        </p:spPr>
        <p:txBody>
          <a:bodyPr/>
          <a:lstStyle>
            <a:lvl1pPr>
              <a:defRPr sz="7000"/>
            </a:lvl1pPr>
          </a:lstStyle>
          <a:p>
            <a:pPr/>
            <a:r>
              <a:t>Last Slide</a:t>
            </a:r>
          </a:p>
        </p:txBody>
      </p:sp>
      <p:sp>
        <p:nvSpPr>
          <p:cNvPr id="806" name="Line"/>
          <p:cNvSpPr/>
          <p:nvPr/>
        </p:nvSpPr>
        <p:spPr>
          <a:xfrm>
            <a:off x="3757053" y="1446609"/>
            <a:ext cx="16869893" cy="1"/>
          </a:xfrm>
          <a:prstGeom prst="line">
            <a:avLst/>
          </a:prstGeom>
          <a:ln w="25400">
            <a:solidFill>
              <a:srgbClr val="FFFFFF"/>
            </a:solidFill>
            <a:miter lim="400000"/>
          </a:ln>
        </p:spPr>
        <p:txBody>
          <a:bodyPr lIns="71437" tIns="71437" rIns="71437" bIns="71437" anchor="ctr"/>
          <a:lstStyle/>
          <a:p>
            <a:pPr>
              <a:defRPr sz="3200">
                <a:effectLst>
                  <a:outerShdw sx="100000" sy="100000" kx="0" ky="0" algn="b" rotWithShape="0" blurRad="25400" dist="23998" dir="2700000">
                    <a:srgbClr val="000000">
                      <a:alpha val="31034"/>
                    </a:srgbClr>
                  </a:outerShdw>
                </a:effectLst>
              </a:defRPr>
            </a:pPr>
          </a:p>
        </p:txBody>
      </p:sp>
      <p:pic>
        <p:nvPicPr>
          <p:cNvPr id="807" name="TeamX_20171221_iso_annotated_complete_2.png" descr="TeamX_20171221_iso_annotated_complete_2.png"/>
          <p:cNvPicPr>
            <a:picLocks noChangeAspect="1"/>
          </p:cNvPicPr>
          <p:nvPr/>
        </p:nvPicPr>
        <p:blipFill>
          <a:blip r:embed="rId4">
            <a:extLst/>
          </a:blip>
          <a:stretch>
            <a:fillRect/>
          </a:stretch>
        </p:blipFill>
        <p:spPr>
          <a:xfrm>
            <a:off x="3013550" y="12178"/>
            <a:ext cx="1227984" cy="1510920"/>
          </a:xfrm>
          <a:prstGeom prst="rect">
            <a:avLst/>
          </a:prstGeom>
          <a:ln w="12700">
            <a:miter lim="400000"/>
          </a:ln>
        </p:spPr>
      </p:pic>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1" name="Additional Slides"/>
          <p:cNvSpPr txBox="1"/>
          <p:nvPr>
            <p:ph type="title"/>
          </p:nvPr>
        </p:nvSpPr>
        <p:spPr>
          <a:xfrm>
            <a:off x="4387453" y="5339953"/>
            <a:ext cx="15609094" cy="1885141"/>
          </a:xfrm>
          <a:prstGeom prst="rect">
            <a:avLst/>
          </a:prstGeom>
        </p:spPr>
        <p:txBody>
          <a:bodyPr/>
          <a:lstStyle/>
          <a:p>
            <a:pPr/>
            <a:r>
              <a:t>Additional Slides</a:t>
            </a:r>
          </a:p>
        </p:txBody>
      </p:sp>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3" name="Simple Foreground Model"/>
          <p:cNvSpPr txBox="1"/>
          <p:nvPr>
            <p:ph type="title"/>
          </p:nvPr>
        </p:nvSpPr>
        <p:spPr>
          <a:xfrm>
            <a:off x="4387453" y="142875"/>
            <a:ext cx="15609094" cy="1346500"/>
          </a:xfrm>
          <a:prstGeom prst="rect">
            <a:avLst/>
          </a:prstGeom>
        </p:spPr>
        <p:txBody>
          <a:bodyPr/>
          <a:lstStyle>
            <a:lvl1pPr>
              <a:defRPr sz="7000"/>
            </a:lvl1pPr>
          </a:lstStyle>
          <a:p>
            <a:pPr/>
            <a:r>
              <a:t>Simple Foreground Model</a:t>
            </a:r>
          </a:p>
        </p:txBody>
      </p:sp>
      <p:sp>
        <p:nvSpPr>
          <p:cNvPr id="814" name="2 component dust model (a-la Finkbeiner et al)…"/>
          <p:cNvSpPr txBox="1"/>
          <p:nvPr>
            <p:ph type="body" sz="half" idx="1"/>
          </p:nvPr>
        </p:nvSpPr>
        <p:spPr>
          <a:xfrm>
            <a:off x="3932322" y="1868188"/>
            <a:ext cx="8796068" cy="11701235"/>
          </a:xfrm>
          <a:prstGeom prst="rect">
            <a:avLst/>
          </a:prstGeom>
        </p:spPr>
        <p:txBody>
          <a:bodyPr anchor="t"/>
          <a:lstStyle/>
          <a:p>
            <a:pPr marL="425436" indent="-425436" defTabSz="558641">
              <a:spcBef>
                <a:spcPts val="4000"/>
              </a:spcBef>
              <a:defRPr sz="3536"/>
            </a:pPr>
            <a:r>
              <a:t>2 component dust model (a-la Finkbeiner et al)</a:t>
            </a:r>
          </a:p>
          <a:p>
            <a:pPr marL="425436" indent="-425436" defTabSz="558641">
              <a:spcBef>
                <a:spcPts val="4000"/>
              </a:spcBef>
              <a:defRPr sz="3536"/>
            </a:pPr>
            <a:r>
              <a:t>Synchrotron with power law frequency dependence</a:t>
            </a:r>
          </a:p>
          <a:p>
            <a:pPr marL="425436" indent="-425436" defTabSz="558641">
              <a:spcBef>
                <a:spcPts val="4000"/>
              </a:spcBef>
              <a:defRPr sz="3536"/>
            </a:pPr>
            <a:r>
              <a:t>  dependence consistent with Planck and WMAP</a:t>
            </a:r>
          </a:p>
          <a:p>
            <a:pPr marL="425436" indent="-425436" defTabSz="558641">
              <a:spcBef>
                <a:spcPts val="4000"/>
              </a:spcBef>
              <a:defRPr sz="3536"/>
            </a:pPr>
            <a:r>
              <a:t>Includes correlation between dust and synchrotron, consistent with current data</a:t>
            </a:r>
          </a:p>
          <a:p>
            <a:pPr marL="425436" indent="-425436" defTabSz="558641">
              <a:spcBef>
                <a:spcPts val="4000"/>
              </a:spcBef>
              <a:defRPr sz="3536"/>
            </a:pPr>
            <a:r>
              <a:t>Model does not include: </a:t>
            </a:r>
          </a:p>
          <a:p>
            <a:pPr lvl="1" marL="736332" indent="-425436" defTabSz="558641">
              <a:spcBef>
                <a:spcPts val="4000"/>
              </a:spcBef>
              <a:defRPr sz="3536"/>
            </a:pPr>
            <a:r>
              <a:t>spatial variation of the spectral index</a:t>
            </a:r>
          </a:p>
          <a:p>
            <a:pPr lvl="1" marL="736332" indent="-425436" defTabSz="558641">
              <a:spcBef>
                <a:spcPts val="4000"/>
              </a:spcBef>
              <a:defRPr sz="3536"/>
            </a:pPr>
            <a:r>
              <a:t>spatial variation of dust temperature</a:t>
            </a:r>
          </a:p>
          <a:p>
            <a:pPr marL="425436" indent="-425436" defTabSz="558641">
              <a:spcBef>
                <a:spcPts val="4000"/>
              </a:spcBef>
              <a:defRPr sz="3536"/>
            </a:pPr>
            <a:r>
              <a:t>Foreground separation based on ILC</a:t>
            </a:r>
          </a:p>
          <a:p>
            <a:pPr marL="425436" indent="-425436" defTabSz="558641">
              <a:spcBef>
                <a:spcPts val="4000"/>
              </a:spcBef>
              <a:defRPr sz="3536"/>
            </a:pPr>
            <a:r>
              <a:t>40% of sky (70% of sky reduces          ) </a:t>
            </a:r>
          </a:p>
        </p:txBody>
      </p:sp>
      <p:sp>
        <p:nvSpPr>
          <p:cNvPr id="815" name="Line"/>
          <p:cNvSpPr/>
          <p:nvPr/>
        </p:nvSpPr>
        <p:spPr>
          <a:xfrm>
            <a:off x="3757053" y="1446609"/>
            <a:ext cx="16869893" cy="1"/>
          </a:xfrm>
          <a:prstGeom prst="line">
            <a:avLst/>
          </a:prstGeom>
          <a:ln w="25400">
            <a:solidFill>
              <a:srgbClr val="FFFFFF"/>
            </a:solidFill>
            <a:miter lim="400000"/>
          </a:ln>
        </p:spPr>
        <p:txBody>
          <a:bodyPr lIns="71437" tIns="71437" rIns="71437" bIns="71437" anchor="ctr"/>
          <a:lstStyle/>
          <a:p>
            <a:pPr>
              <a:defRPr sz="3200">
                <a:effectLst>
                  <a:outerShdw sx="100000" sy="100000" kx="0" ky="0" algn="b" rotWithShape="0" blurRad="25400" dist="23998" dir="2700000">
                    <a:srgbClr val="000000">
                      <a:alpha val="31034"/>
                    </a:srgbClr>
                  </a:outerShdw>
                </a:effectLst>
              </a:defRPr>
            </a:pPr>
          </a:p>
        </p:txBody>
      </p:sp>
      <p:pic>
        <p:nvPicPr>
          <p:cNvPr id="816" name="TeamX_20171221_iso_annotated_complete_2.png" descr="TeamX_20171221_iso_annotated_complete_2.png"/>
          <p:cNvPicPr>
            <a:picLocks noChangeAspect="1"/>
          </p:cNvPicPr>
          <p:nvPr/>
        </p:nvPicPr>
        <p:blipFill>
          <a:blip r:embed="rId3">
            <a:extLst/>
          </a:blip>
          <a:stretch>
            <a:fillRect/>
          </a:stretch>
        </p:blipFill>
        <p:spPr>
          <a:xfrm>
            <a:off x="3013550" y="12178"/>
            <a:ext cx="1227984" cy="1510920"/>
          </a:xfrm>
          <a:prstGeom prst="rect">
            <a:avLst/>
          </a:prstGeom>
          <a:ln w="12700">
            <a:miter lim="400000"/>
          </a:ln>
        </p:spPr>
      </p:pic>
      <p:pic>
        <p:nvPicPr>
          <p:cNvPr id="817" name="cmb_powspec_PICOv2.png" descr="cmb_powspec_PICOv2.png"/>
          <p:cNvPicPr>
            <a:picLocks noChangeAspect="1"/>
          </p:cNvPicPr>
          <p:nvPr/>
        </p:nvPicPr>
        <p:blipFill>
          <a:blip r:embed="rId4">
            <a:extLst/>
          </a:blip>
          <a:stretch>
            <a:fillRect/>
          </a:stretch>
        </p:blipFill>
        <p:spPr>
          <a:xfrm>
            <a:off x="13812296" y="1566846"/>
            <a:ext cx="7297126" cy="5823107"/>
          </a:xfrm>
          <a:prstGeom prst="rect">
            <a:avLst/>
          </a:prstGeom>
          <a:ln w="12700">
            <a:miter lim="400000"/>
          </a:ln>
        </p:spPr>
      </p:pic>
      <p:pic>
        <p:nvPicPr>
          <p:cNvPr id="818" name="cmb_powspec_PICOv1.png" descr="cmb_powspec_PICOv1.png"/>
          <p:cNvPicPr>
            <a:picLocks noChangeAspect="1"/>
          </p:cNvPicPr>
          <p:nvPr/>
        </p:nvPicPr>
        <p:blipFill>
          <a:blip r:embed="rId5">
            <a:extLst/>
          </a:blip>
          <a:stretch>
            <a:fillRect/>
          </a:stretch>
        </p:blipFill>
        <p:spPr>
          <a:xfrm>
            <a:off x="13794536" y="7696440"/>
            <a:ext cx="7389730" cy="5823107"/>
          </a:xfrm>
          <a:prstGeom prst="rect">
            <a:avLst/>
          </a:prstGeom>
          <a:ln w="12700">
            <a:miter lim="400000"/>
          </a:ln>
        </p:spPr>
      </p:pic>
      <p:sp>
        <p:nvSpPr>
          <p:cNvPr id="819" name="Figure: R. Flauger"/>
          <p:cNvSpPr txBox="1"/>
          <p:nvPr/>
        </p:nvSpPr>
        <p:spPr>
          <a:xfrm>
            <a:off x="13925081" y="1521221"/>
            <a:ext cx="1980947" cy="422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1800">
                <a:solidFill>
                  <a:srgbClr val="000000"/>
                </a:solidFill>
              </a:defRPr>
            </a:lvl1pPr>
          </a:lstStyle>
          <a:p>
            <a:pPr/>
            <a:r>
              <a:t>Figure: R. Flauger</a:t>
            </a:r>
          </a:p>
        </p:txBody>
      </p:sp>
      <p:sp>
        <p:nvSpPr>
          <p:cNvPr id="820" name="Figure: R. Flauger"/>
          <p:cNvSpPr txBox="1"/>
          <p:nvPr/>
        </p:nvSpPr>
        <p:spPr>
          <a:xfrm>
            <a:off x="13853644" y="7700565"/>
            <a:ext cx="1980947" cy="422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1800">
                <a:solidFill>
                  <a:srgbClr val="000000"/>
                </a:solidFill>
              </a:defRPr>
            </a:lvl1pPr>
          </a:lstStyle>
          <a:p>
            <a:pPr/>
            <a:r>
              <a:t>Figure: R. Flauger</a:t>
            </a:r>
          </a:p>
        </p:txBody>
      </p:sp>
      <p:pic>
        <p:nvPicPr>
          <p:cNvPr id="821" name="Image" descr="Image"/>
          <p:cNvPicPr>
            <a:picLocks noChangeAspect="1"/>
          </p:cNvPicPr>
          <p:nvPr/>
        </p:nvPicPr>
        <p:blipFill>
          <a:blip r:embed="rId6">
            <a:extLst/>
          </a:blip>
          <a:srcRect l="0" t="0" r="0" b="0"/>
          <a:stretch>
            <a:fillRect/>
          </a:stretch>
        </p:blipFill>
        <p:spPr>
          <a:xfrm>
            <a:off x="4275338" y="5046138"/>
            <a:ext cx="285751" cy="514351"/>
          </a:xfrm>
          <a:prstGeom prst="rect">
            <a:avLst/>
          </a:prstGeom>
          <a:ln w="12700">
            <a:miter lim="400000"/>
          </a:ln>
        </p:spPr>
      </p:pic>
      <p:pic>
        <p:nvPicPr>
          <p:cNvPr id="822" name="Image" descr="Image"/>
          <p:cNvPicPr>
            <a:picLocks noChangeAspect="1"/>
          </p:cNvPicPr>
          <p:nvPr/>
        </p:nvPicPr>
        <p:blipFill>
          <a:blip r:embed="rId7">
            <a:extLst/>
          </a:blip>
          <a:srcRect l="0" t="0" r="69624" b="0"/>
          <a:stretch>
            <a:fillRect/>
          </a:stretch>
        </p:blipFill>
        <p:spPr>
          <a:xfrm>
            <a:off x="11068820" y="12220190"/>
            <a:ext cx="1011920" cy="666275"/>
          </a:xfrm>
          <a:prstGeom prst="rect">
            <a:avLst/>
          </a:prstGeom>
          <a:ln w="12700">
            <a:miter lim="400000"/>
          </a:ln>
        </p:spPr>
      </p:pic>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6" name="Delensing"/>
          <p:cNvSpPr txBox="1"/>
          <p:nvPr>
            <p:ph type="title"/>
          </p:nvPr>
        </p:nvSpPr>
        <p:spPr>
          <a:xfrm>
            <a:off x="4387453" y="142875"/>
            <a:ext cx="15609094" cy="1346500"/>
          </a:xfrm>
          <a:prstGeom prst="rect">
            <a:avLst/>
          </a:prstGeom>
        </p:spPr>
        <p:txBody>
          <a:bodyPr/>
          <a:lstStyle>
            <a:lvl1pPr>
              <a:defRPr sz="7000"/>
            </a:lvl1pPr>
          </a:lstStyle>
          <a:p>
            <a:pPr/>
            <a:r>
              <a:t>Delensing</a:t>
            </a:r>
          </a:p>
        </p:txBody>
      </p:sp>
      <p:sp>
        <p:nvSpPr>
          <p:cNvPr id="827" name="Iterative delensing post-ILC foreground separation…"/>
          <p:cNvSpPr txBox="1"/>
          <p:nvPr>
            <p:ph type="body" sz="half" idx="1"/>
          </p:nvPr>
        </p:nvSpPr>
        <p:spPr>
          <a:xfrm>
            <a:off x="3932322" y="1868188"/>
            <a:ext cx="9045206" cy="11701235"/>
          </a:xfrm>
          <a:prstGeom prst="rect">
            <a:avLst/>
          </a:prstGeom>
        </p:spPr>
        <p:txBody>
          <a:bodyPr anchor="t"/>
          <a:lstStyle/>
          <a:p>
            <a:pPr/>
            <a:r>
              <a:t>Iterative delensing post-ILC foreground separation</a:t>
            </a:r>
          </a:p>
          <a:p>
            <a:pPr/>
            <a:r>
              <a:t> Lensing reduction by a factor of ~7:</a:t>
            </a:r>
          </a:p>
          <a:p>
            <a:pPr/>
            <a:r>
              <a:t>S/N &gt; 10 on lensing potential power spectrum across broad range of </a:t>
            </a:r>
          </a:p>
        </p:txBody>
      </p:sp>
      <p:sp>
        <p:nvSpPr>
          <p:cNvPr id="828" name="Line"/>
          <p:cNvSpPr/>
          <p:nvPr/>
        </p:nvSpPr>
        <p:spPr>
          <a:xfrm>
            <a:off x="3757053" y="1446609"/>
            <a:ext cx="16869893" cy="1"/>
          </a:xfrm>
          <a:prstGeom prst="line">
            <a:avLst/>
          </a:prstGeom>
          <a:ln w="25400">
            <a:solidFill>
              <a:srgbClr val="FFFFFF"/>
            </a:solidFill>
            <a:miter lim="400000"/>
          </a:ln>
        </p:spPr>
        <p:txBody>
          <a:bodyPr lIns="71437" tIns="71437" rIns="71437" bIns="71437" anchor="ctr"/>
          <a:lstStyle/>
          <a:p>
            <a:pPr>
              <a:defRPr sz="3200">
                <a:effectLst>
                  <a:outerShdw sx="100000" sy="100000" kx="0" ky="0" algn="b" rotWithShape="0" blurRad="25400" dist="23998" dir="2700000">
                    <a:srgbClr val="000000">
                      <a:alpha val="31034"/>
                    </a:srgbClr>
                  </a:outerShdw>
                </a:effectLst>
              </a:defRPr>
            </a:pPr>
          </a:p>
        </p:txBody>
      </p:sp>
      <p:pic>
        <p:nvPicPr>
          <p:cNvPr id="829" name="TeamX_20171221_iso_annotated_complete_2.png" descr="TeamX_20171221_iso_annotated_complete_2.png"/>
          <p:cNvPicPr>
            <a:picLocks noChangeAspect="1"/>
          </p:cNvPicPr>
          <p:nvPr/>
        </p:nvPicPr>
        <p:blipFill>
          <a:blip r:embed="rId3">
            <a:extLst/>
          </a:blip>
          <a:stretch>
            <a:fillRect/>
          </a:stretch>
        </p:blipFill>
        <p:spPr>
          <a:xfrm>
            <a:off x="3013550" y="12178"/>
            <a:ext cx="1227984" cy="1510920"/>
          </a:xfrm>
          <a:prstGeom prst="rect">
            <a:avLst/>
          </a:prstGeom>
          <a:ln w="12700">
            <a:miter lim="400000"/>
          </a:ln>
        </p:spPr>
      </p:pic>
      <p:sp>
        <p:nvSpPr>
          <p:cNvPr id="830" name="Figure: R. Flauger"/>
          <p:cNvSpPr txBox="1"/>
          <p:nvPr/>
        </p:nvSpPr>
        <p:spPr>
          <a:xfrm>
            <a:off x="13925081" y="1521221"/>
            <a:ext cx="1980947" cy="422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1800">
                <a:solidFill>
                  <a:srgbClr val="000000"/>
                </a:solidFill>
              </a:defRPr>
            </a:lvl1pPr>
          </a:lstStyle>
          <a:p>
            <a:pPr/>
            <a:r>
              <a:t>Figure: R. Flauger</a:t>
            </a:r>
          </a:p>
        </p:txBody>
      </p:sp>
      <p:sp>
        <p:nvSpPr>
          <p:cNvPr id="831" name="Figure: R. Flauger"/>
          <p:cNvSpPr txBox="1"/>
          <p:nvPr/>
        </p:nvSpPr>
        <p:spPr>
          <a:xfrm>
            <a:off x="13853644" y="7700565"/>
            <a:ext cx="1980947" cy="422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1800">
                <a:solidFill>
                  <a:srgbClr val="000000"/>
                </a:solidFill>
              </a:defRPr>
            </a:lvl1pPr>
          </a:lstStyle>
          <a:p>
            <a:pPr/>
            <a:r>
              <a:t>Figure: R. Flauger</a:t>
            </a:r>
          </a:p>
        </p:txBody>
      </p:sp>
      <p:pic>
        <p:nvPicPr>
          <p:cNvPr id="832" name="Image" descr="Image"/>
          <p:cNvPicPr>
            <a:picLocks noChangeAspect="1"/>
          </p:cNvPicPr>
          <p:nvPr/>
        </p:nvPicPr>
        <p:blipFill>
          <a:blip r:embed="rId4">
            <a:extLst/>
          </a:blip>
          <a:stretch>
            <a:fillRect/>
          </a:stretch>
        </p:blipFill>
        <p:spPr>
          <a:xfrm>
            <a:off x="8528718" y="5291183"/>
            <a:ext cx="2809739" cy="624387"/>
          </a:xfrm>
          <a:prstGeom prst="rect">
            <a:avLst/>
          </a:prstGeom>
          <a:ln w="12700">
            <a:miter lim="400000"/>
          </a:ln>
        </p:spPr>
      </p:pic>
      <p:pic>
        <p:nvPicPr>
          <p:cNvPr id="833" name="cmbbb_powspec_PICOv1-2.png" descr="cmbbb_powspec_PICOv1-2.png"/>
          <p:cNvPicPr>
            <a:picLocks noChangeAspect="1"/>
          </p:cNvPicPr>
          <p:nvPr/>
        </p:nvPicPr>
        <p:blipFill>
          <a:blip r:embed="rId5">
            <a:extLst/>
          </a:blip>
          <a:stretch>
            <a:fillRect/>
          </a:stretch>
        </p:blipFill>
        <p:spPr>
          <a:xfrm>
            <a:off x="13276202" y="1781721"/>
            <a:ext cx="7798051" cy="5887529"/>
          </a:xfrm>
          <a:prstGeom prst="rect">
            <a:avLst/>
          </a:prstGeom>
          <a:ln w="12700">
            <a:miter lim="400000"/>
          </a:ln>
        </p:spPr>
      </p:pic>
      <p:pic>
        <p:nvPicPr>
          <p:cNvPr id="834" name="Image" descr="Image"/>
          <p:cNvPicPr>
            <a:picLocks noChangeAspect="1"/>
          </p:cNvPicPr>
          <p:nvPr/>
        </p:nvPicPr>
        <p:blipFill>
          <a:blip r:embed="rId6">
            <a:extLst/>
          </a:blip>
          <a:stretch>
            <a:fillRect/>
          </a:stretch>
        </p:blipFill>
        <p:spPr>
          <a:xfrm>
            <a:off x="13202276" y="7969994"/>
            <a:ext cx="7945905" cy="5278043"/>
          </a:xfrm>
          <a:prstGeom prst="rect">
            <a:avLst/>
          </a:prstGeom>
          <a:ln w="12700">
            <a:miter lim="400000"/>
          </a:ln>
        </p:spPr>
      </p:pic>
      <p:pic>
        <p:nvPicPr>
          <p:cNvPr id="835" name="Image" descr="Image"/>
          <p:cNvPicPr>
            <a:picLocks noChangeAspect="1"/>
          </p:cNvPicPr>
          <p:nvPr/>
        </p:nvPicPr>
        <p:blipFill>
          <a:blip r:embed="rId7">
            <a:extLst/>
          </a:blip>
          <a:stretch>
            <a:fillRect/>
          </a:stretch>
        </p:blipFill>
        <p:spPr>
          <a:xfrm>
            <a:off x="5301342" y="9717378"/>
            <a:ext cx="5879910" cy="3827227"/>
          </a:xfrm>
          <a:prstGeom prst="rect">
            <a:avLst/>
          </a:prstGeom>
          <a:ln w="12700">
            <a:miter lim="400000"/>
          </a:ln>
        </p:spPr>
      </p:pic>
      <p:sp>
        <p:nvSpPr>
          <p:cNvPr id="836" name="Figure: R. Flauger"/>
          <p:cNvSpPr txBox="1"/>
          <p:nvPr/>
        </p:nvSpPr>
        <p:spPr>
          <a:xfrm>
            <a:off x="13419431" y="7234870"/>
            <a:ext cx="1980947" cy="422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1800">
                <a:solidFill>
                  <a:srgbClr val="000000"/>
                </a:solidFill>
              </a:defRPr>
            </a:lvl1pPr>
          </a:lstStyle>
          <a:p>
            <a:pPr/>
            <a:r>
              <a:t>Figure: R. Flauger</a:t>
            </a:r>
          </a:p>
        </p:txBody>
      </p:sp>
      <p:sp>
        <p:nvSpPr>
          <p:cNvPr id="837" name="Figure: R. Flauger"/>
          <p:cNvSpPr txBox="1"/>
          <p:nvPr/>
        </p:nvSpPr>
        <p:spPr>
          <a:xfrm>
            <a:off x="15104997" y="7973701"/>
            <a:ext cx="1980947" cy="422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1800">
                <a:solidFill>
                  <a:srgbClr val="000000"/>
                </a:solidFill>
              </a:defRPr>
            </a:lvl1pPr>
          </a:lstStyle>
          <a:p>
            <a:pPr/>
            <a:r>
              <a:t>Figure: R. Flauger</a:t>
            </a:r>
          </a:p>
        </p:txBody>
      </p:sp>
      <p:sp>
        <p:nvSpPr>
          <p:cNvPr id="838" name="Lensing Potential Power Spectrum"/>
          <p:cNvSpPr txBox="1"/>
          <p:nvPr/>
        </p:nvSpPr>
        <p:spPr>
          <a:xfrm>
            <a:off x="15344306" y="8712533"/>
            <a:ext cx="3661843" cy="422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1800">
                <a:solidFill>
                  <a:srgbClr val="000000"/>
                </a:solidFill>
              </a:defRPr>
            </a:lvl1pPr>
          </a:lstStyle>
          <a:p>
            <a:pPr/>
            <a:r>
              <a:t>Lensing Potential Power Spectrum</a:t>
            </a:r>
          </a:p>
        </p:txBody>
      </p:sp>
      <p:sp>
        <p:nvSpPr>
          <p:cNvPr id="839" name="PICO Noise Level"/>
          <p:cNvSpPr txBox="1"/>
          <p:nvPr/>
        </p:nvSpPr>
        <p:spPr>
          <a:xfrm>
            <a:off x="16399635" y="10679059"/>
            <a:ext cx="1959458" cy="422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1800">
                <a:solidFill>
                  <a:srgbClr val="000000"/>
                </a:solidFill>
              </a:defRPr>
            </a:lvl1pPr>
          </a:lstStyle>
          <a:p>
            <a:pPr/>
            <a:r>
              <a:t>PICO Noise Level</a:t>
            </a:r>
          </a:p>
        </p:txBody>
      </p:sp>
      <p:pic>
        <p:nvPicPr>
          <p:cNvPr id="840" name="Image" descr="Image"/>
          <p:cNvPicPr>
            <a:picLocks noChangeAspect="1"/>
          </p:cNvPicPr>
          <p:nvPr/>
        </p:nvPicPr>
        <p:blipFill>
          <a:blip r:embed="rId8">
            <a:extLst/>
          </a:blip>
          <a:stretch>
            <a:fillRect/>
          </a:stretch>
        </p:blipFill>
        <p:spPr>
          <a:xfrm>
            <a:off x="11616509" y="8444488"/>
            <a:ext cx="321470" cy="578645"/>
          </a:xfrm>
          <a:prstGeom prst="rect">
            <a:avLst/>
          </a:prstGeom>
          <a:ln w="12700">
            <a:miter lim="400000"/>
          </a:ln>
        </p:spPr>
      </p:pic>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4" name="Currently funded: PIPER, SPIDER (2nd flight)…"/>
          <p:cNvSpPr txBox="1"/>
          <p:nvPr>
            <p:ph type="body" idx="1"/>
          </p:nvPr>
        </p:nvSpPr>
        <p:spPr>
          <a:xfrm>
            <a:off x="3932322" y="1814610"/>
            <a:ext cx="16064225" cy="10598474"/>
          </a:xfrm>
          <a:prstGeom prst="rect">
            <a:avLst/>
          </a:prstGeom>
        </p:spPr>
        <p:txBody>
          <a:bodyPr anchor="t"/>
          <a:lstStyle/>
          <a:p>
            <a:pPr>
              <a:spcBef>
                <a:spcPts val="4200"/>
              </a:spcBef>
            </a:pPr>
            <a:r>
              <a:t>Currently funded: PIPER, SPIDER (2nd flight)</a:t>
            </a:r>
          </a:p>
          <a:p>
            <a:pPr>
              <a:spcBef>
                <a:spcPts val="4200"/>
              </a:spcBef>
            </a:pPr>
            <a:r>
              <a:t>Proposed: IDS, BFORE, Dust Buster</a:t>
            </a:r>
          </a:p>
          <a:p>
            <a:pPr>
              <a:spcBef>
                <a:spcPts val="4200"/>
              </a:spcBef>
            </a:pPr>
          </a:p>
          <a:p>
            <a:pPr>
              <a:spcBef>
                <a:spcPts val="4200"/>
              </a:spcBef>
            </a:pPr>
            <a:r>
              <a:t>IDS: </a:t>
            </a:r>
          </a:p>
          <a:p>
            <a:pPr lvl="1">
              <a:spcBef>
                <a:spcPts val="4200"/>
              </a:spcBef>
            </a:pPr>
            <a:r>
              <a:t>20,000 detectors, </a:t>
            </a:r>
          </a:p>
          <a:p>
            <a:pPr lvl="1">
              <a:spcBef>
                <a:spcPts val="4200"/>
              </a:spcBef>
            </a:pPr>
            <a:r>
              <a:t>7 bands, 150 - 360 GHz</a:t>
            </a:r>
          </a:p>
          <a:p>
            <a:pPr lvl="1">
              <a:spcBef>
                <a:spcPts val="4200"/>
              </a:spcBef>
            </a:pPr>
            <a:r>
              <a:t>Combined observations with BICEP/Keck (10 bands total)</a:t>
            </a:r>
          </a:p>
        </p:txBody>
      </p:sp>
      <p:sp>
        <p:nvSpPr>
          <p:cNvPr id="845" name="Balloons"/>
          <p:cNvSpPr txBox="1"/>
          <p:nvPr>
            <p:ph type="title"/>
          </p:nvPr>
        </p:nvSpPr>
        <p:spPr>
          <a:xfrm>
            <a:off x="4387453" y="142875"/>
            <a:ext cx="15609094" cy="1346500"/>
          </a:xfrm>
          <a:prstGeom prst="rect">
            <a:avLst/>
          </a:prstGeom>
        </p:spPr>
        <p:txBody>
          <a:bodyPr/>
          <a:lstStyle>
            <a:lvl1pPr>
              <a:defRPr sz="7000"/>
            </a:lvl1pPr>
          </a:lstStyle>
          <a:p>
            <a:pPr/>
            <a:r>
              <a:t>Balloons</a:t>
            </a:r>
          </a:p>
        </p:txBody>
      </p:sp>
      <p:sp>
        <p:nvSpPr>
          <p:cNvPr id="846" name="Line"/>
          <p:cNvSpPr/>
          <p:nvPr/>
        </p:nvSpPr>
        <p:spPr>
          <a:xfrm>
            <a:off x="3757053" y="1446609"/>
            <a:ext cx="16869893" cy="1"/>
          </a:xfrm>
          <a:prstGeom prst="line">
            <a:avLst/>
          </a:prstGeom>
          <a:ln w="25400">
            <a:solidFill>
              <a:srgbClr val="FFFFFF"/>
            </a:solidFill>
            <a:miter lim="400000"/>
          </a:ln>
        </p:spPr>
        <p:txBody>
          <a:bodyPr lIns="71437" tIns="71437" rIns="71437" bIns="71437" anchor="ctr"/>
          <a:lstStyle/>
          <a:p>
            <a:pPr>
              <a:defRPr sz="3200">
                <a:effectLst>
                  <a:outerShdw sx="100000" sy="100000" kx="0" ky="0" algn="b" rotWithShape="0" blurRad="25400" dist="23998" dir="2700000">
                    <a:srgbClr val="000000">
                      <a:alpha val="31034"/>
                    </a:srgbClr>
                  </a:outerShdw>
                </a:effectLst>
              </a:defRPr>
            </a:pPr>
          </a:p>
        </p:txBody>
      </p:sp>
      <p:pic>
        <p:nvPicPr>
          <p:cNvPr id="847" name="TeamX_20171221_iso_annotated_complete_2.png" descr="TeamX_20171221_iso_annotated_complete_2.png"/>
          <p:cNvPicPr>
            <a:picLocks noChangeAspect="1"/>
          </p:cNvPicPr>
          <p:nvPr/>
        </p:nvPicPr>
        <p:blipFill>
          <a:blip r:embed="rId3">
            <a:extLst/>
          </a:blip>
          <a:stretch>
            <a:fillRect/>
          </a:stretch>
        </p:blipFill>
        <p:spPr>
          <a:xfrm>
            <a:off x="3013550" y="12178"/>
            <a:ext cx="1227984" cy="1510920"/>
          </a:xfrm>
          <a:prstGeom prst="rect">
            <a:avLst/>
          </a:prstGeom>
          <a:ln w="12700">
            <a:miter lim="400000"/>
          </a:ln>
        </p:spPr>
      </p:pic>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1" name="What’s at Stake"/>
          <p:cNvSpPr txBox="1"/>
          <p:nvPr>
            <p:ph type="title"/>
          </p:nvPr>
        </p:nvSpPr>
        <p:spPr>
          <a:xfrm>
            <a:off x="4387453" y="142875"/>
            <a:ext cx="15609094" cy="1878374"/>
          </a:xfrm>
          <a:prstGeom prst="rect">
            <a:avLst/>
          </a:prstGeom>
        </p:spPr>
        <p:txBody>
          <a:bodyPr/>
          <a:lstStyle/>
          <a:p>
            <a:pPr/>
            <a:r>
              <a:t>What’s at Stake</a:t>
            </a:r>
          </a:p>
        </p:txBody>
      </p:sp>
      <p:sp>
        <p:nvSpPr>
          <p:cNvPr id="852" name="NASA only invests in technology development or balloon payloads that lead to a future space mission.…"/>
          <p:cNvSpPr txBox="1"/>
          <p:nvPr>
            <p:ph type="body" idx="1"/>
          </p:nvPr>
        </p:nvSpPr>
        <p:spPr>
          <a:xfrm>
            <a:off x="4387453" y="2654000"/>
            <a:ext cx="15609094" cy="9829704"/>
          </a:xfrm>
          <a:prstGeom prst="rect">
            <a:avLst/>
          </a:prstGeom>
        </p:spPr>
        <p:txBody>
          <a:bodyPr anchor="t"/>
          <a:lstStyle/>
          <a:p>
            <a:pPr marL="550565" indent="-550565" defTabSz="722947">
              <a:spcBef>
                <a:spcPts val="5100"/>
              </a:spcBef>
              <a:defRPr sz="4576"/>
            </a:pPr>
            <a:r>
              <a:t>NASA only invests in technology development or balloon payloads that lead to a future space mission.</a:t>
            </a:r>
          </a:p>
          <a:p>
            <a:pPr marL="550565" indent="-550565" defTabSz="722947">
              <a:spcBef>
                <a:spcPts val="5100"/>
              </a:spcBef>
              <a:defRPr sz="4576"/>
            </a:pPr>
            <a:r>
              <a:t>Over the years NASA has spent significant resources in CMB activities (space, balloons, tech development) because there was a mission in the future. </a:t>
            </a:r>
          </a:p>
          <a:p>
            <a:pPr marL="550565" indent="-550565" defTabSz="722947">
              <a:spcBef>
                <a:spcPts val="5100"/>
              </a:spcBef>
              <a:defRPr sz="4576"/>
            </a:pPr>
            <a:r>
              <a:t>NASA invests only in what the decadal panel recommends </a:t>
            </a:r>
          </a:p>
          <a:p>
            <a:pPr marL="550565" indent="-550565" defTabSz="722947">
              <a:spcBef>
                <a:spcPts val="5100"/>
              </a:spcBef>
              <a:defRPr sz="4576"/>
            </a:pPr>
            <a:r>
              <a:t>Many of us (most? all?) recognize the strengths of a future CMB space mission, the complementarity with sub-orbital, and the value of keeping NASA engaged with CMB</a:t>
            </a:r>
          </a:p>
        </p:txBody>
      </p:sp>
      <p:sp>
        <p:nvSpPr>
          <p:cNvPr id="853" name="Line"/>
          <p:cNvSpPr/>
          <p:nvPr/>
        </p:nvSpPr>
        <p:spPr>
          <a:xfrm>
            <a:off x="3757053" y="2071687"/>
            <a:ext cx="16869893" cy="1"/>
          </a:xfrm>
          <a:prstGeom prst="line">
            <a:avLst/>
          </a:prstGeom>
          <a:ln w="25400">
            <a:solidFill>
              <a:srgbClr val="FFFFFF"/>
            </a:solidFill>
            <a:miter lim="400000"/>
          </a:ln>
        </p:spPr>
        <p:txBody>
          <a:bodyPr lIns="71437" tIns="71437" rIns="71437" bIns="71437" anchor="ctr"/>
          <a:lstStyle/>
          <a:p>
            <a:pPr>
              <a:defRPr sz="3200">
                <a:effectLst>
                  <a:outerShdw sx="100000" sy="100000" kx="0" ky="0" algn="b" rotWithShape="0" blurRad="25400" dist="23998" dir="2700000">
                    <a:srgbClr val="000000">
                      <a:alpha val="31034"/>
                    </a:srgbClr>
                  </a:outerShdw>
                </a:effectLst>
              </a:defRPr>
            </a:pPr>
          </a:p>
        </p:txBody>
      </p:sp>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5" name="S4 Neutrino Mass Constraints"/>
          <p:cNvSpPr txBox="1"/>
          <p:nvPr>
            <p:ph type="title"/>
          </p:nvPr>
        </p:nvSpPr>
        <p:spPr>
          <a:xfrm>
            <a:off x="4387453" y="142875"/>
            <a:ext cx="15609094" cy="1346500"/>
          </a:xfrm>
          <a:prstGeom prst="rect">
            <a:avLst/>
          </a:prstGeom>
        </p:spPr>
        <p:txBody>
          <a:bodyPr/>
          <a:lstStyle>
            <a:lvl1pPr>
              <a:defRPr sz="7000"/>
            </a:lvl1pPr>
          </a:lstStyle>
          <a:p>
            <a:pPr/>
            <a:r>
              <a:t>S4 Neutrino Mass Constraints</a:t>
            </a:r>
          </a:p>
        </p:txBody>
      </p:sp>
      <p:sp>
        <p:nvSpPr>
          <p:cNvPr id="856" name="Line"/>
          <p:cNvSpPr/>
          <p:nvPr/>
        </p:nvSpPr>
        <p:spPr>
          <a:xfrm>
            <a:off x="3757053" y="1446609"/>
            <a:ext cx="16869893" cy="1"/>
          </a:xfrm>
          <a:prstGeom prst="line">
            <a:avLst/>
          </a:prstGeom>
          <a:ln w="25400">
            <a:solidFill>
              <a:srgbClr val="FFFFFF"/>
            </a:solidFill>
            <a:miter lim="400000"/>
          </a:ln>
        </p:spPr>
        <p:txBody>
          <a:bodyPr lIns="71437" tIns="71437" rIns="71437" bIns="71437" anchor="ctr"/>
          <a:lstStyle/>
          <a:p>
            <a:pPr>
              <a:defRPr sz="3200">
                <a:effectLst>
                  <a:outerShdw sx="100000" sy="100000" kx="0" ky="0" algn="b" rotWithShape="0" blurRad="25400" dist="23998" dir="2700000">
                    <a:srgbClr val="000000">
                      <a:alpha val="31034"/>
                    </a:srgbClr>
                  </a:outerShdw>
                </a:effectLst>
              </a:defRPr>
            </a:pPr>
          </a:p>
        </p:txBody>
      </p:sp>
      <p:pic>
        <p:nvPicPr>
          <p:cNvPr id="857" name="TeamX_20171221_iso_annotated_complete_2.png" descr="TeamX_20171221_iso_annotated_complete_2.png"/>
          <p:cNvPicPr>
            <a:picLocks noChangeAspect="1"/>
          </p:cNvPicPr>
          <p:nvPr/>
        </p:nvPicPr>
        <p:blipFill>
          <a:blip r:embed="rId3">
            <a:extLst/>
          </a:blip>
          <a:stretch>
            <a:fillRect/>
          </a:stretch>
        </p:blipFill>
        <p:spPr>
          <a:xfrm>
            <a:off x="3013550" y="12178"/>
            <a:ext cx="1227984" cy="1510920"/>
          </a:xfrm>
          <a:prstGeom prst="rect">
            <a:avLst/>
          </a:prstGeom>
          <a:ln w="12700">
            <a:miter lim="400000"/>
          </a:ln>
        </p:spPr>
      </p:pic>
      <p:sp>
        <p:nvSpPr>
          <p:cNvPr id="858" name="Figure: D. Green"/>
          <p:cNvSpPr txBox="1"/>
          <p:nvPr/>
        </p:nvSpPr>
        <p:spPr>
          <a:xfrm>
            <a:off x="3995779" y="6771878"/>
            <a:ext cx="1849730" cy="422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a:defRPr sz="1800">
                <a:solidFill>
                  <a:srgbClr val="000000"/>
                </a:solidFill>
              </a:defRPr>
            </a:lvl1pPr>
          </a:lstStyle>
          <a:p>
            <a:pPr/>
            <a:r>
              <a:t>Figure: D. Green</a:t>
            </a:r>
          </a:p>
        </p:txBody>
      </p:sp>
      <p:sp>
        <p:nvSpPr>
          <p:cNvPr id="859" name="Figure: D. Green"/>
          <p:cNvSpPr txBox="1"/>
          <p:nvPr/>
        </p:nvSpPr>
        <p:spPr>
          <a:xfrm>
            <a:off x="18915340" y="1860549"/>
            <a:ext cx="1849730" cy="422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a:defRPr sz="1800">
                <a:solidFill>
                  <a:srgbClr val="000000"/>
                </a:solidFill>
              </a:defRPr>
            </a:lvl1pPr>
          </a:lstStyle>
          <a:p>
            <a:pPr/>
            <a:r>
              <a:t>Figure: D. Green</a:t>
            </a:r>
          </a:p>
        </p:txBody>
      </p:sp>
      <p:pic>
        <p:nvPicPr>
          <p:cNvPr id="860" name="Image" descr="Image"/>
          <p:cNvPicPr>
            <a:picLocks noChangeAspect="1"/>
          </p:cNvPicPr>
          <p:nvPr/>
        </p:nvPicPr>
        <p:blipFill>
          <a:blip r:embed="rId4">
            <a:extLst/>
          </a:blip>
          <a:stretch>
            <a:fillRect/>
          </a:stretch>
        </p:blipFill>
        <p:spPr>
          <a:xfrm>
            <a:off x="5128617" y="1567548"/>
            <a:ext cx="13817057" cy="12103804"/>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249" name="Image" descr="Image"/>
          <p:cNvPicPr>
            <a:picLocks noChangeAspect="1"/>
          </p:cNvPicPr>
          <p:nvPr/>
        </p:nvPicPr>
        <p:blipFill>
          <a:blip r:embed="rId3">
            <a:extLst/>
          </a:blip>
          <a:stretch>
            <a:fillRect/>
          </a:stretch>
        </p:blipFill>
        <p:spPr>
          <a:xfrm>
            <a:off x="4458890" y="6324867"/>
            <a:ext cx="15466220" cy="6750844"/>
          </a:xfrm>
          <a:prstGeom prst="rect">
            <a:avLst/>
          </a:prstGeom>
          <a:ln w="12700">
            <a:miter lim="400000"/>
          </a:ln>
        </p:spPr>
      </p:pic>
      <p:pic>
        <p:nvPicPr>
          <p:cNvPr id="250" name="Image" descr="Image"/>
          <p:cNvPicPr>
            <a:picLocks noChangeAspect="1"/>
          </p:cNvPicPr>
          <p:nvPr/>
        </p:nvPicPr>
        <p:blipFill>
          <a:blip r:embed="rId4">
            <a:extLst/>
          </a:blip>
          <a:stretch>
            <a:fillRect/>
          </a:stretch>
        </p:blipFill>
        <p:spPr>
          <a:xfrm>
            <a:off x="3909188" y="883122"/>
            <a:ext cx="16930689" cy="4179095"/>
          </a:xfrm>
          <a:prstGeom prst="rect">
            <a:avLst/>
          </a:prstGeom>
          <a:ln w="12700">
            <a:miter lim="400000"/>
          </a:ln>
        </p:spPr>
      </p:pic>
      <p:sp>
        <p:nvSpPr>
          <p:cNvPr id="251" name="Bock et al. 2008; arXiv:0805.4207"/>
          <p:cNvSpPr txBox="1"/>
          <p:nvPr/>
        </p:nvSpPr>
        <p:spPr>
          <a:xfrm>
            <a:off x="14511335" y="4552257"/>
            <a:ext cx="7562510" cy="5111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sz="2400">
                <a:solidFill>
                  <a:srgbClr val="000000"/>
                </a:solidFill>
              </a:defRPr>
            </a:lvl1pPr>
          </a:lstStyle>
          <a:p>
            <a:pPr/>
            <a:r>
              <a:t>Bock et al. 2008; arXiv:0805.4207</a:t>
            </a:r>
          </a:p>
        </p:txBody>
      </p:sp>
      <p:sp>
        <p:nvSpPr>
          <p:cNvPr id="252" name="EPIC-CS…"/>
          <p:cNvSpPr txBox="1"/>
          <p:nvPr/>
        </p:nvSpPr>
        <p:spPr>
          <a:xfrm>
            <a:off x="4595101" y="6526623"/>
            <a:ext cx="3910423" cy="1184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b="1" sz="3400">
                <a:solidFill>
                  <a:srgbClr val="000000"/>
                </a:solidFill>
                <a:latin typeface="Helvetica"/>
                <a:ea typeface="Helvetica"/>
                <a:cs typeface="Helvetica"/>
                <a:sym typeface="Helvetica"/>
              </a:defRPr>
            </a:pPr>
            <a:r>
              <a:t>EPIC-CS</a:t>
            </a:r>
          </a:p>
          <a:p>
            <a:pPr>
              <a:defRPr b="1" sz="3400">
                <a:solidFill>
                  <a:srgbClr val="000000"/>
                </a:solidFill>
                <a:latin typeface="Helvetica"/>
                <a:ea typeface="Helvetica"/>
                <a:cs typeface="Helvetica"/>
                <a:sym typeface="Helvetica"/>
              </a:defRPr>
            </a:pPr>
            <a:r>
              <a:t>(not costed, &gt;$1B)</a:t>
            </a:r>
          </a:p>
        </p:txBody>
      </p:sp>
      <p:sp>
        <p:nvSpPr>
          <p:cNvPr id="253" name="EPIC-LC…"/>
          <p:cNvSpPr txBox="1"/>
          <p:nvPr/>
        </p:nvSpPr>
        <p:spPr>
          <a:xfrm>
            <a:off x="4082876" y="897866"/>
            <a:ext cx="2002744" cy="1184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b="1" sz="3400">
                <a:solidFill>
                  <a:srgbClr val="000000"/>
                </a:solidFill>
                <a:latin typeface="Helvetica"/>
                <a:ea typeface="Helvetica"/>
                <a:cs typeface="Helvetica"/>
                <a:sym typeface="Helvetica"/>
              </a:defRPr>
            </a:pPr>
            <a:r>
              <a:t>EPIC-LC</a:t>
            </a:r>
          </a:p>
          <a:p>
            <a:pPr>
              <a:defRPr b="1" sz="3400">
                <a:solidFill>
                  <a:srgbClr val="000000"/>
                </a:solidFill>
                <a:latin typeface="Helvetica"/>
                <a:ea typeface="Helvetica"/>
                <a:cs typeface="Helvetica"/>
                <a:sym typeface="Helvetica"/>
              </a:defRPr>
            </a:pPr>
            <a:r>
              <a:t>$660M</a:t>
            </a:r>
          </a:p>
        </p:txBody>
      </p:sp>
      <p:sp>
        <p:nvSpPr>
          <p:cNvPr id="254" name="8 m"/>
          <p:cNvSpPr txBox="1"/>
          <p:nvPr/>
        </p:nvSpPr>
        <p:spPr>
          <a:xfrm>
            <a:off x="8046360" y="4495107"/>
            <a:ext cx="833045" cy="6254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3200">
                <a:solidFill>
                  <a:srgbClr val="000000"/>
                </a:solidFill>
              </a:defRPr>
            </a:lvl1pPr>
          </a:lstStyle>
          <a:p>
            <a:pPr/>
            <a:r>
              <a:t>8 m</a:t>
            </a:r>
          </a:p>
        </p:txBody>
      </p:sp>
      <p:sp>
        <p:nvSpPr>
          <p:cNvPr id="255" name="Line"/>
          <p:cNvSpPr/>
          <p:nvPr/>
        </p:nvSpPr>
        <p:spPr>
          <a:xfrm>
            <a:off x="9051344" y="4879282"/>
            <a:ext cx="3353620" cy="1"/>
          </a:xfrm>
          <a:prstGeom prst="line">
            <a:avLst/>
          </a:prstGeom>
          <a:ln w="25400">
            <a:solidFill>
              <a:srgbClr val="000000"/>
            </a:solidFill>
            <a:miter lim="400000"/>
            <a:tailEnd type="triangle"/>
          </a:ln>
        </p:spPr>
        <p:txBody>
          <a:bodyPr lIns="71437" tIns="71437" rIns="71437" bIns="71437" anchor="ctr"/>
          <a:lstStyle/>
          <a:p>
            <a:pPr>
              <a:defRPr sz="3200">
                <a:effectLst>
                  <a:outerShdw sx="100000" sy="100000" kx="0" ky="0" algn="b" rotWithShape="0" blurRad="25400" dist="23998" dir="2700000">
                    <a:srgbClr val="000000">
                      <a:alpha val="31034"/>
                    </a:srgbClr>
                  </a:outerShdw>
                </a:effectLst>
              </a:defRPr>
            </a:pPr>
          </a:p>
        </p:txBody>
      </p:sp>
      <p:sp>
        <p:nvSpPr>
          <p:cNvPr id="256" name="Line"/>
          <p:cNvSpPr/>
          <p:nvPr/>
        </p:nvSpPr>
        <p:spPr>
          <a:xfrm flipH="1" flipV="1">
            <a:off x="4262167" y="4879282"/>
            <a:ext cx="3612255" cy="1"/>
          </a:xfrm>
          <a:prstGeom prst="line">
            <a:avLst/>
          </a:prstGeom>
          <a:ln w="25400">
            <a:solidFill>
              <a:srgbClr val="000000"/>
            </a:solidFill>
            <a:miter lim="400000"/>
            <a:tailEnd type="triangle"/>
          </a:ln>
        </p:spPr>
        <p:txBody>
          <a:bodyPr lIns="71437" tIns="71437" rIns="71437" bIns="71437" anchor="ctr"/>
          <a:lstStyle/>
          <a:p>
            <a:pPr>
              <a:defRPr sz="3200">
                <a:effectLst>
                  <a:outerShdw sx="100000" sy="100000" kx="0" ky="0" algn="b" rotWithShape="0" blurRad="25400" dist="23998" dir="2700000">
                    <a:srgbClr val="000000">
                      <a:alpha val="31034"/>
                    </a:srgbClr>
                  </a:outerShdw>
                </a:effectLst>
              </a:defRPr>
            </a:pPr>
          </a:p>
        </p:txBody>
      </p:sp>
      <p:sp>
        <p:nvSpPr>
          <p:cNvPr id="257" name="6 x 30 cm apertures refracting telescopes"/>
          <p:cNvSpPr txBox="1"/>
          <p:nvPr/>
        </p:nvSpPr>
        <p:spPr>
          <a:xfrm>
            <a:off x="16662243" y="843125"/>
            <a:ext cx="4210933" cy="8794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r">
              <a:defRPr sz="2400">
                <a:solidFill>
                  <a:srgbClr val="000000"/>
                </a:solidFill>
              </a:defRPr>
            </a:lvl1pPr>
          </a:lstStyle>
          <a:p>
            <a:pPr/>
            <a:r>
              <a:t>6 x 30 cm apertures refracting telescopes </a:t>
            </a:r>
          </a:p>
        </p:txBody>
      </p:sp>
      <p:sp>
        <p:nvSpPr>
          <p:cNvPr id="258" name="3 meter reflecting telescope"/>
          <p:cNvSpPr txBox="1"/>
          <p:nvPr/>
        </p:nvSpPr>
        <p:spPr>
          <a:xfrm>
            <a:off x="13795764" y="6416416"/>
            <a:ext cx="7562509" cy="5111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sz="2400">
                <a:solidFill>
                  <a:srgbClr val="000000"/>
                </a:solidFill>
              </a:defRPr>
            </a:lvl1pPr>
          </a:lstStyle>
          <a:p>
            <a:pPr/>
            <a:r>
              <a:t>3 meter reflecting telescope</a:t>
            </a:r>
          </a:p>
        </p:txBody>
      </p:sp>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4" name="S4 Inflation Constraints"/>
          <p:cNvSpPr txBox="1"/>
          <p:nvPr>
            <p:ph type="title"/>
          </p:nvPr>
        </p:nvSpPr>
        <p:spPr>
          <a:xfrm>
            <a:off x="4387453" y="142875"/>
            <a:ext cx="15609094" cy="1346500"/>
          </a:xfrm>
          <a:prstGeom prst="rect">
            <a:avLst/>
          </a:prstGeom>
        </p:spPr>
        <p:txBody>
          <a:bodyPr/>
          <a:lstStyle>
            <a:lvl1pPr>
              <a:defRPr sz="7000"/>
            </a:lvl1pPr>
          </a:lstStyle>
          <a:p>
            <a:pPr/>
            <a:r>
              <a:t>S4 Inflation Constraints</a:t>
            </a:r>
          </a:p>
        </p:txBody>
      </p:sp>
      <p:sp>
        <p:nvSpPr>
          <p:cNvPr id="865" name="Designed to provide detection of r&gt;0.003…"/>
          <p:cNvSpPr txBox="1"/>
          <p:nvPr>
            <p:ph type="body" idx="1"/>
          </p:nvPr>
        </p:nvSpPr>
        <p:spPr>
          <a:xfrm>
            <a:off x="3932322" y="1868188"/>
            <a:ext cx="16519355" cy="11701235"/>
          </a:xfrm>
          <a:prstGeom prst="rect">
            <a:avLst/>
          </a:prstGeom>
        </p:spPr>
        <p:txBody>
          <a:bodyPr anchor="t"/>
          <a:lstStyle/>
          <a:p>
            <a:pPr/>
            <a:r>
              <a:t>Designed to provide detection of r&gt;0.003</a:t>
            </a:r>
          </a:p>
          <a:p>
            <a:pPr/>
            <a:r>
              <a:t> </a:t>
            </a:r>
          </a:p>
          <a:p>
            <a:pPr/>
            <a:r>
              <a:t> 3-8% of sky</a:t>
            </a:r>
          </a:p>
          <a:p>
            <a:pPr/>
            <a:r>
              <a:t>r &gt;= 0.004 (5 sigma) in 4 years</a:t>
            </a:r>
          </a:p>
          <a:p>
            <a:pPr/>
            <a:r>
              <a:t>r &gt;= 0.003 (5 sigma) in 8 years</a:t>
            </a:r>
          </a:p>
        </p:txBody>
      </p:sp>
      <p:sp>
        <p:nvSpPr>
          <p:cNvPr id="866" name="Line"/>
          <p:cNvSpPr/>
          <p:nvPr/>
        </p:nvSpPr>
        <p:spPr>
          <a:xfrm>
            <a:off x="3757053" y="1446609"/>
            <a:ext cx="16869893" cy="1"/>
          </a:xfrm>
          <a:prstGeom prst="line">
            <a:avLst/>
          </a:prstGeom>
          <a:ln w="25400">
            <a:solidFill>
              <a:srgbClr val="FFFFFF"/>
            </a:solidFill>
            <a:miter lim="400000"/>
          </a:ln>
        </p:spPr>
        <p:txBody>
          <a:bodyPr lIns="71437" tIns="71437" rIns="71437" bIns="71437" anchor="ctr"/>
          <a:lstStyle/>
          <a:p>
            <a:pPr>
              <a:defRPr sz="3200">
                <a:effectLst>
                  <a:outerShdw sx="100000" sy="100000" kx="0" ky="0" algn="b" rotWithShape="0" blurRad="25400" dist="23998" dir="2700000">
                    <a:srgbClr val="000000">
                      <a:alpha val="31034"/>
                    </a:srgbClr>
                  </a:outerShdw>
                </a:effectLst>
              </a:defRPr>
            </a:pPr>
          </a:p>
        </p:txBody>
      </p:sp>
      <p:pic>
        <p:nvPicPr>
          <p:cNvPr id="867" name="TeamX_20171221_iso_annotated_complete_2.png" descr="TeamX_20171221_iso_annotated_complete_2.png"/>
          <p:cNvPicPr>
            <a:picLocks noChangeAspect="1"/>
          </p:cNvPicPr>
          <p:nvPr/>
        </p:nvPicPr>
        <p:blipFill>
          <a:blip r:embed="rId3">
            <a:extLst/>
          </a:blip>
          <a:stretch>
            <a:fillRect/>
          </a:stretch>
        </p:blipFill>
        <p:spPr>
          <a:xfrm>
            <a:off x="3013550" y="12178"/>
            <a:ext cx="1227984" cy="1510920"/>
          </a:xfrm>
          <a:prstGeom prst="rect">
            <a:avLst/>
          </a:prstGeom>
          <a:ln w="12700">
            <a:miter lim="400000"/>
          </a:ln>
        </p:spPr>
      </p:pic>
      <p:sp>
        <p:nvSpPr>
          <p:cNvPr id="868" name="Figure: R. Flauger"/>
          <p:cNvSpPr txBox="1"/>
          <p:nvPr/>
        </p:nvSpPr>
        <p:spPr>
          <a:xfrm>
            <a:off x="13925081" y="1521221"/>
            <a:ext cx="1980947" cy="422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1800">
                <a:solidFill>
                  <a:srgbClr val="000000"/>
                </a:solidFill>
              </a:defRPr>
            </a:lvl1pPr>
          </a:lstStyle>
          <a:p>
            <a:pPr/>
            <a:r>
              <a:t>Figure: R. Flauger</a:t>
            </a:r>
          </a:p>
        </p:txBody>
      </p:sp>
      <p:pic>
        <p:nvPicPr>
          <p:cNvPr id="869" name="Image" descr="Image"/>
          <p:cNvPicPr>
            <a:picLocks noChangeAspect="1"/>
          </p:cNvPicPr>
          <p:nvPr/>
        </p:nvPicPr>
        <p:blipFill>
          <a:blip r:embed="rId4">
            <a:extLst/>
          </a:blip>
          <a:stretch>
            <a:fillRect/>
          </a:stretch>
        </p:blipFill>
        <p:spPr>
          <a:xfrm>
            <a:off x="4826083" y="3562480"/>
            <a:ext cx="4743174" cy="813116"/>
          </a:xfrm>
          <a:prstGeom prst="rect">
            <a:avLst/>
          </a:prstGeom>
          <a:ln w="12700">
            <a:miter lim="400000"/>
          </a:ln>
        </p:spPr>
      </p:pic>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73" name="Image" descr="Image"/>
          <p:cNvPicPr>
            <a:picLocks noChangeAspect="1"/>
          </p:cNvPicPr>
          <p:nvPr/>
        </p:nvPicPr>
        <p:blipFill>
          <a:blip r:embed="rId3">
            <a:extLst/>
          </a:blip>
          <a:stretch>
            <a:fillRect/>
          </a:stretch>
        </p:blipFill>
        <p:spPr>
          <a:xfrm>
            <a:off x="11868256" y="205382"/>
            <a:ext cx="9304735" cy="13305236"/>
          </a:xfrm>
          <a:prstGeom prst="rect">
            <a:avLst/>
          </a:prstGeom>
          <a:ln w="12700">
            <a:miter lim="400000"/>
          </a:ln>
        </p:spPr>
      </p:pic>
      <p:sp>
        <p:nvSpPr>
          <p:cNvPr id="874" name="“When we began our study we sought to answer five fundamental implementation questions:…"/>
          <p:cNvSpPr txBox="1"/>
          <p:nvPr>
            <p:ph type="body" sz="half" idx="1"/>
          </p:nvPr>
        </p:nvSpPr>
        <p:spPr>
          <a:xfrm>
            <a:off x="3521556" y="258502"/>
            <a:ext cx="7153309" cy="13047024"/>
          </a:xfrm>
          <a:prstGeom prst="rect">
            <a:avLst/>
          </a:prstGeom>
        </p:spPr>
        <p:txBody>
          <a:bodyPr anchor="t"/>
          <a:lstStyle/>
          <a:p>
            <a:pPr marL="0" indent="0" defTabSz="492918">
              <a:spcBef>
                <a:spcPts val="2100"/>
              </a:spcBef>
              <a:buSzTx/>
              <a:buNone/>
              <a:defRPr sz="3120"/>
            </a:pPr>
            <a:r>
              <a:t>“When we began our study we sought to answer five fundamental implementation questions: </a:t>
            </a:r>
          </a:p>
          <a:p>
            <a:pPr marL="375385" indent="-375385" defTabSz="492918">
              <a:spcBef>
                <a:spcPts val="2100"/>
              </a:spcBef>
              <a:defRPr sz="3120"/>
            </a:pPr>
            <a:r>
              <a:t>1) can foregrounds be measured and subtracted to a sufficiently low level?; </a:t>
            </a:r>
          </a:p>
          <a:p>
            <a:pPr marL="375385" indent="-375385" defTabSz="492918">
              <a:spcBef>
                <a:spcPts val="2100"/>
              </a:spcBef>
              <a:defRPr sz="3120"/>
            </a:pPr>
            <a:r>
              <a:t>2) can systematic errors be controlled?; </a:t>
            </a:r>
          </a:p>
          <a:p>
            <a:pPr marL="375385" indent="-375385" defTabSz="492918">
              <a:spcBef>
                <a:spcPts val="2100"/>
              </a:spcBef>
              <a:defRPr sz="3120"/>
            </a:pPr>
            <a:r>
              <a:t>3) can we develop optics with sufficiently large throughput, low polarization, and frequency coverage from 30 to 300 GHz?; </a:t>
            </a:r>
          </a:p>
          <a:p>
            <a:pPr marL="375385" indent="-375385" defTabSz="492918">
              <a:spcBef>
                <a:spcPts val="2100"/>
              </a:spcBef>
              <a:defRPr sz="3120"/>
            </a:pPr>
            <a:r>
              <a:t>4) is there a technical path to realizing the sensitivity and systematic error requirements?; and </a:t>
            </a:r>
          </a:p>
          <a:p>
            <a:pPr marL="375385" indent="-375385" defTabSz="492918">
              <a:spcBef>
                <a:spcPts val="2100"/>
              </a:spcBef>
              <a:defRPr sz="3120"/>
            </a:pPr>
            <a:r>
              <a:t>5) what are the specific mission architecture parameters, including cost? </a:t>
            </a:r>
          </a:p>
          <a:p>
            <a:pPr marL="0" indent="0" defTabSz="492918">
              <a:spcBef>
                <a:spcPts val="2100"/>
              </a:spcBef>
              <a:buSzTx/>
              <a:buNone/>
              <a:defRPr sz="3120"/>
            </a:pPr>
            <a:r>
              <a:t>Detailed answers to these questions are contained in this report. Currently in Phase 2, we are exploring a mission concept targeting a ~2m aperture, in between the two options described in the current report with a small (~30 cm) and large (~4m) missions.”</a:t>
            </a:r>
          </a:p>
        </p:txBody>
      </p:sp>
      <p:sp>
        <p:nvSpPr>
          <p:cNvPr id="875" name="Bock et al. 2009…"/>
          <p:cNvSpPr txBox="1"/>
          <p:nvPr/>
        </p:nvSpPr>
        <p:spPr>
          <a:xfrm>
            <a:off x="17612643" y="12185124"/>
            <a:ext cx="3396235" cy="1184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sz="3400">
                <a:solidFill>
                  <a:srgbClr val="000000"/>
                </a:solidFill>
              </a:defRPr>
            </a:pPr>
            <a:r>
              <a:t>Bock et al. 2009</a:t>
            </a:r>
          </a:p>
          <a:p>
            <a:pPr>
              <a:defRPr sz="3400">
                <a:solidFill>
                  <a:srgbClr val="000000"/>
                </a:solidFill>
              </a:defRPr>
            </a:pPr>
            <a:r>
              <a:t>arXiv:0906.1188</a:t>
            </a:r>
          </a:p>
        </p:txBody>
      </p:sp>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79" name="Image" descr="Image"/>
          <p:cNvPicPr>
            <a:picLocks noChangeAspect="1"/>
          </p:cNvPicPr>
          <p:nvPr/>
        </p:nvPicPr>
        <p:blipFill>
          <a:blip r:embed="rId2">
            <a:extLst/>
          </a:blip>
          <a:stretch>
            <a:fillRect/>
          </a:stretch>
        </p:blipFill>
        <p:spPr>
          <a:xfrm>
            <a:off x="14095401" y="3181570"/>
            <a:ext cx="6910681" cy="9038353"/>
          </a:xfrm>
          <a:prstGeom prst="rect">
            <a:avLst/>
          </a:prstGeom>
          <a:ln w="12700">
            <a:miter lim="400000"/>
          </a:ln>
        </p:spPr>
      </p:pic>
      <p:sp>
        <p:nvSpPr>
          <p:cNvPr id="880" name="Optics + Cooling"/>
          <p:cNvSpPr txBox="1"/>
          <p:nvPr>
            <p:ph type="title"/>
          </p:nvPr>
        </p:nvSpPr>
        <p:spPr>
          <a:xfrm>
            <a:off x="4387453" y="142875"/>
            <a:ext cx="15609094" cy="1878374"/>
          </a:xfrm>
          <a:prstGeom prst="rect">
            <a:avLst/>
          </a:prstGeom>
        </p:spPr>
        <p:txBody>
          <a:bodyPr/>
          <a:lstStyle/>
          <a:p>
            <a:pPr/>
            <a:r>
              <a:t>Optics + Cooling</a:t>
            </a:r>
          </a:p>
        </p:txBody>
      </p:sp>
      <p:sp>
        <p:nvSpPr>
          <p:cNvPr id="881" name="Open Dragone Telescope…"/>
          <p:cNvSpPr txBox="1"/>
          <p:nvPr>
            <p:ph type="body" sz="half" idx="1"/>
          </p:nvPr>
        </p:nvSpPr>
        <p:spPr>
          <a:xfrm>
            <a:off x="4369593" y="2475407"/>
            <a:ext cx="8397108" cy="10836874"/>
          </a:xfrm>
          <a:prstGeom prst="rect">
            <a:avLst/>
          </a:prstGeom>
        </p:spPr>
        <p:txBody>
          <a:bodyPr anchor="t"/>
          <a:lstStyle/>
          <a:p>
            <a:pPr marL="519282" indent="-519282" defTabSz="681870">
              <a:spcBef>
                <a:spcPts val="3000"/>
              </a:spcBef>
              <a:defRPr sz="4316"/>
            </a:pPr>
            <a:r>
              <a:t>Open Dragone Telescope</a:t>
            </a:r>
          </a:p>
          <a:p>
            <a:pPr lvl="1" marL="898758" indent="-519282" defTabSz="681870">
              <a:spcBef>
                <a:spcPts val="3000"/>
              </a:spcBef>
              <a:defRPr sz="4316"/>
            </a:pPr>
            <a:r>
              <a:t>No direct view to sky</a:t>
            </a:r>
          </a:p>
          <a:p>
            <a:pPr lvl="1" marL="898758" indent="-519282" defTabSz="681870">
              <a:spcBef>
                <a:spcPts val="3000"/>
              </a:spcBef>
              <a:defRPr sz="4316"/>
            </a:pPr>
            <a:r>
              <a:t>No three-reflection sidelobe</a:t>
            </a:r>
          </a:p>
          <a:p>
            <a:pPr lvl="1" marL="898758" indent="-519282" defTabSz="681870">
              <a:spcBef>
                <a:spcPts val="3000"/>
              </a:spcBef>
              <a:defRPr sz="4316"/>
            </a:pPr>
            <a:r>
              <a:t>Cold stop (without cooling primary mirror)</a:t>
            </a:r>
          </a:p>
          <a:p>
            <a:pPr marL="519282" indent="-519282" defTabSz="681870">
              <a:spcBef>
                <a:spcPts val="3000"/>
              </a:spcBef>
              <a:defRPr sz="4316"/>
            </a:pPr>
            <a:r>
              <a:t>Design includes enhancement to DLFOV through coma correction </a:t>
            </a:r>
          </a:p>
          <a:p>
            <a:pPr marL="519282" indent="-519282" defTabSz="681870">
              <a:spcBef>
                <a:spcPts val="3000"/>
              </a:spcBef>
              <a:defRPr sz="4316"/>
            </a:pPr>
            <a:r>
              <a:t>Primary mirror at ~40 K;</a:t>
            </a:r>
          </a:p>
          <a:p>
            <a:pPr marL="519282" indent="-519282" defTabSz="681870">
              <a:spcBef>
                <a:spcPts val="3000"/>
              </a:spcBef>
              <a:defRPr sz="4316"/>
            </a:pPr>
            <a:r>
              <a:t>Stop + secondary actively cooled to ~6 K; </a:t>
            </a:r>
          </a:p>
          <a:p>
            <a:pPr marL="519282" indent="-519282" defTabSz="681870">
              <a:spcBef>
                <a:spcPts val="3000"/>
              </a:spcBef>
              <a:defRPr sz="4316"/>
            </a:pPr>
            <a:r>
              <a:t>Focal plane @ 0.1 K with cADR </a:t>
            </a:r>
          </a:p>
        </p:txBody>
      </p:sp>
      <p:sp>
        <p:nvSpPr>
          <p:cNvPr id="882" name="Line"/>
          <p:cNvSpPr/>
          <p:nvPr/>
        </p:nvSpPr>
        <p:spPr>
          <a:xfrm>
            <a:off x="3757053" y="2071687"/>
            <a:ext cx="16869893" cy="1"/>
          </a:xfrm>
          <a:prstGeom prst="line">
            <a:avLst/>
          </a:prstGeom>
          <a:ln w="25400">
            <a:solidFill>
              <a:srgbClr val="FFFFFF"/>
            </a:solidFill>
            <a:miter lim="400000"/>
          </a:ln>
        </p:spPr>
        <p:txBody>
          <a:bodyPr lIns="71437" tIns="71437" rIns="71437" bIns="71437" anchor="ctr"/>
          <a:lstStyle/>
          <a:p>
            <a:pPr>
              <a:defRPr sz="3200">
                <a:effectLst>
                  <a:outerShdw sx="100000" sy="100000" kx="0" ky="0" algn="b" rotWithShape="0" blurRad="25400" dist="23998" dir="2700000">
                    <a:srgbClr val="000000">
                      <a:alpha val="31034"/>
                    </a:srgbClr>
                  </a:outerShdw>
                </a:effectLst>
              </a:defRPr>
            </a:pPr>
          </a:p>
        </p:txBody>
      </p:sp>
      <p:sp>
        <p:nvSpPr>
          <p:cNvPr id="883" name="Line"/>
          <p:cNvSpPr/>
          <p:nvPr/>
        </p:nvSpPr>
        <p:spPr>
          <a:xfrm flipV="1">
            <a:off x="15165592" y="8309828"/>
            <a:ext cx="2271662" cy="238211"/>
          </a:xfrm>
          <a:prstGeom prst="line">
            <a:avLst/>
          </a:prstGeom>
          <a:ln w="25400">
            <a:solidFill>
              <a:srgbClr val="000000"/>
            </a:solidFill>
            <a:miter lim="400000"/>
          </a:ln>
        </p:spPr>
        <p:txBody>
          <a:bodyPr lIns="71437" tIns="71437" rIns="71437" bIns="71437" anchor="ctr"/>
          <a:lstStyle/>
          <a:p>
            <a:pPr>
              <a:defRPr sz="3200">
                <a:effectLst>
                  <a:outerShdw sx="100000" sy="100000" kx="0" ky="0" algn="b" rotWithShape="0" blurRad="25400" dist="23998" dir="2700000">
                    <a:srgbClr val="000000">
                      <a:alpha val="31034"/>
                    </a:srgbClr>
                  </a:outerShdw>
                </a:effectLst>
              </a:defRPr>
            </a:pPr>
          </a:p>
        </p:txBody>
      </p:sp>
      <p:sp>
        <p:nvSpPr>
          <p:cNvPr id="884" name="Cold Stop is…"/>
          <p:cNvSpPr txBox="1"/>
          <p:nvPr/>
        </p:nvSpPr>
        <p:spPr>
          <a:xfrm>
            <a:off x="17474096" y="3617148"/>
            <a:ext cx="3312656" cy="10064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defRPr sz="2800">
                <a:solidFill>
                  <a:srgbClr val="000000"/>
                </a:solidFill>
              </a:defRPr>
            </a:pPr>
            <a:r>
              <a:t>Cold Stop is </a:t>
            </a:r>
          </a:p>
          <a:p>
            <a:pPr>
              <a:defRPr sz="2800">
                <a:solidFill>
                  <a:srgbClr val="000000"/>
                </a:solidFill>
              </a:defRPr>
            </a:pPr>
            <a:r>
              <a:t>1.1 m diameter</a:t>
            </a:r>
          </a:p>
        </p:txBody>
      </p:sp>
      <p:sp>
        <p:nvSpPr>
          <p:cNvPr id="885" name="Line"/>
          <p:cNvSpPr/>
          <p:nvPr/>
        </p:nvSpPr>
        <p:spPr>
          <a:xfrm flipV="1">
            <a:off x="15101045" y="8572227"/>
            <a:ext cx="1" cy="3330712"/>
          </a:xfrm>
          <a:prstGeom prst="line">
            <a:avLst/>
          </a:prstGeom>
          <a:ln w="25400">
            <a:solidFill>
              <a:srgbClr val="000000"/>
            </a:solidFill>
            <a:miter lim="400000"/>
          </a:ln>
        </p:spPr>
        <p:txBody>
          <a:bodyPr lIns="71437" tIns="71437" rIns="71437" bIns="71437" anchor="ctr"/>
          <a:lstStyle/>
          <a:p>
            <a:pPr>
              <a:defRPr sz="3200">
                <a:effectLst>
                  <a:outerShdw sx="100000" sy="100000" kx="0" ky="0" algn="b" rotWithShape="0" blurRad="25400" dist="23998" dir="2700000">
                    <a:srgbClr val="000000">
                      <a:alpha val="31034"/>
                    </a:srgbClr>
                  </a:outerShdw>
                </a:effectLst>
              </a:defRPr>
            </a:pPr>
          </a:p>
        </p:txBody>
      </p:sp>
      <p:sp>
        <p:nvSpPr>
          <p:cNvPr id="886" name="Line"/>
          <p:cNvSpPr/>
          <p:nvPr/>
        </p:nvSpPr>
        <p:spPr>
          <a:xfrm>
            <a:off x="15092246" y="12109467"/>
            <a:ext cx="4188065" cy="1"/>
          </a:xfrm>
          <a:prstGeom prst="line">
            <a:avLst/>
          </a:prstGeom>
          <a:ln w="25400">
            <a:solidFill>
              <a:srgbClr val="000000"/>
            </a:solidFill>
            <a:miter lim="400000"/>
          </a:ln>
        </p:spPr>
        <p:txBody>
          <a:bodyPr lIns="71437" tIns="71437" rIns="71437" bIns="71437" anchor="ctr"/>
          <a:lstStyle/>
          <a:p>
            <a:pPr>
              <a:defRPr sz="3200">
                <a:effectLst>
                  <a:outerShdw sx="100000" sy="100000" kx="0" ky="0" algn="b" rotWithShape="0" blurRad="25400" dist="23998" dir="2700000">
                    <a:srgbClr val="000000">
                      <a:alpha val="31034"/>
                    </a:srgbClr>
                  </a:outerShdw>
                </a:effectLst>
              </a:defRPr>
            </a:pPr>
          </a:p>
        </p:txBody>
      </p:sp>
      <p:sp>
        <p:nvSpPr>
          <p:cNvPr id="887" name="Line"/>
          <p:cNvSpPr/>
          <p:nvPr/>
        </p:nvSpPr>
        <p:spPr>
          <a:xfrm flipV="1">
            <a:off x="19143322" y="10169825"/>
            <a:ext cx="1853118" cy="1853118"/>
          </a:xfrm>
          <a:prstGeom prst="line">
            <a:avLst/>
          </a:prstGeom>
          <a:ln w="25400">
            <a:solidFill>
              <a:srgbClr val="000000"/>
            </a:solidFill>
            <a:miter lim="400000"/>
          </a:ln>
        </p:spPr>
        <p:txBody>
          <a:bodyPr lIns="71437" tIns="71437" rIns="71437" bIns="71437" anchor="ctr"/>
          <a:lstStyle/>
          <a:p>
            <a:pPr>
              <a:defRPr sz="3200">
                <a:effectLst>
                  <a:outerShdw sx="100000" sy="100000" kx="0" ky="0" algn="b" rotWithShape="0" blurRad="25400" dist="23998" dir="2700000">
                    <a:srgbClr val="000000">
                      <a:alpha val="31034"/>
                    </a:srgbClr>
                  </a:outerShdw>
                </a:effectLst>
              </a:defRPr>
            </a:pPr>
          </a:p>
        </p:txBody>
      </p:sp>
      <p:sp>
        <p:nvSpPr>
          <p:cNvPr id="888" name="Line"/>
          <p:cNvSpPr/>
          <p:nvPr/>
        </p:nvSpPr>
        <p:spPr>
          <a:xfrm>
            <a:off x="20076156" y="8820402"/>
            <a:ext cx="858921" cy="520908"/>
          </a:xfrm>
          <a:prstGeom prst="line">
            <a:avLst/>
          </a:prstGeom>
          <a:ln w="25400">
            <a:solidFill>
              <a:srgbClr val="000000"/>
            </a:solidFill>
            <a:miter lim="400000"/>
          </a:ln>
        </p:spPr>
        <p:txBody>
          <a:bodyPr lIns="71437" tIns="71437" rIns="71437" bIns="71437" anchor="ctr"/>
          <a:lstStyle/>
          <a:p>
            <a:pPr>
              <a:defRPr sz="3200">
                <a:effectLst>
                  <a:outerShdw sx="100000" sy="100000" kx="0" ky="0" algn="b" rotWithShape="0" blurRad="25400" dist="23998" dir="2700000">
                    <a:srgbClr val="000000">
                      <a:alpha val="31034"/>
                    </a:srgbClr>
                  </a:outerShdw>
                </a:effectLst>
              </a:defRPr>
            </a:pPr>
          </a:p>
        </p:txBody>
      </p:sp>
      <p:sp>
        <p:nvSpPr>
          <p:cNvPr id="889" name="Line"/>
          <p:cNvSpPr/>
          <p:nvPr/>
        </p:nvSpPr>
        <p:spPr>
          <a:xfrm flipV="1">
            <a:off x="20266254" y="4633416"/>
            <a:ext cx="1" cy="4048854"/>
          </a:xfrm>
          <a:prstGeom prst="line">
            <a:avLst/>
          </a:prstGeom>
          <a:ln w="25400">
            <a:solidFill>
              <a:srgbClr val="000000"/>
            </a:solidFill>
            <a:miter lim="400000"/>
            <a:headEnd type="triangle"/>
          </a:ln>
        </p:spPr>
        <p:txBody>
          <a:bodyPr lIns="71437" tIns="71437" rIns="71437" bIns="71437" anchor="ctr"/>
          <a:lstStyle/>
          <a:p>
            <a:pPr>
              <a:defRPr sz="3200">
                <a:effectLst>
                  <a:outerShdw sx="100000" sy="100000" kx="0" ky="0" algn="b" rotWithShape="0" blurRad="25400" dist="23998" dir="2700000">
                    <a:srgbClr val="000000">
                      <a:alpha val="31034"/>
                    </a:srgbClr>
                  </a:outerShdw>
                </a:effectLst>
              </a:defRPr>
            </a:pPr>
          </a:p>
        </p:txBody>
      </p:sp>
      <p:sp>
        <p:nvSpPr>
          <p:cNvPr id="890" name="Focal Plane"/>
          <p:cNvSpPr txBox="1"/>
          <p:nvPr/>
        </p:nvSpPr>
        <p:spPr>
          <a:xfrm>
            <a:off x="13807871" y="9950245"/>
            <a:ext cx="3312657" cy="5746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sz="2800">
                <a:solidFill>
                  <a:srgbClr val="000000"/>
                </a:solidFill>
              </a:defRPr>
            </a:lvl1pPr>
          </a:lstStyle>
          <a:p>
            <a:pPr/>
            <a:r>
              <a:t>Focal Plane</a:t>
            </a:r>
          </a:p>
        </p:txBody>
      </p:sp>
      <p:sp>
        <p:nvSpPr>
          <p:cNvPr id="891" name="Line"/>
          <p:cNvSpPr/>
          <p:nvPr/>
        </p:nvSpPr>
        <p:spPr>
          <a:xfrm flipV="1">
            <a:off x="16359543" y="8930592"/>
            <a:ext cx="814135" cy="974869"/>
          </a:xfrm>
          <a:prstGeom prst="line">
            <a:avLst/>
          </a:prstGeom>
          <a:ln w="25400">
            <a:solidFill>
              <a:srgbClr val="000000"/>
            </a:solidFill>
            <a:miter lim="400000"/>
          </a:ln>
        </p:spPr>
        <p:txBody>
          <a:bodyPr lIns="71437" tIns="71437" rIns="71437" bIns="71437" anchor="ctr"/>
          <a:lstStyle/>
          <a:p>
            <a:pPr>
              <a:defRPr sz="3200">
                <a:effectLst>
                  <a:outerShdw sx="100000" sy="100000" kx="0" ky="0" algn="b" rotWithShape="0" blurRad="25400" dist="23998" dir="2700000">
                    <a:srgbClr val="000000">
                      <a:alpha val="31034"/>
                    </a:srgbClr>
                  </a:outerShdw>
                </a:effectLst>
              </a:defRPr>
            </a:pPr>
          </a:p>
        </p:txBody>
      </p:sp>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3" name="Mission"/>
          <p:cNvSpPr txBox="1"/>
          <p:nvPr>
            <p:ph type="title"/>
          </p:nvPr>
        </p:nvSpPr>
        <p:spPr>
          <a:xfrm>
            <a:off x="4387453" y="142875"/>
            <a:ext cx="15609094" cy="1878374"/>
          </a:xfrm>
          <a:prstGeom prst="rect">
            <a:avLst/>
          </a:prstGeom>
        </p:spPr>
        <p:txBody>
          <a:bodyPr/>
          <a:lstStyle/>
          <a:p>
            <a:pPr/>
            <a:r>
              <a:t>Mission</a:t>
            </a:r>
          </a:p>
        </p:txBody>
      </p:sp>
      <p:sp>
        <p:nvSpPr>
          <p:cNvPr id="894" name="L2…"/>
          <p:cNvSpPr txBox="1"/>
          <p:nvPr>
            <p:ph type="body" sz="half" idx="1"/>
          </p:nvPr>
        </p:nvSpPr>
        <p:spPr>
          <a:xfrm>
            <a:off x="4369593" y="2475407"/>
            <a:ext cx="8397108" cy="10836874"/>
          </a:xfrm>
          <a:prstGeom prst="rect">
            <a:avLst/>
          </a:prstGeom>
        </p:spPr>
        <p:txBody>
          <a:bodyPr anchor="t"/>
          <a:lstStyle/>
          <a:p>
            <a:pPr>
              <a:spcBef>
                <a:spcPts val="3600"/>
              </a:spcBef>
            </a:pPr>
            <a:r>
              <a:t>L2</a:t>
            </a:r>
          </a:p>
          <a:p>
            <a:pPr>
              <a:spcBef>
                <a:spcPts val="3600"/>
              </a:spcBef>
            </a:pPr>
            <a:r>
              <a:t>4 years</a:t>
            </a:r>
          </a:p>
          <a:p>
            <a:pPr>
              <a:spcBef>
                <a:spcPts val="3600"/>
              </a:spcBef>
            </a:pPr>
            <a:r>
              <a:t>Mass, Power - TBD</a:t>
            </a:r>
          </a:p>
          <a:p>
            <a:pPr>
              <a:spcBef>
                <a:spcPts val="3600"/>
              </a:spcBef>
            </a:pPr>
            <a:r>
              <a:t>alpha/beta: 30, 60</a:t>
            </a:r>
          </a:p>
          <a:p>
            <a:pPr>
              <a:spcBef>
                <a:spcPts val="3600"/>
              </a:spcBef>
            </a:pPr>
            <a:r>
              <a:t>spin: 1 RPM</a:t>
            </a:r>
          </a:p>
          <a:p>
            <a:pPr>
              <a:spcBef>
                <a:spcPts val="3600"/>
              </a:spcBef>
            </a:pPr>
            <a:r>
              <a:t>Data: 3.2 TBits/day</a:t>
            </a:r>
          </a:p>
          <a:p>
            <a:pPr>
              <a:spcBef>
                <a:spcPts val="3600"/>
              </a:spcBef>
            </a:pPr>
            <a:r>
              <a:t>polarization noise = 0.7 uK*arcmin</a:t>
            </a:r>
          </a:p>
        </p:txBody>
      </p:sp>
      <p:sp>
        <p:nvSpPr>
          <p:cNvPr id="895" name="Line"/>
          <p:cNvSpPr/>
          <p:nvPr/>
        </p:nvSpPr>
        <p:spPr>
          <a:xfrm>
            <a:off x="3757053" y="2071687"/>
            <a:ext cx="16869893" cy="1"/>
          </a:xfrm>
          <a:prstGeom prst="line">
            <a:avLst/>
          </a:prstGeom>
          <a:ln w="25400">
            <a:solidFill>
              <a:srgbClr val="FFFFFF"/>
            </a:solidFill>
            <a:miter lim="400000"/>
          </a:ln>
        </p:spPr>
        <p:txBody>
          <a:bodyPr lIns="71437" tIns="71437" rIns="71437" bIns="71437" anchor="ctr"/>
          <a:lstStyle/>
          <a:p>
            <a:pPr>
              <a:defRPr sz="3200">
                <a:effectLst>
                  <a:outerShdw sx="100000" sy="100000" kx="0" ky="0" algn="b" rotWithShape="0" blurRad="25400" dist="23998" dir="2700000">
                    <a:srgbClr val="000000">
                      <a:alpha val="31034"/>
                    </a:srgbClr>
                  </a:outerShdw>
                </a:effectLst>
              </a:defRPr>
            </a:pPr>
          </a:p>
        </p:txBody>
      </p:sp>
      <p:pic>
        <p:nvPicPr>
          <p:cNvPr id="896" name="171130_pico_iso-front.jpg" descr="171130_pico_iso-front.jpg"/>
          <p:cNvPicPr>
            <a:picLocks noChangeAspect="1"/>
          </p:cNvPicPr>
          <p:nvPr/>
        </p:nvPicPr>
        <p:blipFill>
          <a:blip r:embed="rId2">
            <a:extLst/>
          </a:blip>
          <a:srcRect l="7912" t="7413" r="9806" b="5862"/>
          <a:stretch>
            <a:fillRect/>
          </a:stretch>
        </p:blipFill>
        <p:spPr>
          <a:xfrm>
            <a:off x="13950336" y="2422975"/>
            <a:ext cx="6818344" cy="10488917"/>
          </a:xfrm>
          <a:prstGeom prst="rect">
            <a:avLst/>
          </a:prstGeom>
          <a:ln w="12700">
            <a:miter lim="400000"/>
          </a:ln>
        </p:spPr>
      </p:pic>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8" name="Additional Slides"/>
          <p:cNvSpPr txBox="1"/>
          <p:nvPr>
            <p:ph type="title"/>
          </p:nvPr>
        </p:nvSpPr>
        <p:spPr>
          <a:xfrm>
            <a:off x="4387453" y="5339953"/>
            <a:ext cx="15609094" cy="1885141"/>
          </a:xfrm>
          <a:prstGeom prst="rect">
            <a:avLst/>
          </a:prstGeom>
        </p:spPr>
        <p:txBody>
          <a:bodyPr/>
          <a:lstStyle/>
          <a:p>
            <a:pPr/>
            <a:r>
              <a:t>Additional Slides</a:t>
            </a:r>
          </a:p>
        </p:txBody>
      </p:sp>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0" name="Titre 1"/>
          <p:cNvSpPr txBox="1"/>
          <p:nvPr>
            <p:ph type="title"/>
          </p:nvPr>
        </p:nvSpPr>
        <p:spPr>
          <a:xfrm>
            <a:off x="3962400" y="549275"/>
            <a:ext cx="16459200" cy="1778981"/>
          </a:xfrm>
          <a:prstGeom prst="rect">
            <a:avLst/>
          </a:prstGeom>
          <a:ln w="50800">
            <a:solidFill>
              <a:srgbClr val="4F81BD"/>
            </a:solidFill>
            <a:round/>
          </a:ln>
        </p:spPr>
        <p:txBody>
          <a:bodyPr/>
          <a:lstStyle/>
          <a:p>
            <a:pPr/>
            <a:r>
              <a:t>News from CORE</a:t>
            </a:r>
          </a:p>
        </p:txBody>
      </p:sp>
      <p:sp>
        <p:nvSpPr>
          <p:cNvPr id="901" name="Espace réservé du contenu 2"/>
          <p:cNvSpPr txBox="1"/>
          <p:nvPr>
            <p:ph type="body" idx="1"/>
          </p:nvPr>
        </p:nvSpPr>
        <p:spPr>
          <a:xfrm>
            <a:off x="3962400" y="3200399"/>
            <a:ext cx="16459200" cy="9904876"/>
          </a:xfrm>
          <a:prstGeom prst="rect">
            <a:avLst/>
          </a:prstGeom>
        </p:spPr>
        <p:txBody>
          <a:bodyPr/>
          <a:lstStyle/>
          <a:p>
            <a:pPr marL="645458" indent="-645458">
              <a:lnSpc>
                <a:spcPct val="80000"/>
              </a:lnSpc>
              <a:spcBef>
                <a:spcPts val="800"/>
              </a:spcBef>
              <a:defRPr sz="3200"/>
            </a:pPr>
            <a:r>
              <a:t>The non-selection of CORE for the ESA M5 call was due to the lack of a major partner for what was perceived as an ambitious mission with a cost that could exceed the cost cap available for M5.</a:t>
            </a:r>
          </a:p>
          <a:p>
            <a:pPr marL="645458" indent="-645458">
              <a:lnSpc>
                <a:spcPct val="80000"/>
              </a:lnSpc>
              <a:spcBef>
                <a:spcPts val="800"/>
              </a:spcBef>
              <a:defRPr sz="3200"/>
            </a:pPr>
          </a:p>
          <a:p>
            <a:pPr marL="645458" indent="-645458">
              <a:lnSpc>
                <a:spcPct val="80000"/>
              </a:lnSpc>
              <a:spcBef>
                <a:spcPts val="800"/>
              </a:spcBef>
              <a:defRPr sz="3200"/>
            </a:pPr>
            <a:r>
              <a:t>The CORE consortium has been encouraged to look for a major international partner to propose/implement such a mission.</a:t>
            </a:r>
          </a:p>
          <a:p>
            <a:pPr marL="645458" indent="-645458">
              <a:lnSpc>
                <a:spcPct val="80000"/>
              </a:lnSpc>
              <a:spcBef>
                <a:spcPts val="800"/>
              </a:spcBef>
              <a:defRPr sz="3200"/>
            </a:pPr>
          </a:p>
          <a:p>
            <a:pPr marL="645458" indent="-645458">
              <a:lnSpc>
                <a:spcPct val="80000"/>
              </a:lnSpc>
              <a:spcBef>
                <a:spcPts val="800"/>
              </a:spcBef>
              <a:defRPr sz="3200"/>
            </a:pPr>
            <a:r>
              <a:t>Discussions of CORE proposal leaders with colleagues in India, initiated in the summer of 2017, identified a convergence of scientific interests.</a:t>
            </a:r>
          </a:p>
          <a:p>
            <a:pPr marL="645458" indent="-645458">
              <a:lnSpc>
                <a:spcPct val="80000"/>
              </a:lnSpc>
              <a:spcBef>
                <a:spcPts val="800"/>
              </a:spcBef>
              <a:defRPr sz="3200"/>
            </a:pPr>
          </a:p>
          <a:p>
            <a:pPr marL="645458" indent="-645458">
              <a:lnSpc>
                <a:spcPct val="80000"/>
              </a:lnSpc>
              <a:spcBef>
                <a:spcPts val="800"/>
              </a:spcBef>
              <a:defRPr sz="3200"/>
            </a:pPr>
            <a:r>
              <a:t>A proposal for an Indian CMB mission, to be implemented in collaboration with international partners and launched in ~2029, was proposed to ISRO on Apr. 16, 2018 by a consortium of ~90 scientists, in answer to an AO from ISRO issued Feb. 3, 2018.</a:t>
            </a:r>
          </a:p>
          <a:p>
            <a:pPr marL="645458" indent="-645458">
              <a:lnSpc>
                <a:spcPct val="80000"/>
              </a:lnSpc>
              <a:spcBef>
                <a:spcPts val="800"/>
              </a:spcBef>
              <a:defRPr sz="3200"/>
            </a:pPr>
          </a:p>
          <a:p>
            <a:pPr marL="645458" indent="-645458">
              <a:lnSpc>
                <a:spcPct val="80000"/>
              </a:lnSpc>
              <a:spcBef>
                <a:spcPts val="800"/>
              </a:spcBef>
              <a:defRPr sz="3200"/>
            </a:pPr>
            <a:r>
              <a:t>In Europe, participation to such a mission could be envisaged either through ESA (e.g. through a MO, or through a proposal in answer to the next M-class call, expected ~2019), or through contribution involving national agencies (e.g. CNES, ASI, …).</a:t>
            </a:r>
          </a:p>
        </p:txBody>
      </p:sp>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3" name="Espace réservé du contenu 2"/>
          <p:cNvSpPr txBox="1"/>
          <p:nvPr>
            <p:ph type="body" idx="1"/>
          </p:nvPr>
        </p:nvSpPr>
        <p:spPr>
          <a:xfrm>
            <a:off x="3962400" y="2857407"/>
            <a:ext cx="16459200" cy="10318419"/>
          </a:xfrm>
          <a:prstGeom prst="rect">
            <a:avLst/>
          </a:prstGeom>
        </p:spPr>
        <p:txBody>
          <a:bodyPr/>
          <a:lstStyle/>
          <a:p>
            <a:pPr marL="651509" indent="-651509">
              <a:lnSpc>
                <a:spcPct val="80000"/>
              </a:lnSpc>
              <a:spcBef>
                <a:spcPts val="900"/>
              </a:spcBef>
              <a:defRPr sz="3800"/>
            </a:pPr>
            <a:r>
              <a:t>The mission proposed to ISRO, CMB-Bharat, is conceptually close to CORE or PICO in terms of performance and implementation </a:t>
            </a:r>
          </a:p>
          <a:p>
            <a:pPr lvl="1" marL="995082" indent="-537882">
              <a:lnSpc>
                <a:spcPct val="80000"/>
              </a:lnSpc>
              <a:spcBef>
                <a:spcPts val="800"/>
              </a:spcBef>
              <a:defRPr sz="3200"/>
            </a:pPr>
            <a:r>
              <a:t>1.2-1.5m telescope passively cooled to 40-100 K</a:t>
            </a:r>
          </a:p>
          <a:p>
            <a:pPr lvl="1" marL="995082" indent="-537882">
              <a:lnSpc>
                <a:spcPct val="80000"/>
              </a:lnSpc>
              <a:spcBef>
                <a:spcPts val="800"/>
              </a:spcBef>
              <a:defRPr sz="3200"/>
            </a:pPr>
            <a:r>
              <a:t>a focal plane array of a few thousands of detectors distributed among about ~20 frequency bands in the 30-900 GHz range</a:t>
            </a:r>
          </a:p>
          <a:p>
            <a:pPr lvl="1" marL="995082" indent="-537882">
              <a:lnSpc>
                <a:spcPct val="80000"/>
              </a:lnSpc>
              <a:spcBef>
                <a:spcPts val="800"/>
              </a:spcBef>
              <a:defRPr sz="3200"/>
            </a:pPr>
            <a:r>
              <a:t>Final CMB sensitivity after component separation of ~1-2 uK.arcmin and few arcminute angular resolution.</a:t>
            </a:r>
          </a:p>
          <a:p>
            <a:pPr marL="651509" indent="-651509">
              <a:lnSpc>
                <a:spcPct val="80000"/>
              </a:lnSpc>
              <a:spcBef>
                <a:spcPts val="900"/>
              </a:spcBef>
              <a:defRPr sz="3800"/>
            </a:pPr>
          </a:p>
          <a:p>
            <a:pPr marL="651509" indent="-651509">
              <a:lnSpc>
                <a:spcPct val="80000"/>
              </a:lnSpc>
              <a:spcBef>
                <a:spcPts val="900"/>
              </a:spcBef>
              <a:defRPr sz="3800"/>
            </a:pPr>
            <a:r>
              <a:t>Two interesting options, to be further assessed in a study phase, are proposed</a:t>
            </a:r>
          </a:p>
          <a:p>
            <a:pPr lvl="1" marL="995082" indent="-537882">
              <a:lnSpc>
                <a:spcPct val="80000"/>
              </a:lnSpc>
              <a:spcBef>
                <a:spcPts val="800"/>
              </a:spcBef>
              <a:defRPr sz="3200"/>
            </a:pPr>
            <a:r>
              <a:t>A second instrument, a small FTS similar to a reduced version of PIXIE, for absolute calibration, zero-level of intensity maps, and observing large-scale polarization in many frequency bands. With sensitivity &gt;100 times better than COBE/FIRAS, this instrument can also do CMB spectral distortion science, and is a pathfinder for a future very ambitious CMB spectral distortions space mission.</a:t>
            </a:r>
          </a:p>
          <a:p>
            <a:pPr lvl="1" marL="995082" indent="-537882">
              <a:lnSpc>
                <a:spcPct val="80000"/>
              </a:lnSpc>
              <a:spcBef>
                <a:spcPts val="800"/>
              </a:spcBef>
              <a:defRPr sz="3200"/>
            </a:pPr>
            <a:r>
              <a:t>After 4 years of nominal full-sky observations in survey mode, a mission extension of ~2 years could be dedicated to pointed observations of small regions of sky for deep surveys. In observatory mode, targets could be selected through calls open to the wider scientific community.</a:t>
            </a:r>
          </a:p>
        </p:txBody>
      </p:sp>
      <p:sp>
        <p:nvSpPr>
          <p:cNvPr id="904" name="Titre 1"/>
          <p:cNvSpPr txBox="1"/>
          <p:nvPr>
            <p:ph type="title"/>
          </p:nvPr>
        </p:nvSpPr>
        <p:spPr>
          <a:xfrm>
            <a:off x="3962400" y="549275"/>
            <a:ext cx="16459200" cy="1778981"/>
          </a:xfrm>
          <a:prstGeom prst="rect">
            <a:avLst/>
          </a:prstGeom>
          <a:ln w="50800">
            <a:solidFill>
              <a:srgbClr val="4F81BD"/>
            </a:solidFill>
            <a:round/>
          </a:ln>
        </p:spPr>
        <p:txBody>
          <a:bodyPr/>
          <a:lstStyle/>
          <a:p>
            <a:pPr/>
            <a:r>
              <a:t>CMB-Bharat</a:t>
            </a:r>
          </a:p>
        </p:txBody>
      </p:sp>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6" name="PICO’s capabilities are not matched by any other foreseeable experiment…"/>
          <p:cNvSpPr txBox="1"/>
          <p:nvPr>
            <p:ph type="body" sz="half" idx="1"/>
          </p:nvPr>
        </p:nvSpPr>
        <p:spPr>
          <a:xfrm>
            <a:off x="3932322" y="1814610"/>
            <a:ext cx="8345866" cy="10598474"/>
          </a:xfrm>
          <a:prstGeom prst="rect">
            <a:avLst/>
          </a:prstGeom>
        </p:spPr>
        <p:txBody>
          <a:bodyPr anchor="t"/>
          <a:lstStyle/>
          <a:p>
            <a:pPr marL="0" indent="0" defTabSz="714732">
              <a:spcBef>
                <a:spcPts val="3600"/>
              </a:spcBef>
              <a:buSzTx/>
              <a:buNone/>
              <a:defRPr sz="4524"/>
            </a:pPr>
            <a:r>
              <a:t>PICO’s capabilities are not matched by any other foreseeable experiment </a:t>
            </a:r>
          </a:p>
          <a:p>
            <a:pPr lvl="1" marL="942072" indent="-544308" defTabSz="714732">
              <a:spcBef>
                <a:spcPts val="3600"/>
              </a:spcBef>
              <a:defRPr sz="4524"/>
            </a:pPr>
            <a:r>
              <a:t>Full sky coverage with ~4’ resolution (and the same depth S4 has on 5% of the sky)</a:t>
            </a:r>
          </a:p>
          <a:p>
            <a:pPr lvl="1" marL="942072" indent="-544308" defTabSz="714732">
              <a:spcBef>
                <a:spcPts val="3600"/>
              </a:spcBef>
              <a:defRPr sz="4524"/>
            </a:pPr>
            <a:r>
              <a:t>Access to the entire range of angular scales of the B-mode signal, including the largest, while maintaining the capability to delens</a:t>
            </a:r>
          </a:p>
        </p:txBody>
      </p:sp>
      <p:sp>
        <p:nvSpPr>
          <p:cNvPr id="907" name="PICO and Sub-Orbital CMB Efforts"/>
          <p:cNvSpPr txBox="1"/>
          <p:nvPr>
            <p:ph type="title"/>
          </p:nvPr>
        </p:nvSpPr>
        <p:spPr>
          <a:xfrm>
            <a:off x="4387453" y="142875"/>
            <a:ext cx="15609094" cy="1346500"/>
          </a:xfrm>
          <a:prstGeom prst="rect">
            <a:avLst/>
          </a:prstGeom>
        </p:spPr>
        <p:txBody>
          <a:bodyPr/>
          <a:lstStyle>
            <a:lvl1pPr>
              <a:defRPr sz="7000"/>
            </a:lvl1pPr>
          </a:lstStyle>
          <a:p>
            <a:pPr/>
            <a:r>
              <a:t>PICO and Sub-Orbital CMB Efforts</a:t>
            </a:r>
          </a:p>
        </p:txBody>
      </p:sp>
      <p:sp>
        <p:nvSpPr>
          <p:cNvPr id="908" name="Line"/>
          <p:cNvSpPr/>
          <p:nvPr/>
        </p:nvSpPr>
        <p:spPr>
          <a:xfrm>
            <a:off x="3757053" y="1446609"/>
            <a:ext cx="16869893" cy="1"/>
          </a:xfrm>
          <a:prstGeom prst="line">
            <a:avLst/>
          </a:prstGeom>
          <a:ln w="25400">
            <a:solidFill>
              <a:srgbClr val="FFFFFF"/>
            </a:solidFill>
            <a:miter lim="400000"/>
          </a:ln>
        </p:spPr>
        <p:txBody>
          <a:bodyPr lIns="71437" tIns="71437" rIns="71437" bIns="71437" anchor="ctr"/>
          <a:lstStyle/>
          <a:p>
            <a:pPr>
              <a:defRPr sz="3200">
                <a:effectLst>
                  <a:outerShdw sx="100000" sy="100000" kx="0" ky="0" algn="b" rotWithShape="0" blurRad="25400" dist="23998" dir="2700000">
                    <a:srgbClr val="000000">
                      <a:alpha val="31034"/>
                    </a:srgbClr>
                  </a:outerShdw>
                </a:effectLst>
              </a:defRPr>
            </a:pPr>
          </a:p>
        </p:txBody>
      </p:sp>
      <p:pic>
        <p:nvPicPr>
          <p:cNvPr id="909" name="TeamX_20171221_iso_annotated_complete_2.png" descr="TeamX_20171221_iso_annotated_complete_2.png"/>
          <p:cNvPicPr>
            <a:picLocks noChangeAspect="1"/>
          </p:cNvPicPr>
          <p:nvPr/>
        </p:nvPicPr>
        <p:blipFill>
          <a:blip r:embed="rId3">
            <a:extLst/>
          </a:blip>
          <a:stretch>
            <a:fillRect/>
          </a:stretch>
        </p:blipFill>
        <p:spPr>
          <a:xfrm>
            <a:off x="3013550" y="12178"/>
            <a:ext cx="1227984" cy="1510920"/>
          </a:xfrm>
          <a:prstGeom prst="rect">
            <a:avLst/>
          </a:prstGeom>
          <a:ln w="12700">
            <a:miter lim="400000"/>
          </a:ln>
        </p:spPr>
      </p:pic>
      <p:pic>
        <p:nvPicPr>
          <p:cNvPr id="910" name="cmb_powspec_PICOv2.png" descr="cmb_powspec_PICOv2.png"/>
          <p:cNvPicPr>
            <a:picLocks noChangeAspect="1"/>
          </p:cNvPicPr>
          <p:nvPr/>
        </p:nvPicPr>
        <p:blipFill>
          <a:blip r:embed="rId4">
            <a:extLst/>
          </a:blip>
          <a:stretch>
            <a:fillRect/>
          </a:stretch>
        </p:blipFill>
        <p:spPr>
          <a:xfrm>
            <a:off x="13812296" y="1566846"/>
            <a:ext cx="7297126" cy="5823107"/>
          </a:xfrm>
          <a:prstGeom prst="rect">
            <a:avLst/>
          </a:prstGeom>
          <a:ln w="12700">
            <a:miter lim="400000"/>
          </a:ln>
        </p:spPr>
      </p:pic>
      <p:pic>
        <p:nvPicPr>
          <p:cNvPr id="911" name="cmb_powspec_PICOv1.png" descr="cmb_powspec_PICOv1.png"/>
          <p:cNvPicPr>
            <a:picLocks noChangeAspect="1"/>
          </p:cNvPicPr>
          <p:nvPr/>
        </p:nvPicPr>
        <p:blipFill>
          <a:blip r:embed="rId5">
            <a:extLst/>
          </a:blip>
          <a:stretch>
            <a:fillRect/>
          </a:stretch>
        </p:blipFill>
        <p:spPr>
          <a:xfrm>
            <a:off x="13794536" y="7696440"/>
            <a:ext cx="7389730" cy="5823107"/>
          </a:xfrm>
          <a:prstGeom prst="rect">
            <a:avLst/>
          </a:prstGeom>
          <a:ln w="12700">
            <a:miter lim="400000"/>
          </a:ln>
        </p:spPr>
      </p:pic>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5" name="Rectangle"/>
          <p:cNvSpPr/>
          <p:nvPr/>
        </p:nvSpPr>
        <p:spPr>
          <a:xfrm>
            <a:off x="13529468" y="1670690"/>
            <a:ext cx="7719716" cy="11855981"/>
          </a:xfrm>
          <a:prstGeom prst="rect">
            <a:avLst/>
          </a:prstGeom>
          <a:solidFill>
            <a:srgbClr val="FFFFFF"/>
          </a:solidFill>
          <a:ln w="12700">
            <a:miter lim="400000"/>
          </a:ln>
          <a:effectLst>
            <a:outerShdw sx="100000" sy="100000" kx="0" ky="0" algn="b" rotWithShape="0" blurRad="101600" dist="0" dir="18900000">
              <a:srgbClr val="000000">
                <a:alpha val="80000"/>
              </a:srgbClr>
            </a:outerShdw>
          </a:effectLst>
        </p:spPr>
        <p:txBody>
          <a:bodyPr lIns="71437" tIns="71437" rIns="71437" bIns="71437" anchor="ctr"/>
          <a:lstStyle/>
          <a:p>
            <a:pPr>
              <a:defRPr sz="3200">
                <a:effectLst>
                  <a:outerShdw sx="100000" sy="100000" kx="0" ky="0" algn="b" rotWithShape="0" blurRad="25400" dist="23998" dir="2700000">
                    <a:srgbClr val="000000">
                      <a:alpha val="31034"/>
                    </a:srgbClr>
                  </a:outerShdw>
                </a:effectLst>
              </a:defRPr>
            </a:pPr>
          </a:p>
        </p:txBody>
      </p:sp>
      <p:sp>
        <p:nvSpPr>
          <p:cNvPr id="916" name="Unmatched/unmatcheable frequency coverage…"/>
          <p:cNvSpPr txBox="1"/>
          <p:nvPr>
            <p:ph type="body" sz="half" idx="1"/>
          </p:nvPr>
        </p:nvSpPr>
        <p:spPr>
          <a:xfrm>
            <a:off x="3932322" y="1814610"/>
            <a:ext cx="9197136" cy="10598474"/>
          </a:xfrm>
          <a:prstGeom prst="rect">
            <a:avLst/>
          </a:prstGeom>
        </p:spPr>
        <p:txBody>
          <a:bodyPr anchor="t"/>
          <a:lstStyle/>
          <a:p>
            <a:pPr lvl="1" marL="909587" indent="-525539" defTabSz="690086">
              <a:spcBef>
                <a:spcPts val="3500"/>
              </a:spcBef>
              <a:defRPr sz="4368"/>
            </a:pPr>
            <a:r>
              <a:t>Unmatched/unmatcheable frequency coverage</a:t>
            </a:r>
          </a:p>
          <a:p>
            <a:pPr lvl="2" marL="1293635" indent="-525539" defTabSz="690086">
              <a:spcBef>
                <a:spcPts val="3500"/>
              </a:spcBef>
              <a:defRPr sz="4368"/>
            </a:pPr>
            <a:r>
              <a:t>Galactic foregrounds are known to overwhelm the cosmological B-mode signal</a:t>
            </a:r>
          </a:p>
          <a:p>
            <a:pPr lvl="2" marL="1293635" indent="-525539" defTabSz="690086">
              <a:spcBef>
                <a:spcPts val="3500"/>
              </a:spcBef>
              <a:defRPr sz="4368"/>
            </a:pPr>
            <a:r>
              <a:t>Signals are at the nano-K level: even low level of residual foregrounds can bias the measurement</a:t>
            </a:r>
          </a:p>
          <a:p>
            <a:pPr lvl="1" marL="909587" indent="-525539" defTabSz="690086">
              <a:spcBef>
                <a:spcPts val="3500"/>
              </a:spcBef>
              <a:defRPr sz="4368"/>
            </a:pPr>
            <a:r>
              <a:t>Space gives the most systematic-error-robust platform</a:t>
            </a:r>
          </a:p>
          <a:p>
            <a:pPr lvl="2" marL="1293635" indent="-525539" defTabSz="690086">
              <a:spcBef>
                <a:spcPts val="3500"/>
              </a:spcBef>
              <a:defRPr sz="4368"/>
            </a:pPr>
            <a:r>
              <a:t>Signals are at the nano-K level</a:t>
            </a:r>
          </a:p>
        </p:txBody>
      </p:sp>
      <p:sp>
        <p:nvSpPr>
          <p:cNvPr id="917" name="PICO and Sub-Orbital CMB Efforts"/>
          <p:cNvSpPr txBox="1"/>
          <p:nvPr>
            <p:ph type="title"/>
          </p:nvPr>
        </p:nvSpPr>
        <p:spPr>
          <a:xfrm>
            <a:off x="4387453" y="142875"/>
            <a:ext cx="15609094" cy="1346500"/>
          </a:xfrm>
          <a:prstGeom prst="rect">
            <a:avLst/>
          </a:prstGeom>
        </p:spPr>
        <p:txBody>
          <a:bodyPr/>
          <a:lstStyle>
            <a:lvl1pPr>
              <a:defRPr sz="7000"/>
            </a:lvl1pPr>
          </a:lstStyle>
          <a:p>
            <a:pPr/>
            <a:r>
              <a:t>PICO and Sub-Orbital CMB Efforts</a:t>
            </a:r>
          </a:p>
        </p:txBody>
      </p:sp>
      <p:sp>
        <p:nvSpPr>
          <p:cNvPr id="918" name="Line"/>
          <p:cNvSpPr/>
          <p:nvPr/>
        </p:nvSpPr>
        <p:spPr>
          <a:xfrm>
            <a:off x="3757053" y="1446609"/>
            <a:ext cx="16869893" cy="1"/>
          </a:xfrm>
          <a:prstGeom prst="line">
            <a:avLst/>
          </a:prstGeom>
          <a:ln w="25400">
            <a:solidFill>
              <a:srgbClr val="FFFFFF"/>
            </a:solidFill>
            <a:miter lim="400000"/>
          </a:ln>
        </p:spPr>
        <p:txBody>
          <a:bodyPr lIns="71437" tIns="71437" rIns="71437" bIns="71437" anchor="ctr"/>
          <a:lstStyle/>
          <a:p>
            <a:pPr>
              <a:defRPr sz="3200">
                <a:effectLst>
                  <a:outerShdw sx="100000" sy="100000" kx="0" ky="0" algn="b" rotWithShape="0" blurRad="25400" dist="23998" dir="2700000">
                    <a:srgbClr val="000000">
                      <a:alpha val="31034"/>
                    </a:srgbClr>
                  </a:outerShdw>
                </a:effectLst>
              </a:defRPr>
            </a:pPr>
          </a:p>
        </p:txBody>
      </p:sp>
      <p:pic>
        <p:nvPicPr>
          <p:cNvPr id="919" name="TeamX_20171221_iso_annotated_complete_2.png" descr="TeamX_20171221_iso_annotated_complete_2.png"/>
          <p:cNvPicPr>
            <a:picLocks noChangeAspect="1"/>
          </p:cNvPicPr>
          <p:nvPr/>
        </p:nvPicPr>
        <p:blipFill>
          <a:blip r:embed="rId3">
            <a:extLst/>
          </a:blip>
          <a:stretch>
            <a:fillRect/>
          </a:stretch>
        </p:blipFill>
        <p:spPr>
          <a:xfrm>
            <a:off x="3013550" y="12178"/>
            <a:ext cx="1227984" cy="1510920"/>
          </a:xfrm>
          <a:prstGeom prst="rect">
            <a:avLst/>
          </a:prstGeom>
          <a:ln w="12700">
            <a:miter lim="400000"/>
          </a:ln>
        </p:spPr>
      </p:pic>
      <p:pic>
        <p:nvPicPr>
          <p:cNvPr id="920" name="cmb_vs_foreground.pdf" descr="cmb_vs_foreground.pdf"/>
          <p:cNvPicPr>
            <a:picLocks noChangeAspect="1"/>
          </p:cNvPicPr>
          <p:nvPr/>
        </p:nvPicPr>
        <p:blipFill>
          <a:blip r:embed="rId4">
            <a:extLst/>
          </a:blip>
          <a:stretch>
            <a:fillRect/>
          </a:stretch>
        </p:blipFill>
        <p:spPr>
          <a:xfrm>
            <a:off x="13770616" y="7504231"/>
            <a:ext cx="7228903" cy="5609347"/>
          </a:xfrm>
          <a:prstGeom prst="rect">
            <a:avLst/>
          </a:prstGeom>
          <a:ln w="12700">
            <a:miter lim="400000"/>
          </a:ln>
        </p:spPr>
      </p:pic>
      <p:pic>
        <p:nvPicPr>
          <p:cNvPr id="921" name="overview_pol_v4_fsky_noplanck.pdf" descr="overview_pol_v4_fsky_noplanck.pdf"/>
          <p:cNvPicPr>
            <a:picLocks noChangeAspect="1"/>
          </p:cNvPicPr>
          <p:nvPr/>
        </p:nvPicPr>
        <p:blipFill>
          <a:blip r:embed="rId5">
            <a:extLst/>
          </a:blip>
          <a:stretch>
            <a:fillRect/>
          </a:stretch>
        </p:blipFill>
        <p:spPr>
          <a:xfrm>
            <a:off x="13624393" y="2046585"/>
            <a:ext cx="7485631" cy="5196464"/>
          </a:xfrm>
          <a:prstGeom prst="rect">
            <a:avLst/>
          </a:prstGeom>
          <a:ln w="12700">
            <a:miter lim="400000"/>
          </a:ln>
        </p:spPr>
      </p:pic>
      <p:sp>
        <p:nvSpPr>
          <p:cNvPr id="922" name="75% sky"/>
          <p:cNvSpPr txBox="1"/>
          <p:nvPr/>
        </p:nvSpPr>
        <p:spPr>
          <a:xfrm>
            <a:off x="18949490" y="8401523"/>
            <a:ext cx="1595375" cy="6000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3000">
                <a:solidFill>
                  <a:srgbClr val="000000"/>
                </a:solidFill>
              </a:defRPr>
            </a:lvl1pPr>
          </a:lstStyle>
          <a:p>
            <a:pPr/>
            <a:r>
              <a:t>75% sky</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262" name="Image" descr="Image"/>
          <p:cNvPicPr>
            <a:picLocks noChangeAspect="1"/>
          </p:cNvPicPr>
          <p:nvPr/>
        </p:nvPicPr>
        <p:blipFill>
          <a:blip r:embed="rId3">
            <a:extLst/>
          </a:blip>
          <a:stretch>
            <a:fillRect/>
          </a:stretch>
        </p:blipFill>
        <p:spPr>
          <a:xfrm>
            <a:off x="4458890" y="6324867"/>
            <a:ext cx="15466220" cy="6750844"/>
          </a:xfrm>
          <a:prstGeom prst="rect">
            <a:avLst/>
          </a:prstGeom>
          <a:ln w="12700">
            <a:miter lim="400000"/>
          </a:ln>
        </p:spPr>
      </p:pic>
      <p:pic>
        <p:nvPicPr>
          <p:cNvPr id="263" name="Image" descr="Image"/>
          <p:cNvPicPr>
            <a:picLocks noChangeAspect="1"/>
          </p:cNvPicPr>
          <p:nvPr/>
        </p:nvPicPr>
        <p:blipFill>
          <a:blip r:embed="rId4">
            <a:extLst/>
          </a:blip>
          <a:stretch>
            <a:fillRect/>
          </a:stretch>
        </p:blipFill>
        <p:spPr>
          <a:xfrm>
            <a:off x="3909188" y="883122"/>
            <a:ext cx="16930689" cy="4179095"/>
          </a:xfrm>
          <a:prstGeom prst="rect">
            <a:avLst/>
          </a:prstGeom>
          <a:ln w="12700">
            <a:miter lim="400000"/>
          </a:ln>
        </p:spPr>
      </p:pic>
      <p:sp>
        <p:nvSpPr>
          <p:cNvPr id="264" name="Bock et al. 2008; arXiv:0805.4207"/>
          <p:cNvSpPr txBox="1"/>
          <p:nvPr/>
        </p:nvSpPr>
        <p:spPr>
          <a:xfrm>
            <a:off x="14511335" y="4552257"/>
            <a:ext cx="7562510" cy="5111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sz="2400">
                <a:solidFill>
                  <a:srgbClr val="000000"/>
                </a:solidFill>
              </a:defRPr>
            </a:lvl1pPr>
          </a:lstStyle>
          <a:p>
            <a:pPr/>
            <a:r>
              <a:t>Bock et al. 2008; arXiv:0805.4207</a:t>
            </a:r>
          </a:p>
        </p:txBody>
      </p:sp>
      <p:sp>
        <p:nvSpPr>
          <p:cNvPr id="265" name="EPIC-CS…"/>
          <p:cNvSpPr txBox="1"/>
          <p:nvPr/>
        </p:nvSpPr>
        <p:spPr>
          <a:xfrm>
            <a:off x="4595101" y="6526623"/>
            <a:ext cx="3910423" cy="1184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b="1" sz="3400">
                <a:solidFill>
                  <a:srgbClr val="000000"/>
                </a:solidFill>
                <a:latin typeface="Helvetica"/>
                <a:ea typeface="Helvetica"/>
                <a:cs typeface="Helvetica"/>
                <a:sym typeface="Helvetica"/>
              </a:defRPr>
            </a:pPr>
            <a:r>
              <a:t>EPIC-CS</a:t>
            </a:r>
          </a:p>
          <a:p>
            <a:pPr>
              <a:defRPr b="1" sz="3400">
                <a:solidFill>
                  <a:srgbClr val="000000"/>
                </a:solidFill>
                <a:latin typeface="Helvetica"/>
                <a:ea typeface="Helvetica"/>
                <a:cs typeface="Helvetica"/>
                <a:sym typeface="Helvetica"/>
              </a:defRPr>
            </a:pPr>
            <a:r>
              <a:t>(not costed, &gt;$1B)</a:t>
            </a:r>
          </a:p>
        </p:txBody>
      </p:sp>
      <p:sp>
        <p:nvSpPr>
          <p:cNvPr id="266" name="EPIC-LC…"/>
          <p:cNvSpPr txBox="1"/>
          <p:nvPr/>
        </p:nvSpPr>
        <p:spPr>
          <a:xfrm>
            <a:off x="4082876" y="897866"/>
            <a:ext cx="2002744" cy="1184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b="1" sz="3400">
                <a:solidFill>
                  <a:srgbClr val="000000"/>
                </a:solidFill>
                <a:latin typeface="Helvetica"/>
                <a:ea typeface="Helvetica"/>
                <a:cs typeface="Helvetica"/>
                <a:sym typeface="Helvetica"/>
              </a:defRPr>
            </a:pPr>
            <a:r>
              <a:t>EPIC-LC</a:t>
            </a:r>
          </a:p>
          <a:p>
            <a:pPr>
              <a:defRPr b="1" sz="3400">
                <a:solidFill>
                  <a:srgbClr val="000000"/>
                </a:solidFill>
                <a:latin typeface="Helvetica"/>
                <a:ea typeface="Helvetica"/>
                <a:cs typeface="Helvetica"/>
                <a:sym typeface="Helvetica"/>
              </a:defRPr>
            </a:pPr>
            <a:r>
              <a:t>$660M</a:t>
            </a:r>
          </a:p>
        </p:txBody>
      </p:sp>
      <p:sp>
        <p:nvSpPr>
          <p:cNvPr id="267" name="Bock et al. 2008; arXiv:0805.4207"/>
          <p:cNvSpPr txBox="1"/>
          <p:nvPr/>
        </p:nvSpPr>
        <p:spPr>
          <a:xfrm>
            <a:off x="13668252" y="6365532"/>
            <a:ext cx="7562509" cy="5111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sz="2400">
                <a:solidFill>
                  <a:srgbClr val="000000"/>
                </a:solidFill>
              </a:defRPr>
            </a:lvl1pPr>
          </a:lstStyle>
          <a:p>
            <a:pPr/>
            <a:r>
              <a:t>Bock et al. 2008; arXiv:0805.4207</a:t>
            </a:r>
          </a:p>
        </p:txBody>
      </p:sp>
      <p:pic>
        <p:nvPicPr>
          <p:cNvPr id="268" name="Image" descr="Image"/>
          <p:cNvPicPr>
            <a:picLocks noChangeAspect="1"/>
          </p:cNvPicPr>
          <p:nvPr/>
        </p:nvPicPr>
        <p:blipFill>
          <a:blip r:embed="rId5">
            <a:extLst/>
          </a:blip>
          <a:srcRect l="0" t="0" r="0" b="0"/>
          <a:stretch>
            <a:fillRect/>
          </a:stretch>
        </p:blipFill>
        <p:spPr>
          <a:xfrm>
            <a:off x="5053304" y="1936751"/>
            <a:ext cx="14642565" cy="10363893"/>
          </a:xfrm>
          <a:prstGeom prst="rect">
            <a:avLst/>
          </a:prstGeom>
          <a:ln w="63500">
            <a:solidFill>
              <a:schemeClr val="accent5">
                <a:hueOff val="100859"/>
                <a:satOff val="-13629"/>
                <a:lumOff val="23879"/>
              </a:schemeClr>
            </a:solidFill>
            <a:miter lim="400000"/>
          </a:ln>
        </p:spPr>
      </p:pic>
      <p:pic>
        <p:nvPicPr>
          <p:cNvPr id="269" name="Image" descr="Image"/>
          <p:cNvPicPr>
            <a:picLocks noChangeAspect="1"/>
          </p:cNvPicPr>
          <p:nvPr/>
        </p:nvPicPr>
        <p:blipFill>
          <a:blip r:embed="rId6">
            <a:extLst/>
          </a:blip>
          <a:stretch>
            <a:fillRect/>
          </a:stretch>
        </p:blipFill>
        <p:spPr>
          <a:xfrm>
            <a:off x="10994148" y="8657435"/>
            <a:ext cx="2760770" cy="426386"/>
          </a:xfrm>
          <a:prstGeom prst="rect">
            <a:avLst/>
          </a:prstGeom>
          <a:ln w="12700">
            <a:miter lim="400000"/>
          </a:ln>
        </p:spPr>
      </p:pic>
      <p:pic>
        <p:nvPicPr>
          <p:cNvPr id="270" name="Image" descr="Image"/>
          <p:cNvPicPr>
            <a:picLocks noChangeAspect="1"/>
          </p:cNvPicPr>
          <p:nvPr/>
        </p:nvPicPr>
        <p:blipFill>
          <a:blip r:embed="rId7">
            <a:extLst/>
          </a:blip>
          <a:stretch>
            <a:fillRect/>
          </a:stretch>
        </p:blipFill>
        <p:spPr>
          <a:xfrm>
            <a:off x="13471590" y="6494490"/>
            <a:ext cx="3055300" cy="467546"/>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4" name="About 9 years ago"/>
          <p:cNvSpPr txBox="1"/>
          <p:nvPr>
            <p:ph type="title"/>
          </p:nvPr>
        </p:nvSpPr>
        <p:spPr>
          <a:xfrm>
            <a:off x="7699976" y="144581"/>
            <a:ext cx="8984048" cy="1346500"/>
          </a:xfrm>
          <a:prstGeom prst="rect">
            <a:avLst/>
          </a:prstGeom>
        </p:spPr>
        <p:txBody>
          <a:bodyPr/>
          <a:lstStyle>
            <a:lvl1pPr>
              <a:defRPr sz="7000"/>
            </a:lvl1pPr>
          </a:lstStyle>
          <a:p>
            <a:pPr/>
            <a:r>
              <a:t>About 9 years ago</a:t>
            </a:r>
          </a:p>
        </p:txBody>
      </p:sp>
      <p:sp>
        <p:nvSpPr>
          <p:cNvPr id="275" name="Line"/>
          <p:cNvSpPr/>
          <p:nvPr/>
        </p:nvSpPr>
        <p:spPr>
          <a:xfrm>
            <a:off x="3757053" y="1446609"/>
            <a:ext cx="16869893" cy="1"/>
          </a:xfrm>
          <a:prstGeom prst="line">
            <a:avLst/>
          </a:prstGeom>
          <a:ln w="25400">
            <a:solidFill>
              <a:srgbClr val="FFFFFF"/>
            </a:solidFill>
            <a:miter lim="400000"/>
          </a:ln>
        </p:spPr>
        <p:txBody>
          <a:bodyPr lIns="71437" tIns="71437" rIns="71437" bIns="71437" anchor="ctr"/>
          <a:lstStyle/>
          <a:p>
            <a:pPr>
              <a:defRPr sz="3200">
                <a:effectLst>
                  <a:outerShdw sx="100000" sy="100000" kx="0" ky="0" algn="b" rotWithShape="0" blurRad="25400" dist="23998" dir="2700000">
                    <a:srgbClr val="000000">
                      <a:alpha val="31034"/>
                    </a:srgbClr>
                  </a:outerShdw>
                </a:effectLst>
              </a:defRPr>
            </a:pPr>
          </a:p>
        </p:txBody>
      </p:sp>
      <p:pic>
        <p:nvPicPr>
          <p:cNvPr id="276" name="Image" descr="Image"/>
          <p:cNvPicPr>
            <a:picLocks noChangeAspect="1"/>
          </p:cNvPicPr>
          <p:nvPr/>
        </p:nvPicPr>
        <p:blipFill>
          <a:blip r:embed="rId3">
            <a:extLst/>
          </a:blip>
          <a:stretch>
            <a:fillRect/>
          </a:stretch>
        </p:blipFill>
        <p:spPr>
          <a:xfrm>
            <a:off x="15221298" y="1725484"/>
            <a:ext cx="8196561" cy="11720610"/>
          </a:xfrm>
          <a:prstGeom prst="rect">
            <a:avLst/>
          </a:prstGeom>
          <a:ln w="12700">
            <a:miter lim="400000"/>
          </a:ln>
        </p:spPr>
      </p:pic>
      <p:sp>
        <p:nvSpPr>
          <p:cNvPr id="277" name="Experimental Probe of Inflationary Cosmology…"/>
          <p:cNvSpPr txBox="1"/>
          <p:nvPr/>
        </p:nvSpPr>
        <p:spPr>
          <a:xfrm>
            <a:off x="15742924" y="3031097"/>
            <a:ext cx="7153308" cy="25304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defRPr sz="3400">
                <a:solidFill>
                  <a:schemeClr val="accent5">
                    <a:hueOff val="100859"/>
                    <a:satOff val="-13629"/>
                    <a:lumOff val="23879"/>
                  </a:schemeClr>
                </a:solidFill>
                <a:latin typeface="Comic Sans MS"/>
                <a:ea typeface="Comic Sans MS"/>
                <a:cs typeface="Comic Sans MS"/>
                <a:sym typeface="Comic Sans MS"/>
              </a:defRPr>
            </a:pPr>
            <a:r>
              <a:t>Experimental Probe of Inflationary Cosmology</a:t>
            </a:r>
          </a:p>
          <a:p>
            <a:pPr>
              <a:defRPr sz="3400">
                <a:solidFill>
                  <a:schemeClr val="accent5">
                    <a:hueOff val="100859"/>
                    <a:satOff val="-13629"/>
                    <a:lumOff val="23879"/>
                  </a:schemeClr>
                </a:solidFill>
                <a:latin typeface="Comic Sans MS"/>
                <a:ea typeface="Comic Sans MS"/>
                <a:cs typeface="Comic Sans MS"/>
                <a:sym typeface="Comic Sans MS"/>
              </a:defRPr>
            </a:pPr>
            <a:r>
              <a:t>EPIC - IM</a:t>
            </a:r>
          </a:p>
          <a:p>
            <a:pPr>
              <a:defRPr sz="3400">
                <a:solidFill>
                  <a:schemeClr val="accent5">
                    <a:hueOff val="100859"/>
                    <a:satOff val="-13629"/>
                    <a:lumOff val="23879"/>
                  </a:schemeClr>
                </a:solidFill>
                <a:latin typeface="Comic Sans MS"/>
                <a:ea typeface="Comic Sans MS"/>
                <a:cs typeface="Comic Sans MS"/>
                <a:sym typeface="Comic Sans MS"/>
              </a:defRPr>
            </a:pPr>
            <a:r>
              <a:t>Bock et al. 6/2009</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1" name="EPIC-IM"/>
          <p:cNvSpPr txBox="1"/>
          <p:nvPr>
            <p:ph type="title"/>
          </p:nvPr>
        </p:nvSpPr>
        <p:spPr>
          <a:xfrm>
            <a:off x="8615346" y="179548"/>
            <a:ext cx="7153308" cy="1346501"/>
          </a:xfrm>
          <a:prstGeom prst="rect">
            <a:avLst/>
          </a:prstGeom>
        </p:spPr>
        <p:txBody>
          <a:bodyPr/>
          <a:lstStyle>
            <a:lvl1pPr>
              <a:defRPr sz="7000"/>
            </a:lvl1pPr>
          </a:lstStyle>
          <a:p>
            <a:pPr/>
            <a:r>
              <a:t>EPIC-IM</a:t>
            </a:r>
          </a:p>
        </p:txBody>
      </p:sp>
      <p:sp>
        <p:nvSpPr>
          <p:cNvPr id="282" name="Line"/>
          <p:cNvSpPr/>
          <p:nvPr/>
        </p:nvSpPr>
        <p:spPr>
          <a:xfrm>
            <a:off x="3757053" y="1446609"/>
            <a:ext cx="16869893" cy="1"/>
          </a:xfrm>
          <a:prstGeom prst="line">
            <a:avLst/>
          </a:prstGeom>
          <a:ln w="25400">
            <a:solidFill>
              <a:srgbClr val="FFFFFF"/>
            </a:solidFill>
            <a:miter lim="400000"/>
          </a:ln>
        </p:spPr>
        <p:txBody>
          <a:bodyPr lIns="71437" tIns="71437" rIns="71437" bIns="71437" anchor="ctr"/>
          <a:lstStyle/>
          <a:p>
            <a:pPr>
              <a:defRPr sz="3200">
                <a:effectLst>
                  <a:outerShdw sx="100000" sy="100000" kx="0" ky="0" algn="b" rotWithShape="0" blurRad="25400" dist="23998" dir="2700000">
                    <a:srgbClr val="000000">
                      <a:alpha val="31034"/>
                    </a:srgbClr>
                  </a:outerShdw>
                </a:effectLst>
              </a:defRPr>
            </a:pPr>
          </a:p>
        </p:txBody>
      </p:sp>
      <p:pic>
        <p:nvPicPr>
          <p:cNvPr id="283" name="Image" descr="Image"/>
          <p:cNvPicPr>
            <a:picLocks noChangeAspect="1"/>
          </p:cNvPicPr>
          <p:nvPr/>
        </p:nvPicPr>
        <p:blipFill>
          <a:blip r:embed="rId3">
            <a:extLst/>
          </a:blip>
          <a:stretch>
            <a:fillRect/>
          </a:stretch>
        </p:blipFill>
        <p:spPr>
          <a:xfrm>
            <a:off x="14255949" y="1796991"/>
            <a:ext cx="8196562" cy="11720610"/>
          </a:xfrm>
          <a:prstGeom prst="rect">
            <a:avLst/>
          </a:prstGeom>
          <a:ln w="12700">
            <a:miter lim="400000"/>
          </a:ln>
        </p:spPr>
      </p:pic>
      <p:sp>
        <p:nvSpPr>
          <p:cNvPr id="284" name="EPIC - IM"/>
          <p:cNvSpPr txBox="1"/>
          <p:nvPr/>
        </p:nvSpPr>
        <p:spPr>
          <a:xfrm>
            <a:off x="13309390" y="3964547"/>
            <a:ext cx="7153309" cy="663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sz="3400">
                <a:solidFill>
                  <a:srgbClr val="000000"/>
                </a:solidFill>
              </a:defRPr>
            </a:lvl1pPr>
          </a:lstStyle>
          <a:p>
            <a:pPr/>
            <a:r>
              <a:t>EPIC - IM</a:t>
            </a:r>
          </a:p>
        </p:txBody>
      </p:sp>
      <p:pic>
        <p:nvPicPr>
          <p:cNvPr id="285" name="Image" descr="Image"/>
          <p:cNvPicPr>
            <a:picLocks noChangeAspect="1"/>
          </p:cNvPicPr>
          <p:nvPr/>
        </p:nvPicPr>
        <p:blipFill>
          <a:blip r:embed="rId4">
            <a:extLst/>
          </a:blip>
          <a:stretch>
            <a:fillRect/>
          </a:stretch>
        </p:blipFill>
        <p:spPr>
          <a:xfrm>
            <a:off x="1132597" y="3715329"/>
            <a:ext cx="18288001" cy="7883934"/>
          </a:xfrm>
          <a:prstGeom prst="rect">
            <a:avLst/>
          </a:prstGeom>
          <a:ln w="12700">
            <a:miter lim="400000"/>
          </a:ln>
        </p:spPr>
      </p:pic>
      <p:sp>
        <p:nvSpPr>
          <p:cNvPr id="286" name="1.4 m, 2 mirror, Cross-Dragone Telescope,…"/>
          <p:cNvSpPr txBox="1"/>
          <p:nvPr/>
        </p:nvSpPr>
        <p:spPr>
          <a:xfrm>
            <a:off x="1969851" y="2274265"/>
            <a:ext cx="9759126" cy="1235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defRPr b="1" sz="3600">
                <a:latin typeface="Helvetica"/>
                <a:ea typeface="Helvetica"/>
                <a:cs typeface="Helvetica"/>
                <a:sym typeface="Helvetica"/>
              </a:defRPr>
            </a:pPr>
            <a:r>
              <a:t>1.4 m, 2 mirror, Cross-Dragone Telescope,</a:t>
            </a:r>
          </a:p>
          <a:p>
            <a:pPr>
              <a:defRPr b="1" sz="3600">
                <a:latin typeface="Helvetica"/>
                <a:ea typeface="Helvetica"/>
                <a:cs typeface="Helvetica"/>
                <a:sym typeface="Helvetica"/>
              </a:defRPr>
            </a:pPr>
            <a:r>
              <a:t>~$900M</a:t>
            </a:r>
          </a:p>
        </p:txBody>
      </p:sp>
      <p:sp>
        <p:nvSpPr>
          <p:cNvPr id="287" name="EPIC - IM…"/>
          <p:cNvSpPr txBox="1"/>
          <p:nvPr/>
        </p:nvSpPr>
        <p:spPr>
          <a:xfrm>
            <a:off x="15063604" y="2223465"/>
            <a:ext cx="7153309" cy="13366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defRPr sz="3400">
                <a:solidFill>
                  <a:schemeClr val="accent5">
                    <a:hueOff val="100859"/>
                    <a:satOff val="-13629"/>
                    <a:lumOff val="23879"/>
                  </a:schemeClr>
                </a:solidFill>
                <a:latin typeface="Comic Sans MS"/>
                <a:ea typeface="Comic Sans MS"/>
                <a:cs typeface="Comic Sans MS"/>
                <a:sym typeface="Comic Sans MS"/>
              </a:defRPr>
            </a:pPr>
            <a:r>
              <a:t>EPIC - IM</a:t>
            </a:r>
          </a:p>
          <a:p>
            <a:pPr>
              <a:defRPr sz="3400">
                <a:solidFill>
                  <a:schemeClr val="accent5">
                    <a:hueOff val="100859"/>
                    <a:satOff val="-13629"/>
                    <a:lumOff val="23879"/>
                  </a:schemeClr>
                </a:solidFill>
                <a:latin typeface="Comic Sans MS"/>
                <a:ea typeface="Comic Sans MS"/>
                <a:cs typeface="Comic Sans MS"/>
                <a:sym typeface="Comic Sans MS"/>
              </a:defRPr>
            </a:pPr>
            <a:r>
              <a:t>Bock et al. 6/2009</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Gradient">
  <a:themeElements>
    <a:clrScheme name="Gradient">
      <a:dk1>
        <a:srgbClr val="FF0000"/>
      </a:dk1>
      <a:lt1>
        <a:srgbClr val="FFFFFF"/>
      </a:lt1>
      <a:dk2>
        <a:srgbClr val="53585F"/>
      </a:dk2>
      <a:lt2>
        <a:srgbClr val="DCDEE0"/>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fontScheme name="Gradient">
      <a:majorFont>
        <a:latin typeface="Helvetica Light"/>
        <a:ea typeface="Helvetica Light"/>
        <a:cs typeface="Helvetica Light"/>
      </a:majorFont>
      <a:minorFont>
        <a:latin typeface="Helvetica Light"/>
        <a:ea typeface="Helvetica Light"/>
        <a:cs typeface="Helvetica Light"/>
      </a:minorFont>
    </a:fontScheme>
    <a:fmtScheme name="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101600" dist="0" dir="18900000">
              <a:srgbClr val="000000">
                <a:alpha val="80000"/>
              </a:srgbClr>
            </a:outerShdw>
          </a:effectLst>
        </a:effectStyle>
        <a:effectStyle>
          <a:effectLst>
            <a:outerShdw sx="100000" sy="100000" kx="0" ky="0" algn="b" rotWithShape="0" blurRad="101600" dist="0" dir="18900000">
              <a:srgbClr val="000000">
                <a:alpha val="80000"/>
              </a:srgbClr>
            </a:outerShdw>
          </a:effectLst>
        </a:effectStyle>
        <a:effectStyle>
          <a:effectLst>
            <a:outerShdw sx="100000" sy="100000" kx="0" ky="0" algn="b" rotWithShape="0" blurRad="101600" dist="0" dir="1890000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chemeClr val="accent1"/>
            </a:gs>
            <a:gs pos="100000">
              <a:schemeClr val="accent1">
                <a:hueOff val="321133"/>
                <a:satOff val="-12043"/>
                <a:lumOff val="-7113"/>
              </a:schemeClr>
            </a:gs>
          </a:gsLst>
          <a:lin ang="5400000" scaled="0"/>
        </a:gradFill>
        <a:ln w="12700" cap="flat">
          <a:noFill/>
          <a:miter lim="400000"/>
        </a:ln>
        <a:effectLst>
          <a:outerShdw sx="100000" sy="100000" kx="0" ky="0" algn="b" rotWithShape="0" blurRad="101600" dist="0" dir="18900000">
            <a:srgbClr val="000000">
              <a:alpha val="80000"/>
            </a:srgbClr>
          </a:outerShdw>
        </a:effectLst>
        <a:sp3d/>
      </a:spPr>
      <a:bodyPr rot="0" spcFirstLastPara="1" vertOverflow="overflow" horzOverflow="overflow" vert="horz" wrap="square" lIns="71437" tIns="71437" rIns="71437" bIns="71437"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outerShdw sx="100000" sy="100000" kx="0" ky="0" algn="b" rotWithShape="0" blurRad="25400" dist="23998" dir="2700000">
                <a:srgbClr val="000000">
                  <a:alpha val="31034"/>
                </a:srgbClr>
              </a:outerShdw>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0" baseline="0" cap="none" i="0" spc="0" strike="noStrike" sz="52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Gradient">
  <a:themeElements>
    <a:clrScheme name="Gradient">
      <a:dk1>
        <a:srgbClr val="000000"/>
      </a:dk1>
      <a:lt1>
        <a:srgbClr val="FFFFFF"/>
      </a:lt1>
      <a:dk2>
        <a:srgbClr val="53585F"/>
      </a:dk2>
      <a:lt2>
        <a:srgbClr val="DCDEE0"/>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fontScheme name="Gradient">
      <a:majorFont>
        <a:latin typeface="Helvetica Light"/>
        <a:ea typeface="Helvetica Light"/>
        <a:cs typeface="Helvetica Light"/>
      </a:majorFont>
      <a:minorFont>
        <a:latin typeface="Helvetica Light"/>
        <a:ea typeface="Helvetica Light"/>
        <a:cs typeface="Helvetica Light"/>
      </a:minorFont>
    </a:fontScheme>
    <a:fmtScheme name="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101600" dist="0" dir="18900000">
              <a:srgbClr val="000000">
                <a:alpha val="80000"/>
              </a:srgbClr>
            </a:outerShdw>
          </a:effectLst>
        </a:effectStyle>
        <a:effectStyle>
          <a:effectLst>
            <a:outerShdw sx="100000" sy="100000" kx="0" ky="0" algn="b" rotWithShape="0" blurRad="101600" dist="0" dir="18900000">
              <a:srgbClr val="000000">
                <a:alpha val="80000"/>
              </a:srgbClr>
            </a:outerShdw>
          </a:effectLst>
        </a:effectStyle>
        <a:effectStyle>
          <a:effectLst>
            <a:outerShdw sx="100000" sy="100000" kx="0" ky="0" algn="b" rotWithShape="0" blurRad="101600" dist="0" dir="1890000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chemeClr val="accent1"/>
            </a:gs>
            <a:gs pos="100000">
              <a:schemeClr val="accent1">
                <a:hueOff val="321133"/>
                <a:satOff val="-12043"/>
                <a:lumOff val="-7113"/>
              </a:schemeClr>
            </a:gs>
          </a:gsLst>
          <a:lin ang="5400000" scaled="0"/>
        </a:gradFill>
        <a:ln w="12700" cap="flat">
          <a:noFill/>
          <a:miter lim="400000"/>
        </a:ln>
        <a:effectLst>
          <a:outerShdw sx="100000" sy="100000" kx="0" ky="0" algn="b" rotWithShape="0" blurRad="101600" dist="0" dir="18900000">
            <a:srgbClr val="000000">
              <a:alpha val="80000"/>
            </a:srgbClr>
          </a:outerShdw>
        </a:effectLst>
        <a:sp3d/>
      </a:spPr>
      <a:bodyPr rot="0" spcFirstLastPara="1" vertOverflow="overflow" horzOverflow="overflow" vert="horz" wrap="square" lIns="71437" tIns="71437" rIns="71437" bIns="71437"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outerShdw sx="100000" sy="100000" kx="0" ky="0" algn="b" rotWithShape="0" blurRad="25400" dist="23998" dir="2700000">
                <a:srgbClr val="000000">
                  <a:alpha val="31034"/>
                </a:srgbClr>
              </a:outerShdw>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0" baseline="0" cap="none" i="0" spc="0" strike="noStrike" sz="52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