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71" r:id="rId2"/>
    <p:sldId id="282" r:id="rId3"/>
    <p:sldId id="28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7"/>
    <p:restoredTop sz="94676"/>
  </p:normalViewPr>
  <p:slideViewPr>
    <p:cSldViewPr snapToGrid="0" snapToObjects="1">
      <p:cViewPr varScale="1">
        <p:scale>
          <a:sx n="103" d="100"/>
          <a:sy n="103" d="100"/>
        </p:scale>
        <p:origin x="-136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F74AB-F819-B74A-81BC-E671A47ABC0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9EB35-29A2-6048-9BFC-EE1FA0A59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92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3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4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2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2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8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9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77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0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2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4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8310D-D84F-1E47-948C-F3BA9A59CE5A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A01D2-D91F-C648-B023-591DF6BA6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5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841" y="365124"/>
            <a:ext cx="11508828" cy="60813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Cooling Architecture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(Based on information exchange </a:t>
            </a:r>
            <a:br>
              <a:rPr lang="en-US" sz="3600" dirty="0" smtClean="0"/>
            </a:br>
            <a:r>
              <a:rPr lang="en-US" sz="3600" dirty="0" smtClean="0"/>
              <a:t>with C. Paine, JPL; </a:t>
            </a:r>
            <a:br>
              <a:rPr lang="en-US" sz="3600" dirty="0" smtClean="0"/>
            </a:br>
            <a:r>
              <a:rPr lang="en-US" sz="3600" dirty="0" smtClean="0"/>
              <a:t>here using publicly available information)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7889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773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baseline </a:t>
            </a:r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966" y="1162373"/>
            <a:ext cx="6915836" cy="5322675"/>
          </a:xfrm>
        </p:spPr>
        <p:txBody>
          <a:bodyPr>
            <a:noAutofit/>
          </a:bodyPr>
          <a:lstStyle/>
          <a:p>
            <a:r>
              <a:rPr lang="en-US" sz="2400" dirty="0" smtClean="0"/>
              <a:t>Primary mirror is passively cooled to 30 - 40 K </a:t>
            </a:r>
          </a:p>
          <a:p>
            <a:pPr lvl="1"/>
            <a:r>
              <a:rPr lang="en-US" sz="2000" dirty="0" smtClean="0"/>
              <a:t>Current calculations assume 30 K; may need to be tweaked. </a:t>
            </a:r>
            <a:endParaRPr lang="en-US" sz="2400" dirty="0" smtClean="0"/>
          </a:p>
          <a:p>
            <a:r>
              <a:rPr lang="en-US" sz="2400" dirty="0" smtClean="0"/>
              <a:t>4 K stage implementation is similar</a:t>
            </a:r>
            <a:r>
              <a:rPr lang="en-US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 smtClean="0"/>
              <a:t>EPIC</a:t>
            </a:r>
            <a:r>
              <a:rPr lang="en-US" sz="2400" dirty="0" smtClean="0"/>
              <a:t>-</a:t>
            </a:r>
            <a:r>
              <a:rPr lang="en-US" sz="2400" dirty="0" smtClean="0"/>
              <a:t>IM (CORE)</a:t>
            </a:r>
          </a:p>
          <a:p>
            <a:pPr lvl="1"/>
            <a:r>
              <a:rPr lang="en-US" sz="2000" dirty="0"/>
              <a:t>MIRI-type 3-stage PT as </a:t>
            </a:r>
            <a:r>
              <a:rPr lang="en-US" sz="2000" dirty="0" err="1"/>
              <a:t>precooler</a:t>
            </a:r>
            <a:r>
              <a:rPr lang="en-US" sz="2000" dirty="0"/>
              <a:t> for </a:t>
            </a:r>
            <a:r>
              <a:rPr lang="en-US" sz="2000" baseline="30000" dirty="0"/>
              <a:t>4</a:t>
            </a:r>
            <a:r>
              <a:rPr lang="en-US" sz="2000" dirty="0"/>
              <a:t>He 4.5 K JT (and 1.7 K J-T) </a:t>
            </a:r>
            <a:endParaRPr lang="en-US" sz="2000" dirty="0" smtClean="0"/>
          </a:p>
          <a:p>
            <a:pPr lvl="1"/>
            <a:r>
              <a:rPr lang="en-US" sz="2000" dirty="0" smtClean="0"/>
              <a:t>Note: MIRI cooler spec-</a:t>
            </a:r>
            <a:r>
              <a:rPr lang="en-US" sz="2000" dirty="0" err="1" smtClean="0"/>
              <a:t>ed</a:t>
            </a:r>
            <a:r>
              <a:rPr lang="en-US" sz="2000" dirty="0" smtClean="0"/>
              <a:t> for 6.5 K. Will recalculate optical loads for 6.5 K </a:t>
            </a:r>
            <a:endParaRPr lang="en-US" sz="2000" dirty="0"/>
          </a:p>
          <a:p>
            <a:pPr lvl="1"/>
            <a:r>
              <a:rPr lang="en-US" sz="2000" dirty="0" smtClean="0"/>
              <a:t>CORE</a:t>
            </a:r>
            <a:r>
              <a:rPr lang="en-US" sz="2000" dirty="0" smtClean="0"/>
              <a:t>: Similar PT </a:t>
            </a:r>
            <a:r>
              <a:rPr lang="en-US" sz="2000" dirty="0" err="1" smtClean="0"/>
              <a:t>precooler</a:t>
            </a:r>
            <a:r>
              <a:rPr lang="en-US" sz="2000" dirty="0" smtClean="0"/>
              <a:t> and 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He JT </a:t>
            </a:r>
            <a:r>
              <a:rPr lang="en-US" sz="2000" dirty="0" smtClean="0"/>
              <a:t>system</a:t>
            </a:r>
            <a:endParaRPr lang="en-US" sz="2400" dirty="0" smtClean="0"/>
          </a:p>
          <a:p>
            <a:r>
              <a:rPr lang="en-US" sz="2400" dirty="0" smtClean="0"/>
              <a:t>100 </a:t>
            </a:r>
            <a:r>
              <a:rPr lang="en-US" sz="2400" dirty="0" err="1" smtClean="0"/>
              <a:t>mK</a:t>
            </a:r>
            <a:r>
              <a:rPr lang="en-US" sz="2400" dirty="0" smtClean="0"/>
              <a:t> stage </a:t>
            </a:r>
          </a:p>
          <a:p>
            <a:pPr lvl="1"/>
            <a:r>
              <a:rPr lang="en-US" sz="2000" dirty="0" smtClean="0"/>
              <a:t>why 100 </a:t>
            </a:r>
            <a:r>
              <a:rPr lang="en-US" sz="2000" dirty="0" err="1" smtClean="0"/>
              <a:t>mK</a:t>
            </a:r>
            <a:r>
              <a:rPr lang="en-US" sz="2000" dirty="0" smtClean="0"/>
              <a:t>? Lower noise; easier to implement Low G bolometers</a:t>
            </a:r>
          </a:p>
          <a:p>
            <a:pPr lvl="1"/>
            <a:r>
              <a:rPr lang="en-US" sz="2000" dirty="0" smtClean="0"/>
              <a:t>Options: Continuous ADR (Goddard); Single shot ADR (</a:t>
            </a:r>
            <a:r>
              <a:rPr lang="en-US" sz="2000" dirty="0" err="1" smtClean="0"/>
              <a:t>Duband</a:t>
            </a:r>
            <a:r>
              <a:rPr lang="en-US" sz="2000" dirty="0" smtClean="0"/>
              <a:t>); Closed cycled dilution refrigerator (France)</a:t>
            </a:r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840" y="1160315"/>
            <a:ext cx="2711623" cy="355461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8569840" y="3248564"/>
            <a:ext cx="1245403" cy="1804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9511417" y="3908290"/>
            <a:ext cx="2042468" cy="99135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875245" y="3502974"/>
            <a:ext cx="393887" cy="10942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021858" y="1505119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30 K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1269132" y="3612394"/>
            <a:ext cx="284753" cy="295895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569840" y="3429000"/>
            <a:ext cx="941577" cy="147064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332514" y="3515156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6.5 </a:t>
            </a:r>
            <a:r>
              <a:rPr lang="en-US" altLang="zh-CN" sz="2000" dirty="0"/>
              <a:t>K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8820267" y="342900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0.1 </a:t>
            </a:r>
            <a:r>
              <a:rPr lang="en-US" altLang="zh-CN" sz="2000" dirty="0"/>
              <a:t>K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9264686" y="3429000"/>
            <a:ext cx="493462" cy="48626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1366977" y="2652722"/>
            <a:ext cx="0" cy="595842"/>
          </a:xfrm>
          <a:prstGeom prst="line">
            <a:avLst/>
          </a:prstGeom>
          <a:ln w="25400">
            <a:headEnd type="oval" w="sm" len="sm"/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393582" y="2834313"/>
            <a:ext cx="498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1 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4143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773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Open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966" y="1162373"/>
            <a:ext cx="6915836" cy="53226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Need to calculate </a:t>
            </a:r>
          </a:p>
          <a:p>
            <a:r>
              <a:rPr lang="en-US" sz="2400" dirty="0" smtClean="0"/>
              <a:t>Thermal loads from support structures</a:t>
            </a:r>
          </a:p>
          <a:p>
            <a:r>
              <a:rPr lang="en-US" sz="2400" dirty="0" smtClean="0"/>
              <a:t>Thermal loads from wiring</a:t>
            </a:r>
          </a:p>
          <a:p>
            <a:r>
              <a:rPr lang="en-US" sz="2400" dirty="0" smtClean="0"/>
              <a:t>Thermal loads from optical loads (</a:t>
            </a:r>
            <a:r>
              <a:rPr lang="en-US" sz="2400" dirty="0"/>
              <a:t>n</a:t>
            </a:r>
            <a:r>
              <a:rPr lang="en-US" sz="2400" dirty="0" smtClean="0"/>
              <a:t>eed to place IR filters)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Need to argue about fabrication of IR filters (or tiling and loss of throughput)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840" y="1160315"/>
            <a:ext cx="2711623" cy="355461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8569840" y="3248564"/>
            <a:ext cx="1245403" cy="1804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9511417" y="3908290"/>
            <a:ext cx="2042468" cy="99135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875245" y="3502974"/>
            <a:ext cx="393887" cy="10942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021858" y="1505119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30 K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1269132" y="3612394"/>
            <a:ext cx="284753" cy="295895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569840" y="3429000"/>
            <a:ext cx="941577" cy="147064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332514" y="3515156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6.5 </a:t>
            </a:r>
            <a:r>
              <a:rPr lang="en-US" altLang="zh-CN" sz="2000" dirty="0"/>
              <a:t>K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8820267" y="342900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0.1 </a:t>
            </a:r>
            <a:r>
              <a:rPr lang="en-US" altLang="zh-CN" sz="2000" dirty="0"/>
              <a:t>K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9264686" y="3429000"/>
            <a:ext cx="493462" cy="48626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1366977" y="2652722"/>
            <a:ext cx="0" cy="595842"/>
          </a:xfrm>
          <a:prstGeom prst="line">
            <a:avLst/>
          </a:prstGeom>
          <a:ln w="25400">
            <a:headEnd type="oval" w="sm" len="sm"/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393582" y="2834313"/>
            <a:ext cx="498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1 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07628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19494</TotalTime>
  <Words>184</Words>
  <Application>Microsoft Macintosh PowerPoint</Application>
  <PresentationFormat>Custom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Cooling Architecture  (Based on information exchange  with C. Paine, JPL;  here using publicly available information)</vt:lpstr>
      <vt:lpstr>baseline architecture</vt:lpstr>
      <vt:lpstr>Open Issues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Shaul Hanany</cp:lastModifiedBy>
  <cp:revision>121</cp:revision>
  <dcterms:created xsi:type="dcterms:W3CDTF">2017-05-05T21:55:47Z</dcterms:created>
  <dcterms:modified xsi:type="dcterms:W3CDTF">2017-11-14T19:30:43Z</dcterms:modified>
</cp:coreProperties>
</file>