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0" r:id="rId3"/>
  </p:sldMasterIdLst>
  <p:sldIdLst>
    <p:sldId id="256" r:id="rId4"/>
    <p:sldId id="289" r:id="rId5"/>
    <p:sldId id="316" r:id="rId6"/>
    <p:sldId id="287" r:id="rId7"/>
    <p:sldId id="290" r:id="rId8"/>
    <p:sldId id="283" r:id="rId9"/>
    <p:sldId id="266" r:id="rId10"/>
    <p:sldId id="291" r:id="rId11"/>
    <p:sldId id="285" r:id="rId12"/>
    <p:sldId id="317" r:id="rId13"/>
    <p:sldId id="292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280" r:id="rId31"/>
    <p:sldId id="318" r:id="rId32"/>
    <p:sldId id="335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52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353" r:id="rId59"/>
    <p:sldId id="361" r:id="rId60"/>
    <p:sldId id="354" r:id="rId61"/>
    <p:sldId id="357" r:id="rId62"/>
    <p:sldId id="358" r:id="rId63"/>
    <p:sldId id="355" r:id="rId64"/>
    <p:sldId id="356" r:id="rId65"/>
    <p:sldId id="359" r:id="rId66"/>
    <p:sldId id="360" r:id="rId67"/>
    <p:sldId id="297" r:id="rId68"/>
    <p:sldId id="298" r:id="rId69"/>
    <p:sldId id="299" r:id="rId70"/>
    <p:sldId id="300" r:id="rId71"/>
    <p:sldId id="301" r:id="rId72"/>
    <p:sldId id="303" r:id="rId73"/>
    <p:sldId id="302" r:id="rId74"/>
    <p:sldId id="304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</p:sldIdLst>
  <p:sldSz cx="8640763" cy="6483350"/>
  <p:notesSz cx="6858000" cy="9144000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54" y="72"/>
      </p:cViewPr>
      <p:guideLst>
        <p:guide orient="horz" pos="2042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z%20Roxanne\Documents\DPHIL\ThirdYear\nfeeds_nbass_nyea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49097842590297E-2"/>
          <c:y val="3.3974225890573959E-2"/>
          <c:w val="0.84823106528724268"/>
          <c:h val="0.74929690862597165"/>
        </c:manualLayout>
      </c:layout>
      <c:scatterChart>
        <c:scatterStyle val="smoothMarker"/>
        <c:varyColors val="0"/>
        <c:ser>
          <c:idx val="0"/>
          <c:order val="0"/>
          <c:tx>
            <c:v>Klerefontein 1Y</c:v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none"/>
          </c:marker>
          <c:xVal>
            <c:numRef>
              <c:f>Klerefontein!$H$4:$H$16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Klerefontein!$B$4:$B$16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8</c:v>
                </c:pt>
                <c:pt idx="7">
                  <c:v>20</c:v>
                </c:pt>
                <c:pt idx="8">
                  <c:v>37</c:v>
                </c:pt>
                <c:pt idx="9">
                  <c:v>86</c:v>
                </c:pt>
                <c:pt idx="10">
                  <c:v>301</c:v>
                </c:pt>
                <c:pt idx="11">
                  <c:v>453</c:v>
                </c:pt>
                <c:pt idx="12">
                  <c:v>732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114-4A3E-AACA-1BDDB2F7445F}"/>
            </c:ext>
          </c:extLst>
        </c:ser>
        <c:ser>
          <c:idx val="1"/>
          <c:order val="1"/>
          <c:tx>
            <c:v>Klerefontein 3Y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Klerefontein!$H$4:$H$16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Klerefontein!$B$20:$B$32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7</c:v>
                </c:pt>
                <c:pt idx="8">
                  <c:v>13</c:v>
                </c:pt>
                <c:pt idx="9">
                  <c:v>29</c:v>
                </c:pt>
                <c:pt idx="10">
                  <c:v>101</c:v>
                </c:pt>
                <c:pt idx="11">
                  <c:v>151</c:v>
                </c:pt>
                <c:pt idx="12">
                  <c:v>244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114-4A3E-AACA-1BDDB2F7445F}"/>
            </c:ext>
          </c:extLst>
        </c:ser>
        <c:ser>
          <c:idx val="2"/>
          <c:order val="2"/>
          <c:tx>
            <c:v>Klerefontein 5Y</c:v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Klerefontein!$H$4:$H$16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Klerefontein!$B$36:$B$48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4</c:v>
                </c:pt>
                <c:pt idx="8">
                  <c:v>8</c:v>
                </c:pt>
                <c:pt idx="9">
                  <c:v>18</c:v>
                </c:pt>
                <c:pt idx="10">
                  <c:v>61</c:v>
                </c:pt>
                <c:pt idx="11">
                  <c:v>91</c:v>
                </c:pt>
                <c:pt idx="12">
                  <c:v>147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114-4A3E-AACA-1BDDB2F7445F}"/>
            </c:ext>
          </c:extLst>
        </c:ser>
        <c:ser>
          <c:idx val="3"/>
          <c:order val="3"/>
          <c:tx>
            <c:v>Klerefontein 10Y</c:v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Klerefontein!$H$4:$H$16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Klerefontein!$B$52:$B$64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9</c:v>
                </c:pt>
                <c:pt idx="10">
                  <c:v>31</c:v>
                </c:pt>
                <c:pt idx="11">
                  <c:v>46</c:v>
                </c:pt>
                <c:pt idx="12">
                  <c:v>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114-4A3E-AACA-1BDDB2F7445F}"/>
            </c:ext>
          </c:extLst>
        </c:ser>
        <c:ser>
          <c:idx val="4"/>
          <c:order val="4"/>
          <c:tx>
            <c:v>Atacama 1Y</c:v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Atacama!$H$4:$H$16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Atacama!$B$4:$B$16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5</c:v>
                </c:pt>
                <c:pt idx="7">
                  <c:v>13</c:v>
                </c:pt>
                <c:pt idx="8">
                  <c:v>20</c:v>
                </c:pt>
                <c:pt idx="9">
                  <c:v>31</c:v>
                </c:pt>
                <c:pt idx="10">
                  <c:v>83</c:v>
                </c:pt>
                <c:pt idx="11">
                  <c:v>165</c:v>
                </c:pt>
                <c:pt idx="12">
                  <c:v>306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114-4A3E-AACA-1BDDB2F7445F}"/>
            </c:ext>
          </c:extLst>
        </c:ser>
        <c:ser>
          <c:idx val="5"/>
          <c:order val="5"/>
          <c:tx>
            <c:v>Atacama 3Y</c:v>
          </c:tx>
          <c:spPr>
            <a:ln>
              <a:solidFill>
                <a:schemeClr val="accent2"/>
              </a:solidFill>
              <a:prstDash val="sysDash"/>
            </a:ln>
          </c:spPr>
          <c:marker>
            <c:symbol val="none"/>
          </c:marker>
          <c:xVal>
            <c:numRef>
              <c:f>Atacama!$H$4:$H$16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Atacama!$B$19:$B$31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5</c:v>
                </c:pt>
                <c:pt idx="8">
                  <c:v>7</c:v>
                </c:pt>
                <c:pt idx="9">
                  <c:v>11</c:v>
                </c:pt>
                <c:pt idx="10">
                  <c:v>28</c:v>
                </c:pt>
                <c:pt idx="11">
                  <c:v>55</c:v>
                </c:pt>
                <c:pt idx="12">
                  <c:v>102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114-4A3E-AACA-1BDDB2F7445F}"/>
            </c:ext>
          </c:extLst>
        </c:ser>
        <c:ser>
          <c:idx val="6"/>
          <c:order val="6"/>
          <c:tx>
            <c:v>Atacama 5Y</c:v>
          </c:tx>
          <c:spPr>
            <a:ln>
              <a:solidFill>
                <a:srgbClr val="002060"/>
              </a:solidFill>
              <a:prstDash val="sysDash"/>
            </a:ln>
          </c:spPr>
          <c:marker>
            <c:symbol val="none"/>
          </c:marker>
          <c:xVal>
            <c:numRef>
              <c:f>Klerefontein!$H$4:$H$16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Atacama!$B$35:$B$47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4</c:v>
                </c:pt>
                <c:pt idx="9">
                  <c:v>7</c:v>
                </c:pt>
                <c:pt idx="10">
                  <c:v>17</c:v>
                </c:pt>
                <c:pt idx="11">
                  <c:v>33</c:v>
                </c:pt>
                <c:pt idx="12">
                  <c:v>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114-4A3E-AACA-1BDDB2F7445F}"/>
            </c:ext>
          </c:extLst>
        </c:ser>
        <c:ser>
          <c:idx val="7"/>
          <c:order val="7"/>
          <c:tx>
            <c:v>Atacama 10Y</c:v>
          </c:tx>
          <c:spPr>
            <a:ln>
              <a:solidFill>
                <a:schemeClr val="accent2">
                  <a:lumMod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Klerefontein!$H$4:$H$16</c:f>
              <c:numCache>
                <c:formatCode>General</c:formatCode>
                <c:ptCount val="13"/>
                <c:pt idx="0">
                  <c:v>7</c:v>
                </c:pt>
                <c:pt idx="1">
                  <c:v>8.92</c:v>
                </c:pt>
                <c:pt idx="2">
                  <c:v>10.84</c:v>
                </c:pt>
                <c:pt idx="3">
                  <c:v>12.76</c:v>
                </c:pt>
                <c:pt idx="4">
                  <c:v>14.68</c:v>
                </c:pt>
                <c:pt idx="5">
                  <c:v>16.600000000000001</c:v>
                </c:pt>
                <c:pt idx="6">
                  <c:v>18.520000000000003</c:v>
                </c:pt>
                <c:pt idx="7">
                  <c:v>20.440000000000005</c:v>
                </c:pt>
                <c:pt idx="8">
                  <c:v>22.360000000000007</c:v>
                </c:pt>
                <c:pt idx="9">
                  <c:v>24.280000000000008</c:v>
                </c:pt>
                <c:pt idx="10">
                  <c:v>26.20000000000001</c:v>
                </c:pt>
                <c:pt idx="11">
                  <c:v>28.120000000000012</c:v>
                </c:pt>
                <c:pt idx="12">
                  <c:v>30.040000000000013</c:v>
                </c:pt>
              </c:numCache>
            </c:numRef>
          </c:xVal>
          <c:yVal>
            <c:numRef>
              <c:f>Atacama!$B$50:$B$62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4</c:v>
                </c:pt>
                <c:pt idx="10">
                  <c:v>9</c:v>
                </c:pt>
                <c:pt idx="11">
                  <c:v>17</c:v>
                </c:pt>
                <c:pt idx="12">
                  <c:v>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0114-4A3E-AACA-1BDDB2F74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669968"/>
        <c:axId val="294670952"/>
      </c:scatterChart>
      <c:valAx>
        <c:axId val="294669968"/>
        <c:scaling>
          <c:orientation val="minMax"/>
          <c:max val="30"/>
          <c:min val="2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S Reference Sans Serif" panose="020B0604030504040204" pitchFamily="34" charset="0"/>
                    <a:ea typeface="+mn-ea"/>
                    <a:cs typeface="+mn-cs"/>
                  </a:defRPr>
                </a:pPr>
                <a:r>
                  <a:rPr lang="en-GB" sz="900" baseline="0">
                    <a:latin typeface="MS Reference Sans Serif" panose="020B0604030504040204" pitchFamily="34" charset="0"/>
                  </a:rPr>
                  <a:t>Frequency [GHz]</a:t>
                </a:r>
              </a:p>
            </c:rich>
          </c:tx>
          <c:layout>
            <c:manualLayout>
              <c:xMode val="edge"/>
              <c:yMode val="edge"/>
              <c:x val="0.43567784007155491"/>
              <c:y val="0.827661010125013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S Reference Sans Serif" panose="020B0604030504040204" pitchFamily="34" charset="0"/>
                <a:ea typeface="+mn-ea"/>
                <a:cs typeface="+mn-cs"/>
              </a:defRPr>
            </a:pPr>
            <a:endParaRPr lang="en-US"/>
          </a:p>
        </c:txPr>
        <c:crossAx val="294670952"/>
        <c:crosses val="autoZero"/>
        <c:crossBetween val="midCat"/>
        <c:majorUnit val="1"/>
      </c:valAx>
      <c:valAx>
        <c:axId val="294670952"/>
        <c:scaling>
          <c:orientation val="minMax"/>
          <c:max val="500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S Reference Sans Serif" panose="020B0604030504040204" pitchFamily="34" charset="0"/>
                    <a:ea typeface="+mn-ea"/>
                    <a:cs typeface="+mn-cs"/>
                  </a:defRPr>
                </a:pPr>
                <a:r>
                  <a:rPr lang="en-GB" baseline="0">
                    <a:latin typeface="MS Reference Sans Serif" panose="020B0604030504040204" pitchFamily="34" charset="0"/>
                  </a:rPr>
                  <a:t>Number of </a:t>
                </a:r>
                <a:r>
                  <a:rPr lang="en-GB" sz="900" baseline="0">
                    <a:latin typeface="MS Reference Sans Serif" panose="020B0604030504040204" pitchFamily="34" charset="0"/>
                  </a:rPr>
                  <a:t>feeds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S Reference Sans Serif" panose="020B0604030504040204" pitchFamily="34" charset="0"/>
                <a:ea typeface="+mn-ea"/>
                <a:cs typeface="+mn-cs"/>
              </a:defRPr>
            </a:pPr>
            <a:endParaRPr lang="en-US"/>
          </a:p>
        </c:txPr>
        <c:crossAx val="294669968"/>
        <c:crosses val="autoZero"/>
        <c:crossBetween val="midCat"/>
        <c:majorUnit val="25"/>
      </c:valAx>
    </c:plotArea>
    <c:legend>
      <c:legendPos val="t"/>
      <c:layout>
        <c:manualLayout>
          <c:xMode val="edge"/>
          <c:yMode val="edge"/>
          <c:x val="2.1524663677130046E-2"/>
          <c:y val="0.88601235536876233"/>
          <c:w val="0.95560905335263568"/>
          <c:h val="8.9487302833126586E-2"/>
        </c:manualLayout>
      </c:layout>
      <c:overlay val="0"/>
      <c:spPr>
        <a:solidFill>
          <a:schemeClr val="bg1"/>
        </a:solidFill>
        <a:ln>
          <a:solidFill>
            <a:schemeClr val="tx1">
              <a:lumMod val="25000"/>
              <a:lumOff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1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90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2511" y="339634"/>
            <a:ext cx="504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University of Oxford, Experimental Cosmology Group</a:t>
            </a:r>
          </a:p>
        </p:txBody>
      </p:sp>
      <p:pic>
        <p:nvPicPr>
          <p:cNvPr id="15" name="Picture 14" descr="ox_small_cmyk_pos_rec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82511" y="339634"/>
            <a:ext cx="504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oundrySterling-Book"/>
              </a:rPr>
              <a:t>Experimental Cosmology Group</a:t>
            </a:r>
          </a:p>
        </p:txBody>
      </p:sp>
      <p:pic>
        <p:nvPicPr>
          <p:cNvPr id="20" name="Picture 19" descr="ox_small_cmyk_pos_rec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x_small_cmyk_pos_rec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82511" y="339634"/>
            <a:ext cx="504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PICO and C-BASS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303" y="2016125"/>
            <a:ext cx="80084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FoundrySterling-Book"/>
              </a:rPr>
              <a:t>PICO and C-BASS 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  <a:p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Low frequency foreground measurements form the ground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  <a:p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PICO Collaboration Science Meeting </a:t>
            </a:r>
          </a:p>
          <a:p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University of Minnesota</a:t>
            </a:r>
          </a:p>
          <a:p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  <a:latin typeface="FoundrySterling-Book"/>
              </a:rPr>
              <a:t>st</a:t>
            </a:r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 May – 3</a:t>
            </a:r>
            <a:r>
              <a:rPr lang="en-US" sz="1400" baseline="30000" dirty="0">
                <a:solidFill>
                  <a:schemeClr val="bg1"/>
                </a:solidFill>
                <a:latin typeface="FoundrySterling-Book"/>
              </a:rPr>
              <a:t>rd</a:t>
            </a:r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 May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  <a:p>
            <a:r>
              <a:rPr lang="en-US" sz="1400" dirty="0">
                <a:solidFill>
                  <a:schemeClr val="bg1"/>
                </a:solidFill>
                <a:latin typeface="FoundrySterling-Book"/>
              </a:rPr>
              <a:t>Jaz R. Hill-</a:t>
            </a:r>
            <a:r>
              <a:rPr lang="en-US" sz="1400" dirty="0" err="1">
                <a:solidFill>
                  <a:schemeClr val="bg1"/>
                </a:solidFill>
                <a:latin typeface="FoundrySterling-Book"/>
              </a:rPr>
              <a:t>Valler</a:t>
            </a:r>
            <a:endParaRPr lang="en-US" sz="1400" dirty="0">
              <a:solidFill>
                <a:schemeClr val="bg1"/>
              </a:solidFill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FoundrySterling-Book"/>
              </a:rPr>
              <a:t>Mike Jones, Angela Taylor, Luke Jew, Jamie Leech, Richard </a:t>
            </a:r>
            <a:r>
              <a:rPr lang="en-US" sz="1400" i="1" dirty="0" err="1">
                <a:solidFill>
                  <a:schemeClr val="bg1"/>
                </a:solidFill>
                <a:latin typeface="FoundrySterling-Book"/>
              </a:rPr>
              <a:t>Grumitt</a:t>
            </a:r>
            <a:endParaRPr lang="en-US" sz="1400" i="1" dirty="0">
              <a:solidFill>
                <a:schemeClr val="bg1"/>
              </a:solidFill>
              <a:latin typeface="FoundrySterling-Book"/>
            </a:endParaRPr>
          </a:p>
          <a:p>
            <a:endParaRPr lang="en-US" sz="1400" i="1" dirty="0">
              <a:solidFill>
                <a:schemeClr val="bg1"/>
              </a:solidFill>
              <a:latin typeface="FoundrySterling-Book"/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FoundrySterling-Book"/>
              </a:rPr>
              <a:t>Plus C-BASS collaborators at Manchester, </a:t>
            </a:r>
            <a:r>
              <a:rPr lang="en-US" sz="1400" i="1" dirty="0" err="1">
                <a:solidFill>
                  <a:schemeClr val="bg1"/>
                </a:solidFill>
                <a:latin typeface="FoundrySterling-Book"/>
              </a:rPr>
              <a:t>CalTech</a:t>
            </a:r>
            <a:r>
              <a:rPr lang="en-US" sz="1400" i="1" dirty="0">
                <a:solidFill>
                  <a:schemeClr val="bg1"/>
                </a:solidFill>
                <a:latin typeface="FoundrySterling-Book"/>
              </a:rPr>
              <a:t>, UKZN and SARAO</a:t>
            </a:r>
          </a:p>
        </p:txBody>
      </p:sp>
    </p:spTree>
    <p:extLst>
      <p:ext uri="{BB962C8B-B14F-4D97-AF65-F5344CB8AC3E}">
        <p14:creationId xmlns:p14="http://schemas.microsoft.com/office/powerpoint/2010/main" val="365331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9E6444-217D-4117-99A1-5636F627E57A}"/>
              </a:ext>
            </a:extLst>
          </p:cNvPr>
          <p:cNvSpPr txBox="1"/>
          <p:nvPr/>
        </p:nvSpPr>
        <p:spPr>
          <a:xfrm>
            <a:off x="1758484" y="5480976"/>
            <a:ext cx="512379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PDE of B mode polarisation with straight synchrotron</a:t>
            </a:r>
          </a:p>
          <a:p>
            <a:r>
              <a:rPr lang="en-GB" sz="1400" dirty="0"/>
              <a:t>dotted line: </a:t>
            </a:r>
            <a:r>
              <a:rPr lang="en-GB" sz="1400" i="1" dirty="0"/>
              <a:t>Planck + </a:t>
            </a:r>
            <a:r>
              <a:rPr lang="en-GB" sz="1400" i="1" dirty="0" err="1"/>
              <a:t>Litebird</a:t>
            </a:r>
            <a:r>
              <a:rPr lang="en-GB" sz="1400" dirty="0"/>
              <a:t> solid line: </a:t>
            </a:r>
            <a:r>
              <a:rPr lang="en-GB" sz="1400" i="1" dirty="0"/>
              <a:t>Planck + C-BASS + </a:t>
            </a:r>
            <a:r>
              <a:rPr lang="en-GB" sz="1400" i="1" dirty="0" err="1"/>
              <a:t>Litebird</a:t>
            </a:r>
            <a:r>
              <a:rPr lang="en-GB" sz="1400" i="1" dirty="0"/>
              <a:t> </a:t>
            </a:r>
            <a:r>
              <a:rPr lang="en-GB" sz="1400" dirty="0"/>
              <a:t>From Jones et al in prep.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70A1C-82BA-4A80-8F08-AB052DC6D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04" y="1197697"/>
            <a:ext cx="6148552" cy="40879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49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303" y="1293220"/>
            <a:ext cx="71479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FoundrySterling-Book"/>
              </a:rPr>
              <a:t>PICO RESULTS… </a:t>
            </a:r>
          </a:p>
          <a:p>
            <a:pPr marL="457200" indent="-457200">
              <a:buAutoNum type="arabicPeriod"/>
            </a:pPr>
            <a:r>
              <a:rPr lang="en-US" sz="2000" i="1" dirty="0">
                <a:latin typeface="FoundrySterling-Book"/>
              </a:rPr>
              <a:t>Simple model (straight synchrotron)</a:t>
            </a:r>
          </a:p>
          <a:p>
            <a:pPr marL="457200" indent="-457200">
              <a:buAutoNum type="arabicPeriod"/>
            </a:pPr>
            <a:r>
              <a:rPr lang="en-US" sz="2000" i="1" dirty="0">
                <a:latin typeface="FoundrySterling-Book"/>
              </a:rPr>
              <a:t>Complex sky model (curved synchrotron with AME component)</a:t>
            </a:r>
          </a:p>
          <a:p>
            <a:endParaRPr lang="en-US" sz="2000" i="1" dirty="0">
              <a:latin typeface="FoundrySterling-Book"/>
            </a:endParaRPr>
          </a:p>
          <a:p>
            <a:r>
              <a:rPr lang="en-US" sz="2000" i="1" dirty="0">
                <a:latin typeface="FoundrySterling-Book"/>
              </a:rPr>
              <a:t>Looking at PICO with a combination of foreground experiments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FoundrySterling-Book"/>
              </a:rPr>
              <a:t>PICO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FoundrySterling-Book"/>
              </a:rPr>
              <a:t>PICO + CBASS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FoundrySterling-Book"/>
              </a:rPr>
              <a:t>PICO + CBASS + </a:t>
            </a:r>
            <a:r>
              <a:rPr lang="en-US" sz="2000" i="1" dirty="0" err="1">
                <a:latin typeface="FoundrySterling-Book"/>
              </a:rPr>
              <a:t>NextBASS</a:t>
            </a:r>
            <a:endParaRPr lang="en-US" sz="2000" i="1" dirty="0">
              <a:latin typeface="FoundrySterling-Boo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i="1" dirty="0">
                <a:latin typeface="FoundrySterling-Book"/>
              </a:rPr>
              <a:t>PICO(36GHz+) + C-BASS + </a:t>
            </a:r>
            <a:r>
              <a:rPr lang="en-US" sz="2000" i="1" dirty="0" err="1">
                <a:latin typeface="FoundrySterling-Book"/>
              </a:rPr>
              <a:t>NextBASS</a:t>
            </a:r>
            <a:endParaRPr lang="en-US" sz="2000" i="1" dirty="0">
              <a:latin typeface="FoundrySterling-Boo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i="1" dirty="0">
              <a:latin typeface="FoundrySterling-Book"/>
            </a:endParaRPr>
          </a:p>
          <a:p>
            <a:endParaRPr lang="en-US" sz="2000" i="1" dirty="0">
              <a:latin typeface="FoundrySterling-Book"/>
            </a:endParaRPr>
          </a:p>
          <a:p>
            <a:r>
              <a:rPr lang="en-US" sz="2000" b="1" i="1" dirty="0">
                <a:latin typeface="FoundrySterling-Book"/>
              </a:rPr>
              <a:t>Does </a:t>
            </a:r>
            <a:r>
              <a:rPr lang="en-US" sz="2000" b="1" i="1" dirty="0" err="1">
                <a:latin typeface="FoundrySterling-Book"/>
              </a:rPr>
              <a:t>NextBASS</a:t>
            </a:r>
            <a:r>
              <a:rPr lang="en-US" sz="2000" b="1" i="1" dirty="0">
                <a:latin typeface="FoundrySterling-Book"/>
              </a:rPr>
              <a:t> perform as well as the bottom PICO channels?</a:t>
            </a:r>
          </a:p>
          <a:p>
            <a:r>
              <a:rPr lang="en-US" sz="2000" b="1" i="1" dirty="0">
                <a:latin typeface="FoundrySterling-Book"/>
              </a:rPr>
              <a:t>Can we do this from the ground?</a:t>
            </a:r>
          </a:p>
        </p:txBody>
      </p:sp>
    </p:spTree>
    <p:extLst>
      <p:ext uri="{BB962C8B-B14F-4D97-AF65-F5344CB8AC3E}">
        <p14:creationId xmlns:p14="http://schemas.microsoft.com/office/powerpoint/2010/main" val="21047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B6241-9EBB-4F4F-83FE-FF22F8DE51E5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1BFB6-2119-4316-B59D-1F9258556D50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8CF2D-A166-46B5-9B26-1142347E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" y="1399822"/>
            <a:ext cx="5018319" cy="37479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E1938-5BDD-4C69-BF44-C1B8DCC8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340" y="1399822"/>
            <a:ext cx="3322202" cy="24916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660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F142D-E5B9-475D-B231-FE8F6107200F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D15DF-09E9-42A8-BCD7-20AC8E979F05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49CF2-7412-4BC8-A5DA-45BF4161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7" y="1402084"/>
            <a:ext cx="7371644" cy="49144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381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36553-58FE-4494-B653-190987893DED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06754-1620-4997-92AA-601FE928B5FF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42EDA-A5F1-43C9-B2E5-6CBA6722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273" y="1454290"/>
            <a:ext cx="3479613" cy="2609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B7697-3D1C-4A3A-A51A-C5928E310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4" y="1454290"/>
            <a:ext cx="4950850" cy="37724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5198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BC1EF-2F58-4759-85A7-5DAE02045AB7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D6ACC-95D7-4F2C-8C09-43A2B9434147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B9B60-F38C-4474-88AC-358A208C7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" y="1395646"/>
            <a:ext cx="7368579" cy="49123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941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5D815-FD87-42CD-82F9-195994D96C97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99C58-4EFF-44B6-A18F-19771911F6D3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388CE-ED17-43F5-9489-F54895065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082" y="1404596"/>
            <a:ext cx="3199680" cy="2399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564670-D737-4425-BCE0-1A0B012E9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" y="1404596"/>
            <a:ext cx="5313478" cy="3968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309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FDA56-98F9-462D-9B58-7C69416B121D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A30583-52FF-46B4-A7B3-24A15C31D4A7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E1300-94B9-4131-88DC-0804FCDE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0" y="1445153"/>
            <a:ext cx="7324001" cy="48826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963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CFD12-8A68-4468-BE07-18F58A0A01F4}"/>
              </a:ext>
            </a:extLst>
          </p:cNvPr>
          <p:cNvSpPr txBox="1"/>
          <p:nvPr/>
        </p:nvSpPr>
        <p:spPr>
          <a:xfrm>
            <a:off x="8016414" y="932098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0F074-60FA-4CE0-A27B-3DBA533797A4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8E943-65F6-48AF-ACB5-8A5C063A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297" y="1405528"/>
            <a:ext cx="3097676" cy="2323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71DA86-9407-499E-832D-353DE22CE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8" y="1405528"/>
            <a:ext cx="5343217" cy="39905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9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EE0EE-362F-4A78-9C41-B54F1DDE9CE8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81E24-1792-4C39-B7EE-79B9061CECF6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74EF7-AC7D-4C2B-9E3A-A352F83A0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" y="1445154"/>
            <a:ext cx="7379869" cy="49199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143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49B9A7-42D5-4392-9482-4F2A53B8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10" y="955293"/>
            <a:ext cx="7877939" cy="34038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83F3CD-DA7A-4C0D-B061-664D7B1B7697}"/>
              </a:ext>
            </a:extLst>
          </p:cNvPr>
          <p:cNvSpPr txBox="1"/>
          <p:nvPr/>
        </p:nvSpPr>
        <p:spPr>
          <a:xfrm>
            <a:off x="252875" y="4666942"/>
            <a:ext cx="8135007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100 </a:t>
            </a:r>
            <a:r>
              <a:rPr lang="en-GB" dirty="0" err="1"/>
              <a:t>μK</a:t>
            </a:r>
            <a:r>
              <a:rPr lang="en-GB" dirty="0"/>
              <a:t> </a:t>
            </a:r>
            <a:r>
              <a:rPr lang="en-GB" dirty="0" err="1"/>
              <a:t>deg</a:t>
            </a:r>
            <a:r>
              <a:rPr lang="en-GB" dirty="0"/>
              <a:t> </a:t>
            </a:r>
            <a:r>
              <a:rPr lang="en-GB" b="1" dirty="0"/>
              <a:t>(6000 </a:t>
            </a:r>
            <a:r>
              <a:rPr lang="en-GB" b="1" dirty="0" err="1"/>
              <a:t>μK</a:t>
            </a:r>
            <a:r>
              <a:rPr lang="en-GB" b="1" dirty="0"/>
              <a:t> arcmin!)…</a:t>
            </a:r>
            <a:r>
              <a:rPr lang="en-GB" dirty="0"/>
              <a:t> but when corrected for synchrotron spectral index </a:t>
            </a:r>
          </a:p>
          <a:p>
            <a:r>
              <a:rPr lang="en-GB" dirty="0"/>
              <a:t>= 0.75 </a:t>
            </a:r>
            <a:r>
              <a:rPr lang="en-GB" dirty="0" err="1"/>
              <a:t>μK</a:t>
            </a:r>
            <a:r>
              <a:rPr lang="en-GB" dirty="0"/>
              <a:t> arcmin @ 100 GHz!  </a:t>
            </a:r>
          </a:p>
        </p:txBody>
      </p:sp>
    </p:spTree>
    <p:extLst>
      <p:ext uri="{BB962C8B-B14F-4D97-AF65-F5344CB8AC3E}">
        <p14:creationId xmlns:p14="http://schemas.microsoft.com/office/powerpoint/2010/main" val="2683992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F35CE-2C60-4470-85B9-6269B6EDC978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6E613-709E-44B7-BCF5-81C9C40D0AB4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A1927-235A-497D-BD68-CAA38279E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8" y="1366776"/>
            <a:ext cx="5238478" cy="39189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2B52B6-CFCF-482B-9CA6-24AE8C4A7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810" y="1363985"/>
            <a:ext cx="3271229" cy="24534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2342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6123B-FE90-497B-9A4A-BC6E7CC529D8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63AB9-FA77-419E-A4AE-58C0F376ACF8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206A4-B0B8-4EF4-98BF-961A2792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32075"/>
            <a:ext cx="7351485" cy="4900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588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FC393-21AA-4B2C-A1EE-D54A9637EAC2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413CA-18B4-43A1-841A-ED63E38780E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20EF5-89EA-4ADF-BD18-68101172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" y="1430748"/>
            <a:ext cx="5328356" cy="3986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2B201F-D0AC-4DBD-BE57-80C9CDA67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131" y="1430748"/>
            <a:ext cx="3162810" cy="2364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053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2DDD3-3B8C-477C-9A04-8C909C60716F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83D54-0967-443D-B81D-F72D4F0BFD2D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AF190-5754-4AC1-869A-93CC178A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2" y="1414163"/>
            <a:ext cx="7368579" cy="48599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0001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F5A2C-03E0-4A60-9144-7DABE0D23E06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3816E-636A-4A94-B11E-41B7510909A1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2538A-D625-4E33-83AE-F7118F95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33" y="1367576"/>
            <a:ext cx="3053359" cy="2290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97352-2566-499B-B120-3A19513F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1" y="1367576"/>
            <a:ext cx="5453105" cy="40623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5379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634BF-55B4-42A1-A3D8-BEF34AD92FB1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DAF12-DA26-4A99-AFBE-5D5E0EA0800F}"/>
              </a:ext>
            </a:extLst>
          </p:cNvPr>
          <p:cNvSpPr txBox="1"/>
          <p:nvPr/>
        </p:nvSpPr>
        <p:spPr>
          <a:xfrm>
            <a:off x="7458891" y="6123641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06957-62D5-47D8-8CD4-D1F30714D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8" y="1352903"/>
            <a:ext cx="7421563" cy="49477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9844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783EE-8264-4C71-A87B-0F7219789826}"/>
              </a:ext>
            </a:extLst>
          </p:cNvPr>
          <p:cNvSpPr txBox="1"/>
          <p:nvPr/>
        </p:nvSpPr>
        <p:spPr>
          <a:xfrm>
            <a:off x="8016414" y="922266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94D07-27B1-45F4-97A1-4DA50D851A0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F22A4-9915-465C-9892-64A7889C0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6" y="1441555"/>
            <a:ext cx="5159022" cy="3830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6F6CD-7256-4FA6-945A-45FA3CDC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404" y="1445922"/>
            <a:ext cx="3325199" cy="24938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1100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DE36E-15E1-4760-827E-197918EF2782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C0B0B-6921-4A62-86F8-EB7403023230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nearOrion2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EF9B4-5752-4C9D-B2B8-94437642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8" y="1444856"/>
            <a:ext cx="7334713" cy="48898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9122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303" y="1293220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Conclusions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018" y="1920782"/>
            <a:ext cx="7904725" cy="400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Ground can match space at low frequency in raw sensitivity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Feasible? Maybe… </a:t>
            </a:r>
          </a:p>
          <a:p>
            <a:pPr marL="612100" lvl="1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Depends on making accurate maps – can we suppress ground spill/atmospheric conditions?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Try single 7-15 GHz pixel on C-BASS South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More modelling/analysis with C-BASS data on accurate mapping on large scales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400" dirty="0">
                <a:latin typeface="FoundrySterling-Book"/>
              </a:rPr>
              <a:t>Applying for funds for </a:t>
            </a:r>
            <a:r>
              <a:rPr lang="en-US" sz="2400" dirty="0" err="1">
                <a:latin typeface="FoundrySterling-Book"/>
              </a:rPr>
              <a:t>NextBASS</a:t>
            </a:r>
            <a:r>
              <a:rPr lang="en-US" sz="2400" dirty="0">
                <a:latin typeface="FoundrySterling-Book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4944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303" y="1293220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Thanks!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9D98D-3634-4230-88C4-952F7F08D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496" y="961697"/>
            <a:ext cx="3324662" cy="197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67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BEEF05-9277-40D3-A36B-4E9F9526F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3"/>
          <a:stretch/>
        </p:blipFill>
        <p:spPr>
          <a:xfrm>
            <a:off x="71687" y="3443042"/>
            <a:ext cx="4206297" cy="2919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80122-F366-4036-BF82-EE23EDCC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79" y="3443042"/>
            <a:ext cx="4206297" cy="2919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27C17-95A5-4F09-A1F0-AA2371B16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75" t="47584" r="47193" b="13747"/>
          <a:stretch/>
        </p:blipFill>
        <p:spPr>
          <a:xfrm>
            <a:off x="2890002" y="1033159"/>
            <a:ext cx="2669045" cy="172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940C4-A838-4C7D-B36A-990F86767CB4}"/>
              </a:ext>
            </a:extLst>
          </p:cNvPr>
          <p:cNvSpPr txBox="1"/>
          <p:nvPr/>
        </p:nvSpPr>
        <p:spPr>
          <a:xfrm>
            <a:off x="910348" y="2899896"/>
            <a:ext cx="39248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C-BASS and </a:t>
            </a:r>
            <a:r>
              <a:rPr lang="en-GB" sz="1200" i="1" dirty="0"/>
              <a:t>Planck</a:t>
            </a:r>
            <a:r>
              <a:rPr lang="en-GB" sz="1200" dirty="0"/>
              <a:t> 30 GHz P maps downgraded to N</a:t>
            </a:r>
            <a:r>
              <a:rPr lang="en-GB" sz="1200" baseline="-25000" dirty="0"/>
              <a:t>side</a:t>
            </a:r>
            <a:r>
              <a:rPr lang="en-GB" sz="1200" dirty="0"/>
              <a:t> = 64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E5433-14DF-4318-BA4B-5FF08B1AF0E8}"/>
              </a:ext>
            </a:extLst>
          </p:cNvPr>
          <p:cNvSpPr txBox="1"/>
          <p:nvPr/>
        </p:nvSpPr>
        <p:spPr>
          <a:xfrm>
            <a:off x="5779820" y="2940636"/>
            <a:ext cx="25008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Preliminary C-BASS/Planck 30 GHz spectral index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7EE9A-323F-46AF-9061-514775EBE3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43" t="72" r="46398" b="61259"/>
          <a:stretch/>
        </p:blipFill>
        <p:spPr>
          <a:xfrm>
            <a:off x="71687" y="1033159"/>
            <a:ext cx="2801097" cy="1726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282AC-129C-4C97-84DB-C0D3072D4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355" y="977366"/>
            <a:ext cx="2965721" cy="1922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9311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446" y="1171300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Additional Results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226" y="1929983"/>
            <a:ext cx="4412664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1400" dirty="0" err="1">
                <a:latin typeface="FoundrySterling-Book"/>
              </a:rPr>
              <a:t>offPlane</a:t>
            </a:r>
            <a:r>
              <a:rPr lang="en-US" sz="1400" dirty="0">
                <a:latin typeface="FoundrySterling-Book"/>
              </a:rPr>
              <a:t> c0a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1400" dirty="0" err="1">
                <a:latin typeface="FoundrySterling-Book"/>
              </a:rPr>
              <a:t>offPlane</a:t>
            </a:r>
            <a:r>
              <a:rPr lang="en-US" sz="1400" dirty="0">
                <a:latin typeface="FoundrySterling-Book"/>
              </a:rPr>
              <a:t> s1a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1400" dirty="0" err="1">
                <a:latin typeface="FoundrySterling-Book"/>
              </a:rPr>
              <a:t>galacticPlane</a:t>
            </a:r>
            <a:r>
              <a:rPr lang="en-US" sz="1400" dirty="0">
                <a:latin typeface="FoundrySterling-Book"/>
              </a:rPr>
              <a:t> c0a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1400" dirty="0">
                <a:latin typeface="FoundrySterling-Book"/>
              </a:rPr>
              <a:t>AME c0a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1400" dirty="0" err="1">
                <a:latin typeface="FoundrySterling-Book"/>
              </a:rPr>
              <a:t>offPlane</a:t>
            </a:r>
            <a:r>
              <a:rPr lang="en-US" sz="1400" dirty="0">
                <a:latin typeface="FoundrySterling-Book"/>
              </a:rPr>
              <a:t> s0a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1400" dirty="0" err="1">
                <a:latin typeface="FoundrySterling-Book"/>
              </a:rPr>
              <a:t>offPlane</a:t>
            </a:r>
            <a:r>
              <a:rPr lang="en-US" sz="1400" dirty="0">
                <a:latin typeface="FoundrySterling-Book"/>
              </a:rPr>
              <a:t> c1a</a:t>
            </a:r>
          </a:p>
        </p:txBody>
      </p:sp>
    </p:spTree>
    <p:extLst>
      <p:ext uri="{BB962C8B-B14F-4D97-AF65-F5344CB8AC3E}">
        <p14:creationId xmlns:p14="http://schemas.microsoft.com/office/powerpoint/2010/main" val="1347968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09875-A796-40FB-8186-20E89F323E6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FF440-7C55-4EDD-9EFB-10D3486680C8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6711E-D8C7-4258-B3E8-13B7EE87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" y="1387275"/>
            <a:ext cx="5705173" cy="4260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45DF7B-5CB5-4FB7-AB83-A80482FBD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054" y="1387275"/>
            <a:ext cx="2801322" cy="2100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081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E1D511-B4B2-4C61-9F05-83CA3932F113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CE746-5F98-4380-A485-A43067C25757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C6BB8-C8C2-45F6-942E-143905FE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4" y="1353230"/>
            <a:ext cx="7391157" cy="4927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0353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56D1B1-B2D6-451A-985A-6777342BBC1C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F20AB-A340-420A-B932-C3D82B95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372" y="1421338"/>
            <a:ext cx="3056944" cy="2292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18635-B988-49E8-B63C-36621DCB2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9" y="1416571"/>
            <a:ext cx="5419263" cy="4047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5825A2-44D1-4DE0-A46E-E263DB8D4011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</p:spTree>
    <p:extLst>
      <p:ext uri="{BB962C8B-B14F-4D97-AF65-F5344CB8AC3E}">
        <p14:creationId xmlns:p14="http://schemas.microsoft.com/office/powerpoint/2010/main" val="2552008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E6BCE-8FD9-4BA4-83B9-D11FAB9BC6C6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242F2-9534-45B2-8892-34A27B5E0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" y="1398208"/>
            <a:ext cx="7346001" cy="48973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37D4DA-A424-448C-81CE-D278D603E351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</p:spTree>
    <p:extLst>
      <p:ext uri="{BB962C8B-B14F-4D97-AF65-F5344CB8AC3E}">
        <p14:creationId xmlns:p14="http://schemas.microsoft.com/office/powerpoint/2010/main" val="2281466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5D812-8C17-465A-B4E0-F16659E80CCD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D3385-8E14-44C3-9CB8-346A90173F73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28BF7-B035-42FF-9FE3-56665157B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19" t="7532" b="30976"/>
          <a:stretch/>
        </p:blipFill>
        <p:spPr>
          <a:xfrm>
            <a:off x="3482671" y="1734703"/>
            <a:ext cx="1657175" cy="2963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424176-6C75-4769-A643-AC7F40028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30" y="1750606"/>
            <a:ext cx="3439251" cy="2579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09DF9-FA75-4101-91A0-2C7E6751D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67" t="8418" r="35968" b="30855"/>
          <a:stretch/>
        </p:blipFill>
        <p:spPr>
          <a:xfrm>
            <a:off x="1831736" y="1734704"/>
            <a:ext cx="1650935" cy="2963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920330-4030-44BF-8147-8DBEF7100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2" r="71695"/>
          <a:stretch/>
        </p:blipFill>
        <p:spPr>
          <a:xfrm>
            <a:off x="38182" y="1735941"/>
            <a:ext cx="1790618" cy="436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E4CDA-5FAA-401A-9AD5-C4D8E8B17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0" r="58961" b="92749"/>
          <a:stretch/>
        </p:blipFill>
        <p:spPr>
          <a:xfrm>
            <a:off x="38182" y="1394731"/>
            <a:ext cx="2194353" cy="341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5574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58F51-5278-4C45-951A-C0EDC00A04F1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9BD93-1132-47E2-BCD7-F66FAD42B1EF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490E4-E642-4667-B802-C8CE5EE2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" y="1398317"/>
            <a:ext cx="7348673" cy="48991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86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2913F-75E1-4AA3-B379-375CF1AA0159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E3D20-A33B-4329-AB3F-E8A535A61BD8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79C73-C6BC-4CD7-BBC9-EDE1B17C1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850" y="1538213"/>
            <a:ext cx="3610379" cy="27077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F994A-DB24-4239-8B7D-B47C8E76F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9" r="74380"/>
          <a:stretch/>
        </p:blipFill>
        <p:spPr>
          <a:xfrm>
            <a:off x="38534" y="1834970"/>
            <a:ext cx="1714600" cy="4585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A9D1AF-41B0-4155-846D-76E05C6F8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48" t="8259" r="37211" b="30718"/>
          <a:stretch/>
        </p:blipFill>
        <p:spPr>
          <a:xfrm>
            <a:off x="1753134" y="1834970"/>
            <a:ext cx="1589231" cy="3198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86A104-5ADA-4D5F-B73C-D26C009D9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58" t="8259" b="30718"/>
          <a:stretch/>
        </p:blipFill>
        <p:spPr>
          <a:xfrm>
            <a:off x="3342365" y="1834970"/>
            <a:ext cx="1589231" cy="3198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5E5354-7478-4ACF-BDA6-B8C306565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6" t="321" r="54850" b="93420"/>
          <a:stretch/>
        </p:blipFill>
        <p:spPr>
          <a:xfrm>
            <a:off x="38533" y="1406269"/>
            <a:ext cx="3308966" cy="3907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4246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5502B-6A58-44DD-85DF-B419AB45591F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C46A8-A1CE-4C88-A3F3-3DF7E3AC97D2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E261A-E269-4BBA-95BB-766929029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1435960"/>
            <a:ext cx="7379378" cy="49195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582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887D7-8E8A-4D43-BA2B-29F1C765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" y="1444856"/>
            <a:ext cx="5165807" cy="3864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1DA08-1FF7-4896-A8DC-24300342C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505" y="1444856"/>
            <a:ext cx="3330506" cy="2497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09875-A796-40FB-8186-20E89F323E6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FF440-7C55-4EDD-9EFB-10D3486680C8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14647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28CE94-6F88-45B2-9D77-6938ADC53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1415114"/>
            <a:ext cx="4149213" cy="3390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5C058-52B0-43A1-9651-828ACB951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7"/>
          <a:stretch/>
        </p:blipFill>
        <p:spPr>
          <a:xfrm>
            <a:off x="4320381" y="1415114"/>
            <a:ext cx="4149213" cy="3250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ECC7C-89C3-45E1-B251-1AFFB308D78B}"/>
              </a:ext>
            </a:extLst>
          </p:cNvPr>
          <p:cNvSpPr txBox="1"/>
          <p:nvPr/>
        </p:nvSpPr>
        <p:spPr>
          <a:xfrm>
            <a:off x="1057560" y="903728"/>
            <a:ext cx="2191407" cy="35394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Filling in the gaps…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B28BE3-75DC-46CE-822D-22351C7AB6AE}"/>
              </a:ext>
            </a:extLst>
          </p:cNvPr>
          <p:cNvCxnSpPr/>
          <p:nvPr/>
        </p:nvCxnSpPr>
        <p:spPr>
          <a:xfrm>
            <a:off x="1907458" y="1257671"/>
            <a:ext cx="108155" cy="6694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F9E477-A73C-4C22-AAAD-1CED148591ED}"/>
              </a:ext>
            </a:extLst>
          </p:cNvPr>
          <p:cNvSpPr txBox="1"/>
          <p:nvPr/>
        </p:nvSpPr>
        <p:spPr>
          <a:xfrm>
            <a:off x="963561" y="5068236"/>
            <a:ext cx="72758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There are more parameters to juggle than there are frequency data!</a:t>
            </a:r>
          </a:p>
        </p:txBody>
      </p:sp>
    </p:spTree>
    <p:extLst>
      <p:ext uri="{BB962C8B-B14F-4D97-AF65-F5344CB8AC3E}">
        <p14:creationId xmlns:p14="http://schemas.microsoft.com/office/powerpoint/2010/main" val="1301305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E30DD-000C-4B23-9A76-4AAA7F77C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6" y="1415845"/>
            <a:ext cx="7393858" cy="4929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1D511-B4B2-4C61-9F05-83CA3932F113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CE746-5F98-4380-A485-A43067C25757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589908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19321-1123-4EEB-99B3-175EEF308907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1A174-45AA-49E2-81D0-1A63A97A0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531" y="1428912"/>
            <a:ext cx="3084767" cy="23135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56A13-B5E0-4C54-AAF4-6DFF742E4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" y="1425680"/>
            <a:ext cx="5409060" cy="4046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56D1B1-B2D6-451A-985A-6777342BBC1C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63661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2BB7A-9B80-487D-8E2F-D9068D844774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999E1-6B73-44BD-8025-DEED9361A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1415555"/>
            <a:ext cx="7334865" cy="48899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E6BCE-8FD9-4BA4-83B9-D11FAB9BC6C6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294590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5D812-8C17-465A-B4E0-F16659E80CCD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C9C87-4C6B-4E32-881A-383174DF3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" y="1406782"/>
            <a:ext cx="5524212" cy="4118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7CEBF8-2A50-4104-BDD9-D5A58B437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612" y="1406782"/>
            <a:ext cx="2948839" cy="2211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AD3385-8E14-44C3-9CB8-346A90173F73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45417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58F51-5278-4C45-951A-C0EDC00A04F1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87127-2E6D-4C99-AF0E-69CAA19B1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1406917"/>
            <a:ext cx="7393858" cy="4929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B9BD93-1132-47E2-BCD7-F66FAD42B1EF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392045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2913F-75E1-4AA3-B379-375CF1AA0159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23B25B-E4DA-44A5-8579-5E2AD598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2" y="1525950"/>
            <a:ext cx="5573061" cy="4144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9E776D-8CF4-4FAC-9591-D5A46A668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45" y="1525952"/>
            <a:ext cx="2911865" cy="2183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6E3D20-A33B-4329-AB3F-E8A535A61BD8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773549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5502B-6A58-44DD-85DF-B419AB45591F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14319-394A-4A6B-99C9-BB3A7C63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1482298"/>
            <a:ext cx="7334864" cy="4889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C46A8-A1CE-4C88-A3F3-3DF7E3AC97D2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837402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E916A5-4874-4C17-8A94-5A1487700A54}"/>
              </a:ext>
            </a:extLst>
          </p:cNvPr>
          <p:cNvSpPr txBox="1"/>
          <p:nvPr/>
        </p:nvSpPr>
        <p:spPr>
          <a:xfrm>
            <a:off x="2758440" y="1821180"/>
            <a:ext cx="2804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 galactic Plane</a:t>
            </a:r>
          </a:p>
        </p:txBody>
      </p:sp>
    </p:spTree>
    <p:extLst>
      <p:ext uri="{BB962C8B-B14F-4D97-AF65-F5344CB8AC3E}">
        <p14:creationId xmlns:p14="http://schemas.microsoft.com/office/powerpoint/2010/main" val="1296231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09875-A796-40FB-8186-20E89F323E6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59AB9-EB6B-49C7-94CA-27A7F199CBD2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A6E6F-B35A-4BA8-9737-AC755A4C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163" y="1447076"/>
            <a:ext cx="3040291" cy="22802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316CF-9170-499D-A465-54EA303D3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" y="1447076"/>
            <a:ext cx="5509581" cy="41148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9123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C54B9-607B-407A-8E9D-DBF36E4D6B9A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66587-093C-4090-B32C-A1157BA1451A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5AF3A-AC7B-4BE5-8E95-EC867497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" y="1393552"/>
            <a:ext cx="7343892" cy="4895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8798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F3B795-A54C-4069-9187-5F88243D8CAE}"/>
              </a:ext>
            </a:extLst>
          </p:cNvPr>
          <p:cNvSpPr txBox="1"/>
          <p:nvPr/>
        </p:nvSpPr>
        <p:spPr>
          <a:xfrm>
            <a:off x="308057" y="1497724"/>
            <a:ext cx="69283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 – 30 GHz : 6m telescope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1800" i="1" dirty="0"/>
              <a:t>Sample peak of AME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1800" i="1" dirty="0"/>
              <a:t>2 bands, 2:1 with 20% </a:t>
            </a:r>
            <a:r>
              <a:rPr lang="en-GB" sz="1800" i="1" dirty="0" err="1"/>
              <a:t>bw</a:t>
            </a:r>
            <a:r>
              <a:rPr lang="en-GB" sz="1800" i="1" dirty="0"/>
              <a:t> for each channel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1800" i="1" dirty="0"/>
              <a:t>Match 1μKarcmin at 100 GHz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01C46A1-A48D-42F9-A498-731C9344AF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950519"/>
              </p:ext>
            </p:extLst>
          </p:nvPr>
        </p:nvGraphicFramePr>
        <p:xfrm>
          <a:off x="118262" y="2790386"/>
          <a:ext cx="7118111" cy="360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9E4FB0-AF97-464A-B2B0-B83361A84A0A}"/>
              </a:ext>
            </a:extLst>
          </p:cNvPr>
          <p:cNvSpPr txBox="1"/>
          <p:nvPr/>
        </p:nvSpPr>
        <p:spPr>
          <a:xfrm>
            <a:off x="83864" y="897559"/>
            <a:ext cx="634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NextBASS</a:t>
            </a:r>
            <a:r>
              <a:rPr lang="en-GB" sz="3600" dirty="0"/>
              <a:t> Specifications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DAED5-B5D8-4D54-BED9-1B5603737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679" y="797722"/>
            <a:ext cx="3108084" cy="23310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92C87-B082-4BFF-AD58-C9F0283271A5}"/>
              </a:ext>
            </a:extLst>
          </p:cNvPr>
          <p:cNvSpPr txBox="1"/>
          <p:nvPr/>
        </p:nvSpPr>
        <p:spPr>
          <a:xfrm>
            <a:off x="6257699" y="2887732"/>
            <a:ext cx="19573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Frequency [GHz]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F1379-FD36-41A9-AB7E-D72B19F53815}"/>
              </a:ext>
            </a:extLst>
          </p:cNvPr>
          <p:cNvSpPr txBox="1"/>
          <p:nvPr/>
        </p:nvSpPr>
        <p:spPr>
          <a:xfrm rot="16200000">
            <a:off x="4730977" y="1699261"/>
            <a:ext cx="19573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Sky Temperature [K]</a:t>
            </a:r>
          </a:p>
        </p:txBody>
      </p:sp>
    </p:spTree>
    <p:extLst>
      <p:ext uri="{BB962C8B-B14F-4D97-AF65-F5344CB8AC3E}">
        <p14:creationId xmlns:p14="http://schemas.microsoft.com/office/powerpoint/2010/main" val="16419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80A2A-7587-4D7F-99C2-7D01850ADBA4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E4306-BB12-44AB-91C2-3679606BB8A6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B1587-BEBC-44CF-8EB9-E21CE8324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372" y="1443593"/>
            <a:ext cx="3414391" cy="2560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160E22-3CCD-4958-942C-B8033BDE2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593"/>
            <a:ext cx="5189597" cy="38758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5016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2CC83-357A-48C5-A81A-9C7600DBB8F1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E7F7A-44C0-4CAA-AE64-C1ED782B678F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AFD288-538F-4C37-8E36-D3AA3BFC8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" y="1393954"/>
            <a:ext cx="7271727" cy="4847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2917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EB42F-7243-4BFA-A348-1ED760C9F61C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57F15-EB4E-42E4-9849-C67C03CD97F8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333664-AD58-400E-B79C-4EBC0C1B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98" y="1608208"/>
            <a:ext cx="3411033" cy="2558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781D26-1DD7-4B9C-BCE2-402F3F2D6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3" r="72178"/>
          <a:stretch/>
        </p:blipFill>
        <p:spPr>
          <a:xfrm>
            <a:off x="71560" y="1798529"/>
            <a:ext cx="1728967" cy="4276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7E5834-68C0-4B1A-8C67-B68F81F09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2" t="7635" r="36966" b="30244"/>
          <a:stretch/>
        </p:blipFill>
        <p:spPr>
          <a:xfrm>
            <a:off x="1800526" y="1796071"/>
            <a:ext cx="1679437" cy="303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32D0E6-F329-476B-94F0-E0E463B9E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67" t="6422" b="29884"/>
          <a:stretch/>
        </p:blipFill>
        <p:spPr>
          <a:xfrm>
            <a:off x="3479963" y="1798529"/>
            <a:ext cx="1637969" cy="303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813F99-7288-44C5-9C78-4C6DADD2A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9" r="58833" b="92136"/>
          <a:stretch/>
        </p:blipFill>
        <p:spPr>
          <a:xfrm>
            <a:off x="71561" y="1417888"/>
            <a:ext cx="2369489" cy="3806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1622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46A67-A292-467B-A50D-E4DB7DD37DF0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942D4-F2B2-4D4D-A8FD-CEF0D4A3C178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66851-FFDC-42AE-89CA-6CA0070B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2" y="1441261"/>
            <a:ext cx="7284258" cy="4856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74014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46D53-57E0-4F04-B4AC-4BF3F88BDC5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C9783-EBE7-475C-9505-84CFEC0AC7E5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AC99F-1248-4E33-9C91-6D65711B2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9" r="54627" b="93382"/>
          <a:stretch/>
        </p:blipFill>
        <p:spPr>
          <a:xfrm>
            <a:off x="39758" y="1420819"/>
            <a:ext cx="3176841" cy="392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4137F-8C33-4C38-8A63-2FAD51C8D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368" y="1631389"/>
            <a:ext cx="3708779" cy="2781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BFA045-ACAB-4C1E-A71D-D057F636A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6" r="75393"/>
          <a:stretch/>
        </p:blipFill>
        <p:spPr>
          <a:xfrm>
            <a:off x="39757" y="1812897"/>
            <a:ext cx="1637967" cy="4605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4D5331-FDC7-423D-981B-77E18C0FE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43" t="8096" r="37720" b="31344"/>
          <a:stretch/>
        </p:blipFill>
        <p:spPr>
          <a:xfrm>
            <a:off x="1676997" y="1812897"/>
            <a:ext cx="1635739" cy="3156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ACDD9A-0AB9-4F45-BD93-D3B2C36CC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66" t="7678" b="30401"/>
          <a:stretch/>
        </p:blipFill>
        <p:spPr>
          <a:xfrm>
            <a:off x="3314605" y="1812896"/>
            <a:ext cx="1531277" cy="31566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7866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CA789-EECA-45C8-A75E-43C16E57C244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2CEA0-173E-42F3-BFBB-05B02D4D319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galPlane</a:t>
            </a:r>
            <a:endParaRPr lang="en-GB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EDF52-8137-4E29-9C29-81086C305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" y="1448272"/>
            <a:ext cx="7323151" cy="4882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40970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46D53-57E0-4F04-B4AC-4BF3F88BDC5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C9783-EBE7-475C-9505-84CFEC0AC7E5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19A51-5515-4FA4-9D2E-05EDD6D9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354" y="1474577"/>
            <a:ext cx="3089371" cy="23170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2A556-FA65-4BF0-B385-8E338A15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5" y="1471525"/>
            <a:ext cx="5439102" cy="4062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50096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E916A5-4874-4C17-8A94-5A1487700A54}"/>
              </a:ext>
            </a:extLst>
          </p:cNvPr>
          <p:cNvSpPr txBox="1"/>
          <p:nvPr/>
        </p:nvSpPr>
        <p:spPr>
          <a:xfrm>
            <a:off x="2758440" y="1821180"/>
            <a:ext cx="28041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 AME</a:t>
            </a:r>
          </a:p>
        </p:txBody>
      </p:sp>
    </p:spTree>
    <p:extLst>
      <p:ext uri="{BB962C8B-B14F-4D97-AF65-F5344CB8AC3E}">
        <p14:creationId xmlns:p14="http://schemas.microsoft.com/office/powerpoint/2010/main" val="35247420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CA789-EECA-45C8-A75E-43C16E57C244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2CEA0-173E-42F3-BFBB-05B02D4D319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88340-2288-4EAC-BBBD-38B91C2A0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" y="1413294"/>
            <a:ext cx="7387945" cy="49252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5547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46D53-57E0-4F04-B4AC-4BF3F88BDC5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C9783-EBE7-475C-9505-84CFEC0AC7E5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15B08-6163-46BD-AA12-1CF2D912E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9" y="1458310"/>
            <a:ext cx="5182967" cy="3854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601F19-7A29-46A6-BBB3-543A3D9AC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710" y="1458310"/>
            <a:ext cx="3310759" cy="2483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9457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799AE-2076-4B3D-8C03-E4C7DFB2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3" t="4165" r="11445" b="8338"/>
          <a:stretch/>
        </p:blipFill>
        <p:spPr>
          <a:xfrm>
            <a:off x="3226879" y="888674"/>
            <a:ext cx="2517121" cy="1602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5E150-34B5-43D7-AD17-BC78E4BE8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32" t="9533" r="4225" b="8697"/>
          <a:stretch/>
        </p:blipFill>
        <p:spPr>
          <a:xfrm>
            <a:off x="5891361" y="892355"/>
            <a:ext cx="2378476" cy="1639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D82759-FCE5-4909-99E4-8554CA31AB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4" t="3538" r="7119"/>
          <a:stretch/>
        </p:blipFill>
        <p:spPr>
          <a:xfrm>
            <a:off x="89115" y="4421813"/>
            <a:ext cx="4231266" cy="1968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CE968-DBD6-4015-A9FD-6B9A9BB7C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2" r="7839"/>
          <a:stretch/>
        </p:blipFill>
        <p:spPr>
          <a:xfrm>
            <a:off x="4431271" y="4421813"/>
            <a:ext cx="4082919" cy="1968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FC192-DE24-491A-A6E9-E9F286BE1519}"/>
              </a:ext>
            </a:extLst>
          </p:cNvPr>
          <p:cNvSpPr txBox="1"/>
          <p:nvPr/>
        </p:nvSpPr>
        <p:spPr>
          <a:xfrm>
            <a:off x="195013" y="954304"/>
            <a:ext cx="2082382" cy="6155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Off-axis Gregorian vs. Cross-</a:t>
            </a:r>
            <a:r>
              <a:rPr lang="en-GB" dirty="0" err="1"/>
              <a:t>Dragone</a:t>
            </a:r>
            <a:r>
              <a:rPr lang="en-GB" dirty="0"/>
              <a:t>…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DE7B69-FC9F-46C8-BD4A-0D516E5F5730}"/>
              </a:ext>
            </a:extLst>
          </p:cNvPr>
          <p:cNvSpPr txBox="1"/>
          <p:nvPr/>
        </p:nvSpPr>
        <p:spPr>
          <a:xfrm>
            <a:off x="4626183" y="5914049"/>
            <a:ext cx="2690190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... larger, flatter focal plane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F674C6-9975-4648-9C5C-01CFC21C08F2}"/>
              </a:ext>
            </a:extLst>
          </p:cNvPr>
          <p:cNvGrpSpPr/>
          <p:nvPr/>
        </p:nvGrpSpPr>
        <p:grpSpPr>
          <a:xfrm>
            <a:off x="195013" y="2531941"/>
            <a:ext cx="4014480" cy="1822105"/>
            <a:chOff x="736672" y="3347639"/>
            <a:chExt cx="4962563" cy="247772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B0AA201-253E-4DE9-93B9-23795CD8E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3" t="3424" r="1735" b="9487"/>
            <a:stretch/>
          </p:blipFill>
          <p:spPr>
            <a:xfrm>
              <a:off x="736673" y="3347639"/>
              <a:ext cx="4962562" cy="24777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1DCDA5-09A9-4D83-A493-17B51343CCA6}"/>
                </a:ext>
              </a:extLst>
            </p:cNvPr>
            <p:cNvSpPr txBox="1"/>
            <p:nvPr/>
          </p:nvSpPr>
          <p:spPr>
            <a:xfrm>
              <a:off x="1861592" y="4450523"/>
              <a:ext cx="725213" cy="399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-45°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C72A51-B651-4FBF-9873-39A9CA02EB62}"/>
                </a:ext>
              </a:extLst>
            </p:cNvPr>
            <p:cNvSpPr txBox="1"/>
            <p:nvPr/>
          </p:nvSpPr>
          <p:spPr>
            <a:xfrm>
              <a:off x="1136379" y="5095936"/>
              <a:ext cx="725213" cy="399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-90°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5387AC1-B018-4CB6-9FC6-62B89CE73165}"/>
                </a:ext>
              </a:extLst>
            </p:cNvPr>
            <p:cNvSpPr txBox="1"/>
            <p:nvPr/>
          </p:nvSpPr>
          <p:spPr>
            <a:xfrm>
              <a:off x="4824194" y="4441377"/>
              <a:ext cx="725213" cy="393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135°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5DB124-A826-4CC7-A102-662453661802}"/>
                </a:ext>
              </a:extLst>
            </p:cNvPr>
            <p:cNvSpPr txBox="1"/>
            <p:nvPr/>
          </p:nvSpPr>
          <p:spPr>
            <a:xfrm>
              <a:off x="4111433" y="4649563"/>
              <a:ext cx="725213" cy="399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90°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A1569A-5D5E-4EF2-83EC-439DCBD9D4F4}"/>
                </a:ext>
              </a:extLst>
            </p:cNvPr>
            <p:cNvSpPr txBox="1"/>
            <p:nvPr/>
          </p:nvSpPr>
          <p:spPr>
            <a:xfrm>
              <a:off x="773772" y="3450665"/>
              <a:ext cx="725213" cy="399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40dB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7BD85C-B2B5-451C-B086-13C64C896952}"/>
                </a:ext>
              </a:extLst>
            </p:cNvPr>
            <p:cNvSpPr txBox="1"/>
            <p:nvPr/>
          </p:nvSpPr>
          <p:spPr>
            <a:xfrm>
              <a:off x="736672" y="4544573"/>
              <a:ext cx="725213" cy="399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0dB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82CF91-189E-47E7-A282-008E72C81DD6}"/>
              </a:ext>
            </a:extLst>
          </p:cNvPr>
          <p:cNvGrpSpPr/>
          <p:nvPr/>
        </p:nvGrpSpPr>
        <p:grpSpPr>
          <a:xfrm>
            <a:off x="4431270" y="2587785"/>
            <a:ext cx="3908100" cy="1766262"/>
            <a:chOff x="2586804" y="728007"/>
            <a:chExt cx="5199993" cy="261963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2A701EB-2337-4A1E-AE30-717325A06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47" t="2168" b="8685"/>
            <a:stretch/>
          </p:blipFill>
          <p:spPr>
            <a:xfrm>
              <a:off x="2586804" y="728007"/>
              <a:ext cx="5199993" cy="26196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075736-F1CA-4D3C-B823-800218AEF09A}"/>
                </a:ext>
              </a:extLst>
            </p:cNvPr>
            <p:cNvSpPr txBox="1"/>
            <p:nvPr/>
          </p:nvSpPr>
          <p:spPr>
            <a:xfrm>
              <a:off x="2586805" y="817851"/>
              <a:ext cx="725213" cy="430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40dB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4396C2D-974A-4856-A8FC-4F853F582A8B}"/>
                </a:ext>
              </a:extLst>
            </p:cNvPr>
            <p:cNvSpPr txBox="1"/>
            <p:nvPr/>
          </p:nvSpPr>
          <p:spPr>
            <a:xfrm>
              <a:off x="2586805" y="2159237"/>
              <a:ext cx="725213" cy="430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0dB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1B7E99-3507-4F22-83E3-0B324395F589}"/>
                </a:ext>
              </a:extLst>
            </p:cNvPr>
            <p:cNvSpPr txBox="1"/>
            <p:nvPr/>
          </p:nvSpPr>
          <p:spPr>
            <a:xfrm>
              <a:off x="6286390" y="1807921"/>
              <a:ext cx="725213" cy="430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90°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33CADF-1D6C-443B-914B-A7ADA4F08A04}"/>
                </a:ext>
              </a:extLst>
            </p:cNvPr>
            <p:cNvSpPr txBox="1"/>
            <p:nvPr/>
          </p:nvSpPr>
          <p:spPr>
            <a:xfrm>
              <a:off x="3038749" y="1408858"/>
              <a:ext cx="725213" cy="430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-135°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F89646-3267-4859-9841-99535740C04B}"/>
                </a:ext>
              </a:extLst>
            </p:cNvPr>
            <p:cNvSpPr txBox="1"/>
            <p:nvPr/>
          </p:nvSpPr>
          <p:spPr>
            <a:xfrm>
              <a:off x="3711384" y="2348299"/>
              <a:ext cx="725213" cy="430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-90°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8508D1-5963-4BDC-AAA5-ECB8DD12EF30}"/>
              </a:ext>
            </a:extLst>
          </p:cNvPr>
          <p:cNvCxnSpPr>
            <a:cxnSpLocks/>
          </p:cNvCxnSpPr>
          <p:nvPr/>
        </p:nvCxnSpPr>
        <p:spPr>
          <a:xfrm flipH="1">
            <a:off x="2493556" y="1887931"/>
            <a:ext cx="852684" cy="7567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04A4847-E9C5-41E6-AE84-B55D86A1EA5A}"/>
              </a:ext>
            </a:extLst>
          </p:cNvPr>
          <p:cNvCxnSpPr>
            <a:cxnSpLocks/>
          </p:cNvCxnSpPr>
          <p:nvPr/>
        </p:nvCxnSpPr>
        <p:spPr>
          <a:xfrm>
            <a:off x="485147" y="4174874"/>
            <a:ext cx="616579" cy="668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43152D2-9012-456F-A381-7934CCD0DAF0}"/>
              </a:ext>
            </a:extLst>
          </p:cNvPr>
          <p:cNvSpPr txBox="1"/>
          <p:nvPr/>
        </p:nvSpPr>
        <p:spPr>
          <a:xfrm>
            <a:off x="1996089" y="2733549"/>
            <a:ext cx="2213404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i="1" dirty="0"/>
              <a:t>smaller secondary vs 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55E260-7BA9-41F1-965C-13CA1EDBF730}"/>
              </a:ext>
            </a:extLst>
          </p:cNvPr>
          <p:cNvCxnSpPr>
            <a:cxnSpLocks/>
          </p:cNvCxnSpPr>
          <p:nvPr/>
        </p:nvCxnSpPr>
        <p:spPr>
          <a:xfrm>
            <a:off x="7484246" y="2227885"/>
            <a:ext cx="272520" cy="5722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C391D02-DA41-4304-85B5-35EAAEFF3A81}"/>
              </a:ext>
            </a:extLst>
          </p:cNvPr>
          <p:cNvCxnSpPr>
            <a:cxnSpLocks/>
          </p:cNvCxnSpPr>
          <p:nvPr/>
        </p:nvCxnSpPr>
        <p:spPr>
          <a:xfrm flipH="1">
            <a:off x="7629652" y="4121776"/>
            <a:ext cx="366787" cy="630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4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CA789-EECA-45C8-A75E-43C16E57C244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c0a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2CEA0-173E-42F3-BFBB-05B02D4D319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ADAC04-0B56-4342-9754-BE0B6475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2" y="1450428"/>
            <a:ext cx="7177252" cy="4784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3743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46D53-57E0-4F04-B4AC-4BF3F88BDC5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C9783-EBE7-475C-9505-84CFEC0AC7E5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B38CF-315B-482F-8260-F922C93F0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686" y="1414736"/>
            <a:ext cx="3614428" cy="2710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BFB28-2AE4-41DF-A528-3A69AE86A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7" y="1420857"/>
            <a:ext cx="4888323" cy="36477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07577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CA789-EECA-45C8-A75E-43C16E57C244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s1a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2CEA0-173E-42F3-BFBB-05B02D4D319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C8FD4-ECD3-4C23-B458-EEC249953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0" y="1381763"/>
            <a:ext cx="7380062" cy="4920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00384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46D53-57E0-4F04-B4AC-4BF3F88BDC5E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AC9783-EBE7-475C-9505-84CFEC0AC7E5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85CD95-9508-4963-8625-EA631CA0E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873" y="1528416"/>
            <a:ext cx="3634832" cy="2726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ACA9C-D14D-4545-A34A-00CB301BE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4" r="73871" b="1028"/>
          <a:stretch/>
        </p:blipFill>
        <p:spPr>
          <a:xfrm>
            <a:off x="47058" y="1869551"/>
            <a:ext cx="1650085" cy="4317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A0009A-6CA8-4760-9E96-88BA6606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5" t="8759" r="36878"/>
          <a:stretch/>
        </p:blipFill>
        <p:spPr>
          <a:xfrm>
            <a:off x="1724864" y="1869551"/>
            <a:ext cx="1518210" cy="4417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70B9AE-1EDD-46A1-8393-9BB9F773D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51" t="5703"/>
          <a:stretch/>
        </p:blipFill>
        <p:spPr>
          <a:xfrm>
            <a:off x="3274606" y="1528416"/>
            <a:ext cx="1653098" cy="4703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8EC39-3612-48ED-B08F-9BE5EA36C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5" r="53510" b="92566"/>
          <a:stretch/>
        </p:blipFill>
        <p:spPr>
          <a:xfrm>
            <a:off x="47058" y="1404302"/>
            <a:ext cx="3004814" cy="410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3570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CA789-EECA-45C8-A75E-43C16E57C244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2CEA0-173E-42F3-BFBB-05B02D4D319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2728F-4234-499B-A43C-A3FB7386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1409949"/>
            <a:ext cx="7362638" cy="49084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8455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B6241-9EBB-4F4F-83FE-FF22F8DE51E5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F8C0C-ACCB-409C-9DF3-E1F07B1F7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69"/>
          <a:stretch/>
        </p:blipFill>
        <p:spPr>
          <a:xfrm>
            <a:off x="33701" y="1473311"/>
            <a:ext cx="5352273" cy="2783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012EB-6904-4F03-9A8E-5F08E3F2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427" y="1473310"/>
            <a:ext cx="3164635" cy="2373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39C1E-F232-4BA4-BA6E-5CE375C31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74" r="64743"/>
          <a:stretch/>
        </p:blipFill>
        <p:spPr>
          <a:xfrm>
            <a:off x="33701" y="4303988"/>
            <a:ext cx="1887065" cy="124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1BFB6-2119-4316-B59D-1F9258556D50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7114783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F142D-E5B9-475D-B231-FE8F6107200F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A801AE-9025-4237-8F5B-D9188793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" y="1450081"/>
            <a:ext cx="7386145" cy="4924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4D15DF-09E9-42A8-BCD7-20AC8E979F05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831313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36553-58FE-4494-B653-190987893DED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5D04B-8FD9-419B-9DF6-89DF6BDAE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4" y="1408205"/>
            <a:ext cx="5454868" cy="4073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6FEE5D-3F31-4A5F-AB3D-4EBBBA9D6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581" y="1408204"/>
            <a:ext cx="3050922" cy="2288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B06754-1620-4997-92AA-601FE928B5FF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107195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BC1EF-2F58-4759-85A7-5DAE02045AB7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B6F13-BB1C-4B84-B711-BC86EE3F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" y="1460590"/>
            <a:ext cx="7433441" cy="4955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0D6ACC-95D7-4F2C-8C09-43A2B9434147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2460171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5D815-FD87-42CD-82F9-195994D96C97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D970D-C8A2-4A86-900F-426BCF07E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520" y="1870593"/>
            <a:ext cx="3130714" cy="2348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958FD-FED0-4484-B8A2-5EBBFD7E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" r="60063" b="92630"/>
          <a:stretch/>
        </p:blipFill>
        <p:spPr>
          <a:xfrm>
            <a:off x="31530" y="1425209"/>
            <a:ext cx="2871172" cy="450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B8ADF-0A24-4F6A-AA0C-8F80D8C9D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4" r="71700"/>
          <a:stretch/>
        </p:blipFill>
        <p:spPr>
          <a:xfrm>
            <a:off x="31530" y="1876096"/>
            <a:ext cx="1852450" cy="4478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596B0-E475-4EA4-9A22-E0712FD4B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37" t="6590" r="37208" b="30804"/>
          <a:stretch/>
        </p:blipFill>
        <p:spPr>
          <a:xfrm>
            <a:off x="1891863" y="1878476"/>
            <a:ext cx="1742089" cy="3187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77122-2431-430B-9F4C-75DE2DA66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36" t="6590" b="30804"/>
          <a:stretch/>
        </p:blipFill>
        <p:spPr>
          <a:xfrm>
            <a:off x="3626069" y="1878476"/>
            <a:ext cx="1811017" cy="3187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799C58-4EFF-44B6-A18F-19771911F6D3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3935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8354C4-DEDF-4B57-AAE7-26E61A377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16521" y="866189"/>
            <a:ext cx="5503435" cy="3157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A88B8-6613-4E82-9C50-F21C756B4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5" t="777" r="27465" b="7541"/>
          <a:stretch/>
        </p:blipFill>
        <p:spPr>
          <a:xfrm>
            <a:off x="5964553" y="988279"/>
            <a:ext cx="2178337" cy="29972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FB83EB-8A4B-4E04-8F9F-A9FA6729A6D4}"/>
              </a:ext>
            </a:extLst>
          </p:cNvPr>
          <p:cNvGrpSpPr/>
          <p:nvPr/>
        </p:nvGrpSpPr>
        <p:grpSpPr>
          <a:xfrm>
            <a:off x="127335" y="4081851"/>
            <a:ext cx="8015555" cy="2305826"/>
            <a:chOff x="127335" y="4081851"/>
            <a:chExt cx="7559759" cy="23058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729519-8CE2-47BC-BAEF-C13EB8C21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39" b="13765"/>
            <a:stretch/>
          </p:blipFill>
          <p:spPr>
            <a:xfrm>
              <a:off x="127335" y="4081851"/>
              <a:ext cx="7559759" cy="23058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EA4BA7-139D-41AE-8065-15FD40192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4" t="84207" r="65530"/>
            <a:stretch/>
          </p:blipFill>
          <p:spPr>
            <a:xfrm>
              <a:off x="4531036" y="4211684"/>
              <a:ext cx="3021996" cy="581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711263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FDA56-98F9-462D-9B58-7C69416B121D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3130C-BAD1-4294-85B0-8911D490D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" y="1384390"/>
            <a:ext cx="7583213" cy="5055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30583-52FF-46B4-A7B3-24A15C31D4A7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368207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CFD12-8A68-4468-BE07-18F58A0A01F4}"/>
              </a:ext>
            </a:extLst>
          </p:cNvPr>
          <p:cNvSpPr txBox="1"/>
          <p:nvPr/>
        </p:nvSpPr>
        <p:spPr>
          <a:xfrm>
            <a:off x="8016414" y="932098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0551F-BD5D-4FF9-A289-02717DE0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120" y="1923070"/>
            <a:ext cx="3910282" cy="2932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C9375-68A8-4244-98F4-66BD42670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5769" b="93056"/>
          <a:stretch/>
        </p:blipFill>
        <p:spPr>
          <a:xfrm>
            <a:off x="41353" y="1525950"/>
            <a:ext cx="3401114" cy="396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99268-441E-4CD0-961C-2A037BE17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9" r="76059"/>
          <a:stretch/>
        </p:blipFill>
        <p:spPr>
          <a:xfrm>
            <a:off x="41353" y="1922538"/>
            <a:ext cx="1562850" cy="4514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B46C4-DC4E-46FB-B8F0-500F00BCD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15" t="8251" r="37700" b="30577"/>
          <a:stretch/>
        </p:blipFill>
        <p:spPr>
          <a:xfrm>
            <a:off x="1612086" y="1922538"/>
            <a:ext cx="1502067" cy="3034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4537A-AAE9-49F6-A543-126A82F50B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58" t="6879" b="30577"/>
          <a:stretch/>
        </p:blipFill>
        <p:spPr>
          <a:xfrm>
            <a:off x="3041688" y="1922538"/>
            <a:ext cx="1564243" cy="30348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059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EE0EE-362F-4A78-9C41-B54F1DDE9CE8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s0a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C650E-FD32-4B3C-B4C9-698AE24EC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1" y="1455005"/>
            <a:ext cx="7389846" cy="4926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2BECD-1CAA-4820-9F8F-026D82B1E153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4575455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F35CE-2C60-4470-85B9-6269B6EDC978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0DE5B-2A0C-4AF2-B5AA-D2484725B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771" y="1386621"/>
            <a:ext cx="3183441" cy="2387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9E31A-37E1-4AD2-8F34-F90D875C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5" y="1386621"/>
            <a:ext cx="5318056" cy="3971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725853-C422-421E-AF24-64DD7C3C436D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2363487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6123B-FE90-497B-9A4A-BC6E7CC529D8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943EE-FE51-41F0-9556-CA2B04B6C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7" y="1418896"/>
            <a:ext cx="7472856" cy="4981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AF8434-075B-4229-BBF6-618EDA713100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60398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FC393-21AA-4B2C-A1EE-D54A9637EAC2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2A71E-9E59-4D07-986F-4446FE9C3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4" y="1418834"/>
            <a:ext cx="5286383" cy="3948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95AAED-C099-423A-AF89-669F2DE8F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036" y="1418834"/>
            <a:ext cx="3275725" cy="2442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413CA-18B4-43A1-841A-ED63E38780E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418473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</a:t>
            </a: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2DDD3-3B8C-477C-9A04-8C909C60716F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31440D-5A28-4613-B9BD-5671CCE69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" y="1417857"/>
            <a:ext cx="7534276" cy="4976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83D54-0967-443D-B81D-F72D4F0BFD2D}"/>
              </a:ext>
            </a:extLst>
          </p:cNvPr>
          <p:cNvSpPr txBox="1"/>
          <p:nvPr/>
        </p:nvSpPr>
        <p:spPr>
          <a:xfrm>
            <a:off x="7591097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28116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F5A2C-03E0-4A60-9144-7DABE0D23E06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8074F6-6234-403C-8F29-8120E498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698" y="1398842"/>
            <a:ext cx="3125531" cy="2344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209230-BF08-465C-8375-BBC1EB72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3" y="1398842"/>
            <a:ext cx="5425099" cy="4000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D3816E-636A-4A94-B11E-41B7510909A1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957595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634BF-55B4-42A1-A3D8-BEF34AD92FB1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044C8-19DB-4E54-8975-A6B35FFA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3" y="1413293"/>
            <a:ext cx="7409792" cy="4939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EDAF12-DA26-4A99-AFBE-5D5E0EA0800F}"/>
              </a:ext>
            </a:extLst>
          </p:cNvPr>
          <p:cNvSpPr txBox="1"/>
          <p:nvPr/>
        </p:nvSpPr>
        <p:spPr>
          <a:xfrm>
            <a:off x="7458891" y="6123641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6375854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6" y="812611"/>
            <a:ext cx="821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783EE-8264-4C71-A87B-0F7219789826}"/>
              </a:ext>
            </a:extLst>
          </p:cNvPr>
          <p:cNvSpPr txBox="1"/>
          <p:nvPr/>
        </p:nvSpPr>
        <p:spPr>
          <a:xfrm>
            <a:off x="8016414" y="922266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108A2-2AA9-4050-BE84-72DA251F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770" y="1402677"/>
            <a:ext cx="2848909" cy="21366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35A22-78AE-4A7F-A7B4-32226BAEC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4" y="1412043"/>
            <a:ext cx="5641268" cy="4174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B94D07-27B1-45F4-97A1-4DA50D851A0B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21669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85C3E73-3830-4C94-B897-563DCD6B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0" y="983648"/>
            <a:ext cx="3427735" cy="3794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8B3042-5E8A-41CC-9CB6-A50BC51D1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7" r="23817"/>
          <a:stretch/>
        </p:blipFill>
        <p:spPr>
          <a:xfrm>
            <a:off x="5699234" y="4092436"/>
            <a:ext cx="2697223" cy="2271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E108BF-AD85-403B-84BD-CB78ECD69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392" y="983648"/>
            <a:ext cx="3170067" cy="3020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BA3D8FD-5FA5-46ED-A9E9-DAD046208E50}"/>
              </a:ext>
            </a:extLst>
          </p:cNvPr>
          <p:cNvSpPr txBox="1"/>
          <p:nvPr/>
        </p:nvSpPr>
        <p:spPr>
          <a:xfrm>
            <a:off x="3229280" y="4125743"/>
            <a:ext cx="2182201" cy="166199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10 years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Observing nights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70.7 % sky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1 feed 7-15 GHz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63 feeds 15-30 GHz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Atacama</a:t>
            </a:r>
          </a:p>
        </p:txBody>
      </p:sp>
    </p:spTree>
    <p:extLst>
      <p:ext uri="{BB962C8B-B14F-4D97-AF65-F5344CB8AC3E}">
        <p14:creationId xmlns:p14="http://schemas.microsoft.com/office/powerpoint/2010/main" val="105341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85" y="812611"/>
            <a:ext cx="865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oundrySterling-Book"/>
              </a:rPr>
              <a:t>PICO (36GHz+) + C-BASS + </a:t>
            </a:r>
            <a:r>
              <a:rPr lang="en-US" sz="4000" dirty="0" err="1">
                <a:latin typeface="FoundrySterling-Book"/>
              </a:rPr>
              <a:t>NextBASS</a:t>
            </a:r>
            <a:endParaRPr lang="en-US" sz="4000" dirty="0">
              <a:latin typeface="FoundrySterling-Book"/>
            </a:endParaRPr>
          </a:p>
          <a:p>
            <a:endParaRPr lang="en-US" sz="1400" dirty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5DE36E-15E1-4760-827E-197918EF2782}"/>
              </a:ext>
            </a:extLst>
          </p:cNvPr>
          <p:cNvSpPr txBox="1"/>
          <p:nvPr/>
        </p:nvSpPr>
        <p:spPr>
          <a:xfrm>
            <a:off x="8016414" y="951762"/>
            <a:ext cx="124869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c1a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F705F-01E8-44AB-A3F8-A423829C6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3" y="1450428"/>
            <a:ext cx="7367068" cy="4911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C0B0B-6921-4A62-86F8-EB7403023230}"/>
              </a:ext>
            </a:extLst>
          </p:cNvPr>
          <p:cNvSpPr txBox="1"/>
          <p:nvPr/>
        </p:nvSpPr>
        <p:spPr>
          <a:xfrm>
            <a:off x="7458891" y="6139543"/>
            <a:ext cx="118187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offPlane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69030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303" y="1293220"/>
            <a:ext cx="7376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FoundrySterling-Book"/>
              </a:rPr>
              <a:t>Forecasting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302" y="2283389"/>
            <a:ext cx="7574719" cy="396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000" dirty="0">
                <a:latin typeface="FoundrySterling-Book"/>
              </a:rPr>
              <a:t>Full Bayesian MCMC method for single pixel simulations 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000" dirty="0">
                <a:latin typeface="FoundrySterling-Book"/>
              </a:rPr>
              <a:t>Using appropriate Jeffreys prior for each parameter 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000" dirty="0">
                <a:latin typeface="FoundrySterling-Book"/>
              </a:rPr>
              <a:t>Straight and curved synchrotron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000" dirty="0">
                <a:latin typeface="FoundrySterling-Book"/>
              </a:rPr>
              <a:t>Plus a 1% polarized AME component 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000" dirty="0" err="1">
                <a:latin typeface="FoundrySterling-Book"/>
              </a:rPr>
              <a:t>Spdust</a:t>
            </a:r>
            <a:r>
              <a:rPr lang="en-US" sz="2000" dirty="0">
                <a:latin typeface="FoundrySterling-Book"/>
              </a:rPr>
              <a:t> AME template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000" dirty="0">
                <a:latin typeface="FoundrySterling-Book"/>
              </a:rPr>
              <a:t>Modified bb dust profile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000" dirty="0">
                <a:latin typeface="FoundrySterling-Book"/>
              </a:rPr>
              <a:t>CMB B-mode polarization set to zero</a:t>
            </a:r>
          </a:p>
          <a:p>
            <a:pPr>
              <a:spcAft>
                <a:spcPts val="1500"/>
              </a:spcAft>
            </a:pPr>
            <a:endParaRPr lang="en-US" sz="2400" dirty="0">
              <a:latin typeface="FoundrySterling-Boo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4C568-B7E4-4C50-AA84-BD01AFBB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985" y="3109180"/>
            <a:ext cx="2036638" cy="82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DEA64-5991-4B5C-887E-4A374488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673" y="5190130"/>
            <a:ext cx="1675620" cy="87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8BC75-3D2A-45A8-9A4B-A9C11B1A0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621" y="4264700"/>
            <a:ext cx="2240862" cy="50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8FC8A-63AC-4076-8451-F2D960146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226" y="4229795"/>
            <a:ext cx="2036637" cy="79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533647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5299</TotalTime>
  <Words>851</Words>
  <Application>Microsoft Office PowerPoint</Application>
  <PresentationFormat>Custom</PresentationFormat>
  <Paragraphs>281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FoundrySterling-Book</vt:lpstr>
      <vt:lpstr>MS Reference Sans Serif</vt:lpstr>
      <vt:lpstr>Wingdings</vt:lpstr>
      <vt:lpstr>Opening slide</vt:lpstr>
      <vt:lpstr>Opening slide alternative</vt:lpstr>
      <vt:lpstr>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Jaz Roxanne</cp:lastModifiedBy>
  <cp:revision>175</cp:revision>
  <dcterms:created xsi:type="dcterms:W3CDTF">2014-03-20T14:30:16Z</dcterms:created>
  <dcterms:modified xsi:type="dcterms:W3CDTF">2018-05-02T16:42:05Z</dcterms:modified>
</cp:coreProperties>
</file>