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7" r:id="rId5"/>
    <p:sldId id="276" r:id="rId6"/>
    <p:sldId id="280" r:id="rId7"/>
    <p:sldId id="278" r:id="rId8"/>
    <p:sldId id="281" r:id="rId9"/>
    <p:sldId id="269" r:id="rId10"/>
    <p:sldId id="270" r:id="rId11"/>
    <p:sldId id="260" r:id="rId12"/>
    <p:sldId id="264" r:id="rId13"/>
    <p:sldId id="282" r:id="rId14"/>
    <p:sldId id="283" r:id="rId15"/>
    <p:sldId id="261" r:id="rId16"/>
    <p:sldId id="262" r:id="rId17"/>
    <p:sldId id="263" r:id="rId18"/>
    <p:sldId id="284" r:id="rId19"/>
    <p:sldId id="285" r:id="rId20"/>
    <p:sldId id="286" r:id="rId21"/>
    <p:sldId id="265" r:id="rId22"/>
    <p:sldId id="266" r:id="rId23"/>
    <p:sldId id="267" r:id="rId24"/>
    <p:sldId id="271" r:id="rId25"/>
    <p:sldId id="272" r:id="rId26"/>
    <p:sldId id="268" r:id="rId27"/>
    <p:sldId id="274" r:id="rId28"/>
    <p:sldId id="273" r:id="rId29"/>
    <p:sldId id="275" r:id="rId30"/>
    <p:sldId id="287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49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13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43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651"/>
            <a:ext cx="838200" cy="8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61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651"/>
            <a:ext cx="838200" cy="8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6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651"/>
            <a:ext cx="838200" cy="8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651"/>
            <a:ext cx="838200" cy="8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2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651"/>
            <a:ext cx="838200" cy="8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8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26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76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4E40-5EAD-4BDC-8F25-C0F4692B76D9}" type="datetimeFigureOut">
              <a:rPr lang="it-IT" smtClean="0"/>
              <a:t>30/04/2018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53D96-4702-48AF-88F7-E9C71FC62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2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51/0004-6361/20132152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51/0004-6361/20152663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51/0004-6361/20152663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51/0004-6361/20152663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x.doi.org/10.1051/0004-6361/201525813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zz.physics.umn.edu/ipsig/optimizingscanstrategy/start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zz.physics.umn.edu/ipsig/optimizingscanstrategy/start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zz.physics.umn.edu/ipsig/optimizingscanstrategy/start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ziotom78/dacapo_calibratio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map.gsfc.nasa.gov/mission/observatory_scan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osmos.esa.int/planckpla/index.php/Survey_scanning_and_performan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51/0004-6361:2004152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osmos.esa.int/planckpla/index.php/Survey_scanning_and_performan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Systematics</a:t>
            </a:r>
            <a:r>
              <a:rPr lang="it-IT" dirty="0" smtClean="0"/>
              <a:t> session:</a:t>
            </a:r>
            <a:br>
              <a:rPr lang="it-IT" dirty="0" smtClean="0"/>
            </a:br>
            <a:r>
              <a:rPr lang="it-IT" dirty="0" smtClean="0"/>
              <a:t>Gain </a:t>
            </a:r>
            <a:r>
              <a:rPr lang="it-IT" dirty="0" err="1" smtClean="0"/>
              <a:t>stability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Maurizio Tomasi (</a:t>
            </a:r>
            <a:r>
              <a:rPr lang="it-IT" dirty="0" err="1" smtClean="0"/>
              <a:t>UniMI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Andrea Zonca (San Diego </a:t>
            </a:r>
            <a:r>
              <a:rPr lang="it-IT" dirty="0" err="1" smtClean="0"/>
              <a:t>Supercomputer</a:t>
            </a:r>
            <a:r>
              <a:rPr lang="it-IT" dirty="0" smtClean="0"/>
              <a:t> Center)</a:t>
            </a:r>
          </a:p>
          <a:p>
            <a:r>
              <a:rPr lang="it-IT" dirty="0" err="1" smtClean="0"/>
              <a:t>University</a:t>
            </a:r>
            <a:r>
              <a:rPr lang="it-IT" dirty="0" smtClean="0"/>
              <a:t> of Minnesota, </a:t>
            </a:r>
            <a:r>
              <a:rPr lang="it-IT" dirty="0" err="1" smtClean="0"/>
              <a:t>May</a:t>
            </a:r>
            <a:r>
              <a:rPr lang="it-IT" dirty="0" smtClean="0"/>
              <a:t> 3rd 2018</a:t>
            </a:r>
          </a:p>
        </p:txBody>
      </p:sp>
    </p:spTree>
    <p:extLst>
      <p:ext uri="{BB962C8B-B14F-4D97-AF65-F5344CB8AC3E}">
        <p14:creationId xmlns:p14="http://schemas.microsoft.com/office/powerpoint/2010/main" val="30495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did</a:t>
            </a:r>
            <a:r>
              <a:rPr lang="it-IT" dirty="0" smtClean="0"/>
              <a:t> Planck </a:t>
            </a:r>
            <a:r>
              <a:rPr lang="it-IT" dirty="0" err="1" smtClean="0"/>
              <a:t>observe</a:t>
            </a:r>
            <a:r>
              <a:rPr lang="it-IT" dirty="0" smtClean="0"/>
              <a:t> the </a:t>
            </a:r>
            <a:r>
              <a:rPr lang="it-IT" dirty="0" err="1" smtClean="0"/>
              <a:t>sky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84350"/>
            <a:ext cx="6553200" cy="43688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099054" y="5691485"/>
            <a:ext cx="799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…and the spin </a:t>
            </a:r>
            <a:r>
              <a:rPr lang="it-IT" sz="2400" dirty="0" err="1" smtClean="0"/>
              <a:t>axis</a:t>
            </a:r>
            <a:r>
              <a:rPr lang="it-IT" sz="2400" dirty="0" smtClean="0"/>
              <a:t> </a:t>
            </a:r>
            <a:r>
              <a:rPr lang="it-IT" sz="2400" dirty="0" err="1" smtClean="0"/>
              <a:t>moves</a:t>
            </a:r>
            <a:r>
              <a:rPr lang="it-IT" sz="2400" dirty="0" smtClean="0"/>
              <a:t> </a:t>
            </a:r>
            <a:r>
              <a:rPr lang="it-IT" sz="2400" dirty="0" err="1" smtClean="0"/>
              <a:t>together</a:t>
            </a:r>
            <a:r>
              <a:rPr lang="it-IT" sz="2400" dirty="0" smtClean="0"/>
              <a:t> with the anti-</a:t>
            </a:r>
            <a:r>
              <a:rPr lang="it-IT" sz="2400" dirty="0" err="1" smtClean="0"/>
              <a:t>Sun</a:t>
            </a:r>
            <a:r>
              <a:rPr lang="it-IT" sz="2400" dirty="0" smtClean="0"/>
              <a:t> </a:t>
            </a:r>
            <a:r>
              <a:rPr lang="it-IT" sz="2400" dirty="0" err="1" smtClean="0"/>
              <a:t>direction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617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58" y="1919288"/>
            <a:ext cx="3649884" cy="444653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05250" y="6488668"/>
            <a:ext cx="840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Planck 2013 </a:t>
            </a:r>
            <a:r>
              <a:rPr lang="it-IT" dirty="0" err="1" smtClean="0"/>
              <a:t>results</a:t>
            </a:r>
            <a:r>
              <a:rPr lang="it-IT" dirty="0" smtClean="0"/>
              <a:t>. V. LFI </a:t>
            </a:r>
            <a:r>
              <a:rPr lang="it-IT" dirty="0" err="1" smtClean="0"/>
              <a:t>calibration</a:t>
            </a:r>
            <a:r>
              <a:rPr lang="it-IT" dirty="0" smtClean="0"/>
              <a:t>, </a:t>
            </a:r>
            <a:r>
              <a:rPr lang="it-IT" dirty="0" smtClean="0">
                <a:hlinkClick r:id="rId3"/>
              </a:rPr>
              <a:t>http://dx.doi.org/10.1051/0004-6361/201321527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Dipole</a:t>
            </a:r>
            <a:r>
              <a:rPr lang="it-IT" dirty="0" smtClean="0"/>
              <a:t> </a:t>
            </a:r>
            <a:r>
              <a:rPr lang="it-IT" dirty="0" err="1" smtClean="0"/>
              <a:t>modulations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</a:t>
            </a:r>
            <a:r>
              <a:rPr lang="it-IT" dirty="0" err="1" smtClean="0"/>
              <a:t>circles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47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37" y="1690688"/>
            <a:ext cx="6747886" cy="45196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05250" y="6488668"/>
            <a:ext cx="845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Planck 2015 </a:t>
            </a:r>
            <a:r>
              <a:rPr lang="it-IT" dirty="0" err="1" smtClean="0"/>
              <a:t>results</a:t>
            </a:r>
            <a:r>
              <a:rPr lang="it-IT" dirty="0" smtClean="0"/>
              <a:t>. V. LFI </a:t>
            </a:r>
            <a:r>
              <a:rPr lang="it-IT" dirty="0" err="1" smtClean="0"/>
              <a:t>calibration</a:t>
            </a:r>
            <a:r>
              <a:rPr lang="it-IT" dirty="0" smtClean="0"/>
              <a:t>. </a:t>
            </a:r>
            <a:r>
              <a:rPr lang="it-IT" dirty="0" smtClean="0">
                <a:hlinkClick r:id="rId3"/>
              </a:rPr>
              <a:t>http://dx.doi.org/10.1051/0004-6361/201526632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Planck/LFI </a:t>
            </a:r>
            <a:r>
              <a:rPr lang="it-IT" dirty="0" err="1" smtClean="0"/>
              <a:t>calibration</a:t>
            </a:r>
            <a:r>
              <a:rPr lang="it-IT" dirty="0" smtClean="0"/>
              <a:t> over 4 </a:t>
            </a:r>
            <a:r>
              <a:rPr lang="it-IT" dirty="0" err="1" smtClean="0"/>
              <a:t>years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65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37" y="1690688"/>
            <a:ext cx="6747886" cy="45196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05250" y="6488668"/>
            <a:ext cx="845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Planck 2015 </a:t>
            </a:r>
            <a:r>
              <a:rPr lang="it-IT" dirty="0" err="1" smtClean="0"/>
              <a:t>results</a:t>
            </a:r>
            <a:r>
              <a:rPr lang="it-IT" dirty="0" smtClean="0"/>
              <a:t>. V. LFI </a:t>
            </a:r>
            <a:r>
              <a:rPr lang="it-IT" dirty="0" err="1" smtClean="0"/>
              <a:t>calibration</a:t>
            </a:r>
            <a:r>
              <a:rPr lang="it-IT" dirty="0" smtClean="0"/>
              <a:t>. </a:t>
            </a:r>
            <a:r>
              <a:rPr lang="it-IT" dirty="0" smtClean="0">
                <a:hlinkClick r:id="rId3"/>
              </a:rPr>
              <a:t>http://dx.doi.org/10.1051/0004-6361/201526632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Planck/LFI </a:t>
            </a:r>
            <a:r>
              <a:rPr lang="it-IT" dirty="0" err="1" smtClean="0"/>
              <a:t>calibration</a:t>
            </a:r>
            <a:r>
              <a:rPr lang="it-IT" dirty="0" smtClean="0"/>
              <a:t> over 4 </a:t>
            </a:r>
            <a:r>
              <a:rPr lang="it-IT" dirty="0" err="1" smtClean="0"/>
              <a:t>years</a:t>
            </a:r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3457575" y="4238624"/>
            <a:ext cx="4331981" cy="466726"/>
            <a:chOff x="3457575" y="4238624"/>
            <a:chExt cx="4331981" cy="466726"/>
          </a:xfrm>
        </p:grpSpPr>
        <p:sp>
          <p:nvSpPr>
            <p:cNvPr id="6" name="Ovale 5"/>
            <p:cNvSpPr/>
            <p:nvPr/>
          </p:nvSpPr>
          <p:spPr>
            <a:xfrm>
              <a:off x="3457575" y="4238625"/>
              <a:ext cx="304800" cy="4667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4225313" y="4238625"/>
              <a:ext cx="304800" cy="4667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6717018" y="4238624"/>
              <a:ext cx="304800" cy="4667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7484756" y="4238624"/>
              <a:ext cx="304800" cy="4667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671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37" y="1690688"/>
            <a:ext cx="6747886" cy="45196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05250" y="6488668"/>
            <a:ext cx="845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Planck 2015 </a:t>
            </a:r>
            <a:r>
              <a:rPr lang="it-IT" dirty="0" err="1" smtClean="0"/>
              <a:t>results</a:t>
            </a:r>
            <a:r>
              <a:rPr lang="it-IT" dirty="0" smtClean="0"/>
              <a:t>. V. LFI </a:t>
            </a:r>
            <a:r>
              <a:rPr lang="it-IT" dirty="0" err="1" smtClean="0"/>
              <a:t>calibration</a:t>
            </a:r>
            <a:r>
              <a:rPr lang="it-IT" dirty="0" smtClean="0"/>
              <a:t>. </a:t>
            </a:r>
            <a:r>
              <a:rPr lang="it-IT" dirty="0" smtClean="0">
                <a:hlinkClick r:id="rId3"/>
              </a:rPr>
              <a:t>http://dx.doi.org/10.1051/0004-6361/201526632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Planck/LFI </a:t>
            </a:r>
            <a:r>
              <a:rPr lang="it-IT" dirty="0" err="1" smtClean="0"/>
              <a:t>calibration</a:t>
            </a:r>
            <a:r>
              <a:rPr lang="it-IT" dirty="0" smtClean="0"/>
              <a:t> over 4 </a:t>
            </a:r>
            <a:r>
              <a:rPr lang="it-IT" dirty="0" err="1" smtClean="0"/>
              <a:t>years</a:t>
            </a:r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3457575" y="4238624"/>
            <a:ext cx="4331981" cy="466726"/>
            <a:chOff x="3457575" y="4238624"/>
            <a:chExt cx="4331981" cy="466726"/>
          </a:xfrm>
        </p:grpSpPr>
        <p:sp>
          <p:nvSpPr>
            <p:cNvPr id="6" name="Ovale 5"/>
            <p:cNvSpPr/>
            <p:nvPr/>
          </p:nvSpPr>
          <p:spPr>
            <a:xfrm>
              <a:off x="3457575" y="4238625"/>
              <a:ext cx="304800" cy="4667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4225313" y="4238625"/>
              <a:ext cx="304800" cy="4667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6717018" y="4238624"/>
              <a:ext cx="304800" cy="4667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7484756" y="4238624"/>
              <a:ext cx="304800" cy="46672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783693" y="1222892"/>
            <a:ext cx="5102071" cy="2876548"/>
            <a:chOff x="1933575" y="1571626"/>
            <a:chExt cx="5102071" cy="28765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ttangolo 10"/>
            <p:cNvSpPr/>
            <p:nvPr/>
          </p:nvSpPr>
          <p:spPr>
            <a:xfrm>
              <a:off x="1933575" y="1571626"/>
              <a:ext cx="5102071" cy="2876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http://dx.doi.org/10.1051/0004-6361/201525813</a:t>
              </a:r>
              <a:endParaRPr lang="it-IT"/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790" y="1666488"/>
              <a:ext cx="4962992" cy="2264956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2027784" y="3990497"/>
              <a:ext cx="49099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t-IT" dirty="0" smtClean="0">
                  <a:hlinkClick r:id="rId5"/>
                </a:rPr>
                <a:t>http://dx.doi.org/10.1051/0004-6361/201525813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723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does</a:t>
            </a:r>
            <a:r>
              <a:rPr lang="it-IT" dirty="0" smtClean="0"/>
              <a:t> PICO </a:t>
            </a:r>
            <a:r>
              <a:rPr lang="it-IT" dirty="0" err="1" smtClean="0"/>
              <a:t>observe</a:t>
            </a:r>
            <a:r>
              <a:rPr lang="it-IT" dirty="0" smtClean="0"/>
              <a:t> the </a:t>
            </a:r>
            <a:r>
              <a:rPr lang="it-IT" dirty="0" err="1" smtClean="0"/>
              <a:t>sky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84350"/>
            <a:ext cx="6553200" cy="43688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030833" y="5691485"/>
            <a:ext cx="613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The </a:t>
            </a:r>
            <a:r>
              <a:rPr lang="it-IT" sz="2400" dirty="0" err="1" smtClean="0"/>
              <a:t>boresight</a:t>
            </a:r>
            <a:r>
              <a:rPr lang="it-IT" sz="2400" dirty="0" smtClean="0"/>
              <a:t> </a:t>
            </a:r>
            <a:r>
              <a:rPr lang="it-IT" sz="2400" dirty="0" err="1" smtClean="0"/>
              <a:t>direction</a:t>
            </a:r>
            <a:r>
              <a:rPr lang="it-IT" sz="2400" dirty="0" smtClean="0"/>
              <a:t> spins once per minute…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10299" y="6488668"/>
            <a:ext cx="609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hlinkClick r:id="rId3"/>
              </a:rPr>
              <a:t>https://zzz.physics.umn.edu/ipsig/optimizingscanstrategy/start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74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00" y="1785600"/>
            <a:ext cx="6555600" cy="43704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does</a:t>
            </a:r>
            <a:r>
              <a:rPr lang="it-IT" dirty="0" smtClean="0"/>
              <a:t> PICO </a:t>
            </a:r>
            <a:r>
              <a:rPr lang="it-IT" dirty="0" err="1" smtClean="0"/>
              <a:t>observe</a:t>
            </a:r>
            <a:r>
              <a:rPr lang="it-IT" dirty="0" smtClean="0"/>
              <a:t> the </a:t>
            </a:r>
            <a:r>
              <a:rPr lang="it-IT" dirty="0" err="1" smtClean="0"/>
              <a:t>sky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25643" y="5691485"/>
            <a:ext cx="714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…</a:t>
            </a:r>
            <a:r>
              <a:rPr lang="it-IT" sz="2400" dirty="0" err="1" smtClean="0"/>
              <a:t>but</a:t>
            </a:r>
            <a:r>
              <a:rPr lang="it-IT" sz="2400" dirty="0" smtClean="0"/>
              <a:t> the spin </a:t>
            </a:r>
            <a:r>
              <a:rPr lang="it-IT" sz="2400" dirty="0" err="1" smtClean="0"/>
              <a:t>axis</a:t>
            </a:r>
            <a:r>
              <a:rPr lang="it-IT" sz="2400" dirty="0" smtClean="0"/>
              <a:t> </a:t>
            </a:r>
            <a:r>
              <a:rPr lang="it-IT" sz="2400" dirty="0" err="1" smtClean="0"/>
              <a:t>precesses</a:t>
            </a:r>
            <a:r>
              <a:rPr lang="it-IT" sz="2400" dirty="0" smtClean="0"/>
              <a:t> with a </a:t>
            </a:r>
            <a:r>
              <a:rPr lang="it-IT" sz="2400" dirty="0" err="1" smtClean="0"/>
              <a:t>period</a:t>
            </a:r>
            <a:r>
              <a:rPr lang="it-IT" sz="2400" dirty="0" smtClean="0"/>
              <a:t> of 10 hours…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10299" y="6488668"/>
            <a:ext cx="609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hlinkClick r:id="rId3"/>
              </a:rPr>
              <a:t>https://zzz.physics.umn.edu/ipsig/optimizingscanstrategy/start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6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00" y="1785600"/>
            <a:ext cx="6555600" cy="43704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does</a:t>
            </a:r>
            <a:r>
              <a:rPr lang="it-IT" dirty="0" smtClean="0"/>
              <a:t> PICO </a:t>
            </a:r>
            <a:r>
              <a:rPr lang="it-IT" dirty="0" err="1" smtClean="0"/>
              <a:t>observe</a:t>
            </a:r>
            <a:r>
              <a:rPr lang="it-IT" dirty="0" smtClean="0"/>
              <a:t> the </a:t>
            </a:r>
            <a:r>
              <a:rPr lang="it-IT" dirty="0" err="1" smtClean="0"/>
              <a:t>sky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85344" y="5691485"/>
            <a:ext cx="682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…and the </a:t>
            </a:r>
            <a:r>
              <a:rPr lang="it-IT" sz="2400" dirty="0" err="1" smtClean="0"/>
              <a:t>yearly</a:t>
            </a:r>
            <a:r>
              <a:rPr lang="it-IT" sz="2400" dirty="0" smtClean="0"/>
              <a:t> </a:t>
            </a:r>
            <a:r>
              <a:rPr lang="it-IT" sz="2400" dirty="0" err="1" smtClean="0"/>
              <a:t>motion</a:t>
            </a:r>
            <a:r>
              <a:rPr lang="it-IT" sz="2400" dirty="0" smtClean="0"/>
              <a:t> of the L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 </a:t>
            </a:r>
            <a:r>
              <a:rPr lang="it-IT" sz="2400" dirty="0" err="1" smtClean="0"/>
              <a:t>point</a:t>
            </a:r>
            <a:r>
              <a:rPr lang="it-IT" sz="2400" dirty="0" smtClean="0"/>
              <a:t> </a:t>
            </a:r>
            <a:r>
              <a:rPr lang="it-IT" sz="2400" dirty="0" err="1" smtClean="0"/>
              <a:t>does</a:t>
            </a:r>
            <a:r>
              <a:rPr lang="it-IT" sz="2400" dirty="0" smtClean="0"/>
              <a:t> the </a:t>
            </a:r>
            <a:r>
              <a:rPr lang="it-IT" sz="2400" dirty="0" err="1" smtClean="0"/>
              <a:t>rest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10299" y="6488668"/>
            <a:ext cx="609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hlinkClick r:id="rId3"/>
              </a:rPr>
              <a:t>https://zzz.physics.umn.edu/ipsig/optimizingscanstrategy/start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36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Peak</a:t>
            </a:r>
            <a:r>
              <a:rPr lang="it-IT" dirty="0" smtClean="0"/>
              <a:t>-to-</a:t>
            </a:r>
            <a:r>
              <a:rPr lang="it-IT" dirty="0" err="1" smtClean="0"/>
              <a:t>peak</a:t>
            </a:r>
            <a:r>
              <a:rPr lang="it-IT" dirty="0" smtClean="0"/>
              <a:t> </a:t>
            </a:r>
            <a:r>
              <a:rPr lang="it-IT" dirty="0" err="1" smtClean="0"/>
              <a:t>dipole</a:t>
            </a:r>
            <a:r>
              <a:rPr lang="it-IT" dirty="0" smtClean="0"/>
              <a:t> </a:t>
            </a:r>
            <a:r>
              <a:rPr lang="it-IT" dirty="0" err="1" smtClean="0"/>
              <a:t>amplitude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0688"/>
            <a:ext cx="6705600" cy="44704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63535" y="6296025"/>
            <a:ext cx="746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Varying</a:t>
            </a:r>
            <a:r>
              <a:rPr lang="it-IT" dirty="0" smtClean="0"/>
              <a:t> the time scale of the p2p </a:t>
            </a:r>
            <a:r>
              <a:rPr lang="it-IT" dirty="0" err="1" smtClean="0"/>
              <a:t>computation</a:t>
            </a:r>
            <a:r>
              <a:rPr lang="it-IT" dirty="0" smtClean="0"/>
              <a:t> </a:t>
            </a:r>
            <a:r>
              <a:rPr lang="it-IT" dirty="0" err="1" smtClean="0"/>
              <a:t>changes</a:t>
            </a:r>
            <a:r>
              <a:rPr lang="it-IT" dirty="0" smtClean="0"/>
              <a:t> the </a:t>
            </a:r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 err="1" smtClean="0"/>
              <a:t>significantly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8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Peak</a:t>
            </a:r>
            <a:r>
              <a:rPr lang="it-IT" dirty="0" smtClean="0"/>
              <a:t>-to-</a:t>
            </a:r>
            <a:r>
              <a:rPr lang="it-IT" dirty="0" err="1" smtClean="0"/>
              <a:t>peak</a:t>
            </a:r>
            <a:r>
              <a:rPr lang="it-IT" dirty="0" smtClean="0"/>
              <a:t> </a:t>
            </a:r>
            <a:r>
              <a:rPr lang="it-IT" dirty="0" err="1" smtClean="0"/>
              <a:t>dipole</a:t>
            </a:r>
            <a:r>
              <a:rPr lang="it-IT" dirty="0" smtClean="0"/>
              <a:t> </a:t>
            </a:r>
            <a:r>
              <a:rPr lang="it-IT" dirty="0" err="1" smtClean="0"/>
              <a:t>amplitude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0688"/>
            <a:ext cx="6705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photometric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90825" y="1690688"/>
            <a:ext cx="661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 way to </a:t>
            </a:r>
            <a:r>
              <a:rPr lang="it-IT" sz="2400" dirty="0" err="1" smtClean="0"/>
              <a:t>convert</a:t>
            </a:r>
            <a:r>
              <a:rPr lang="it-IT" sz="2400" dirty="0" smtClean="0"/>
              <a:t> the </a:t>
            </a:r>
            <a:r>
              <a:rPr lang="it-IT" sz="2400" dirty="0" err="1" smtClean="0"/>
              <a:t>raw</a:t>
            </a:r>
            <a:r>
              <a:rPr lang="it-IT" sz="2400" dirty="0" smtClean="0"/>
              <a:t> output of a detector </a:t>
            </a:r>
            <a:r>
              <a:rPr lang="it-IT" sz="2400" dirty="0" err="1" smtClean="0"/>
              <a:t>into</a:t>
            </a:r>
            <a:r>
              <a:rPr lang="it-IT" sz="2400" dirty="0" smtClean="0"/>
              <a:t> a </a:t>
            </a:r>
            <a:r>
              <a:rPr lang="it-IT" sz="2400" dirty="0" err="1" smtClean="0"/>
              <a:t>measurement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brightness</a:t>
            </a:r>
            <a:r>
              <a:rPr lang="it-IT" sz="2400" dirty="0" smtClean="0"/>
              <a:t> of a source.</a:t>
            </a:r>
            <a:endParaRPr lang="it-IT" sz="24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574940" y="3225801"/>
            <a:ext cx="11042119" cy="3281839"/>
            <a:chOff x="1038225" y="3016251"/>
            <a:chExt cx="11042119" cy="3281839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25" y="3016251"/>
              <a:ext cx="3131363" cy="2543175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1051331" y="5559426"/>
              <a:ext cx="3105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Internal</a:t>
              </a:r>
              <a:r>
                <a:rPr lang="it-IT" dirty="0" smtClean="0"/>
                <a:t> calibrator (e.g. FIRAS, BICEP)</a:t>
              </a:r>
              <a:endParaRPr lang="it-IT" dirty="0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3016251"/>
              <a:ext cx="3390900" cy="2543175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4733925" y="5559426"/>
              <a:ext cx="3105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Sky</a:t>
              </a:r>
              <a:r>
                <a:rPr lang="it-IT" dirty="0" smtClean="0"/>
                <a:t> </a:t>
              </a:r>
              <a:r>
                <a:rPr lang="it-IT" dirty="0" err="1" smtClean="0"/>
                <a:t>sources</a:t>
              </a:r>
              <a:r>
                <a:rPr lang="it-IT" dirty="0" smtClean="0"/>
                <a:t> (</a:t>
              </a:r>
              <a:r>
                <a:rPr lang="it-IT" dirty="0" err="1" smtClean="0"/>
                <a:t>incl</a:t>
              </a:r>
              <a:r>
                <a:rPr lang="it-IT" dirty="0" smtClean="0"/>
                <a:t>. </a:t>
              </a:r>
              <a:r>
                <a:rPr lang="it-IT" dirty="0" err="1" smtClean="0"/>
                <a:t>atmosphere</a:t>
              </a:r>
              <a:r>
                <a:rPr lang="it-IT" dirty="0" smtClean="0"/>
                <a:t>)</a:t>
              </a:r>
              <a:endParaRPr lang="it-IT" dirty="0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888" y="3367088"/>
              <a:ext cx="3836456" cy="1841499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8609541" y="5559426"/>
              <a:ext cx="31051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CMB </a:t>
              </a:r>
              <a:r>
                <a:rPr lang="it-IT" dirty="0" err="1" smtClean="0"/>
                <a:t>dipole</a:t>
              </a:r>
              <a:r>
                <a:rPr lang="it-IT" dirty="0" smtClean="0"/>
                <a:t> (WMAP, Planck)</a:t>
              </a:r>
            </a:p>
            <a:p>
              <a:pPr algn="ctr"/>
              <a:r>
                <a:rPr lang="it-IT" sz="2400" b="1" dirty="0" err="1" smtClean="0"/>
                <a:t>Galactic</a:t>
              </a:r>
              <a:r>
                <a:rPr lang="it-IT" sz="2400" b="1" dirty="0" smtClean="0"/>
                <a:t> </a:t>
              </a:r>
              <a:r>
                <a:rPr lang="it-IT" sz="2400" b="1" dirty="0" err="1" smtClean="0"/>
                <a:t>coordinates</a:t>
              </a:r>
              <a:r>
                <a:rPr lang="it-IT" sz="2400" b="1" dirty="0" smtClean="0"/>
                <a:t>!</a:t>
              </a:r>
              <a:endParaRPr lang="it-IT" sz="2400" b="1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2790825" y="2520097"/>
            <a:ext cx="661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How to do </a:t>
            </a:r>
            <a:r>
              <a:rPr lang="it-IT" sz="2400" dirty="0" err="1" smtClean="0"/>
              <a:t>it</a:t>
            </a:r>
            <a:r>
              <a:rPr lang="it-IT" sz="2400" dirty="0" smtClean="0"/>
              <a:t>?</a:t>
            </a:r>
            <a:endParaRPr lang="it-IT" sz="2400" dirty="0"/>
          </a:p>
        </p:txBody>
      </p:sp>
      <p:sp>
        <p:nvSpPr>
          <p:cNvPr id="14" name="Rettangolo 13"/>
          <p:cNvSpPr/>
          <p:nvPr/>
        </p:nvSpPr>
        <p:spPr>
          <a:xfrm>
            <a:off x="7780603" y="2981762"/>
            <a:ext cx="3916097" cy="363811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Which</a:t>
            </a:r>
            <a:r>
              <a:rPr lang="it-IT" dirty="0" smtClean="0"/>
              <a:t> baseline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choose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High-</a:t>
            </a:r>
            <a:r>
              <a:rPr lang="it-IT" dirty="0" err="1" smtClean="0"/>
              <a:t>frequency</a:t>
            </a:r>
            <a:r>
              <a:rPr lang="it-IT" dirty="0" smtClean="0"/>
              <a:t> </a:t>
            </a:r>
            <a:r>
              <a:rPr lang="it-IT" dirty="0" err="1" smtClean="0"/>
              <a:t>oscillations</a:t>
            </a:r>
            <a:r>
              <a:rPr lang="it-IT" dirty="0" smtClean="0"/>
              <a:t> of the p2p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be a </a:t>
            </a:r>
            <a:r>
              <a:rPr lang="it-IT" dirty="0" err="1" smtClean="0"/>
              <a:t>problem</a:t>
            </a:r>
            <a:r>
              <a:rPr lang="it-IT" dirty="0" smtClean="0"/>
              <a:t>…</a:t>
            </a:r>
          </a:p>
          <a:p>
            <a:r>
              <a:rPr lang="it-IT" dirty="0" smtClean="0"/>
              <a:t>…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avoiding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err="1" smtClean="0"/>
              <a:t>places</a:t>
            </a:r>
            <a:r>
              <a:rPr lang="it-IT" dirty="0" smtClean="0"/>
              <a:t> PICO on the </a:t>
            </a:r>
            <a:r>
              <a:rPr lang="it-IT" dirty="0" err="1" smtClean="0"/>
              <a:t>safer</a:t>
            </a:r>
            <a:r>
              <a:rPr lang="it-IT" dirty="0" smtClean="0"/>
              <a:t> side.</a:t>
            </a:r>
          </a:p>
          <a:p>
            <a:r>
              <a:rPr lang="it-IT" dirty="0" err="1" smtClean="0"/>
              <a:t>Low-frequency</a:t>
            </a:r>
            <a:r>
              <a:rPr lang="it-IT" dirty="0" smtClean="0"/>
              <a:t> </a:t>
            </a:r>
            <a:r>
              <a:rPr lang="it-IT" dirty="0" err="1" smtClean="0"/>
              <a:t>oscillations</a:t>
            </a:r>
            <a:r>
              <a:rPr lang="it-IT" dirty="0" smtClean="0"/>
              <a:t> are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bad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Planck.</a:t>
            </a:r>
          </a:p>
          <a:p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hint</a:t>
            </a:r>
            <a:r>
              <a:rPr lang="it-IT" dirty="0" smtClean="0"/>
              <a:t>: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gain </a:t>
            </a:r>
            <a:r>
              <a:rPr lang="it-IT" dirty="0" err="1" smtClean="0"/>
              <a:t>stability</a:t>
            </a:r>
            <a:r>
              <a:rPr lang="it-IT" dirty="0" smtClean="0"/>
              <a:t> over </a:t>
            </a:r>
            <a:r>
              <a:rPr lang="it-IT" dirty="0" err="1" smtClean="0"/>
              <a:t>periods</a:t>
            </a:r>
            <a:r>
              <a:rPr lang="it-IT" dirty="0" smtClean="0"/>
              <a:t> of ~10 h (</a:t>
            </a:r>
            <a:r>
              <a:rPr lang="it-IT" dirty="0" err="1" smtClean="0"/>
              <a:t>precession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56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does</a:t>
            </a:r>
            <a:r>
              <a:rPr lang="it-IT" dirty="0" smtClean="0"/>
              <a:t> a PICO </a:t>
            </a:r>
            <a:r>
              <a:rPr lang="it-IT" dirty="0" err="1" smtClean="0"/>
              <a:t>timeline</a:t>
            </a:r>
            <a:r>
              <a:rPr lang="it-IT" dirty="0" smtClean="0"/>
              <a:t> look </a:t>
            </a:r>
            <a:r>
              <a:rPr lang="it-IT" dirty="0" err="1" smtClean="0"/>
              <a:t>like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00" y="1690688"/>
            <a:ext cx="70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does</a:t>
            </a:r>
            <a:r>
              <a:rPr lang="it-IT" dirty="0" smtClean="0"/>
              <a:t> a PICO </a:t>
            </a:r>
            <a:r>
              <a:rPr lang="it-IT" dirty="0" err="1" smtClean="0"/>
              <a:t>timeline</a:t>
            </a:r>
            <a:r>
              <a:rPr lang="it-IT" dirty="0" smtClean="0"/>
              <a:t> look </a:t>
            </a:r>
            <a:r>
              <a:rPr lang="it-IT" dirty="0" err="1" smtClean="0"/>
              <a:t>like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00" y="1692000"/>
            <a:ext cx="70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does</a:t>
            </a:r>
            <a:r>
              <a:rPr lang="it-IT" dirty="0" smtClean="0"/>
              <a:t> a PICO </a:t>
            </a:r>
            <a:r>
              <a:rPr lang="it-IT" dirty="0" err="1" smtClean="0"/>
              <a:t>timeline</a:t>
            </a:r>
            <a:r>
              <a:rPr lang="it-IT" dirty="0" smtClean="0"/>
              <a:t> look </a:t>
            </a:r>
            <a:r>
              <a:rPr lang="it-IT" dirty="0" err="1" smtClean="0"/>
              <a:t>like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00" y="1692000"/>
            <a:ext cx="70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Noise</a:t>
            </a:r>
            <a:r>
              <a:rPr lang="it-IT" dirty="0" smtClean="0"/>
              <a:t> component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00" y="1692000"/>
            <a:ext cx="70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2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Noise</a:t>
            </a:r>
            <a:r>
              <a:rPr lang="it-IT" dirty="0" smtClean="0"/>
              <a:t> component: WN + 1/f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00" y="1692000"/>
            <a:ext cx="70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2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Realistic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P2P </a:t>
            </a:r>
            <a:r>
              <a:rPr lang="it-IT" dirty="0" err="1" smtClean="0"/>
              <a:t>dipole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the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parameter</a:t>
            </a:r>
            <a:r>
              <a:rPr lang="it-IT" dirty="0" smtClean="0"/>
              <a:t> to </a:t>
            </a:r>
            <a:r>
              <a:rPr lang="it-IT" dirty="0" err="1" smtClean="0"/>
              <a:t>consider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!</a:t>
            </a:r>
          </a:p>
          <a:p>
            <a:pPr lvl="1"/>
            <a:r>
              <a:rPr lang="it-IT" dirty="0" err="1" smtClean="0"/>
              <a:t>Galactic</a:t>
            </a:r>
            <a:r>
              <a:rPr lang="it-IT" dirty="0" smtClean="0"/>
              <a:t> </a:t>
            </a:r>
            <a:r>
              <a:rPr lang="it-IT" dirty="0" err="1" smtClean="0"/>
              <a:t>contamination</a:t>
            </a:r>
            <a:endParaRPr lang="it-IT" dirty="0" smtClean="0"/>
          </a:p>
          <a:p>
            <a:pPr lvl="1"/>
            <a:r>
              <a:rPr lang="it-IT" dirty="0" smtClean="0"/>
              <a:t>1/f </a:t>
            </a:r>
            <a:r>
              <a:rPr lang="it-IT" dirty="0" err="1" smtClean="0"/>
              <a:t>noise</a:t>
            </a:r>
            <a:endParaRPr lang="it-IT" dirty="0" smtClean="0"/>
          </a:p>
          <a:p>
            <a:r>
              <a:rPr lang="it-IT" dirty="0" smtClean="0"/>
              <a:t>For Planck/LFI,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to put the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Dipole</a:t>
            </a:r>
            <a:r>
              <a:rPr lang="it-IT" dirty="0" smtClean="0"/>
              <a:t> </a:t>
            </a:r>
            <a:r>
              <a:rPr lang="it-IT" dirty="0" err="1" smtClean="0"/>
              <a:t>fitting</a:t>
            </a:r>
            <a:endParaRPr lang="it-IT" dirty="0" smtClean="0"/>
          </a:p>
          <a:p>
            <a:pPr lvl="1"/>
            <a:r>
              <a:rPr lang="it-IT" dirty="0" err="1" smtClean="0"/>
              <a:t>Map-making</a:t>
            </a:r>
            <a:r>
              <a:rPr lang="it-IT" dirty="0" smtClean="0"/>
              <a:t> (</a:t>
            </a:r>
            <a:r>
              <a:rPr lang="it-IT" dirty="0" err="1" smtClean="0"/>
              <a:t>destriper</a:t>
            </a:r>
            <a:r>
              <a:rPr lang="it-IT" dirty="0" smtClean="0"/>
              <a:t>)</a:t>
            </a:r>
          </a:p>
          <a:p>
            <a:r>
              <a:rPr lang="it-IT" dirty="0" smtClean="0"/>
              <a:t>In the future, component </a:t>
            </a:r>
            <a:r>
              <a:rPr lang="it-IT" dirty="0" err="1" smtClean="0"/>
              <a:t>separation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added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01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DaCapo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Original</a:t>
            </a:r>
            <a:r>
              <a:rPr lang="it-IT" dirty="0" smtClean="0"/>
              <a:t> C++ code by Elina </a:t>
            </a:r>
            <a:r>
              <a:rPr lang="it-IT" dirty="0" err="1" smtClean="0"/>
              <a:t>Keihänen</a:t>
            </a:r>
            <a:r>
              <a:rPr lang="it-IT" dirty="0" smtClean="0"/>
              <a:t> (</a:t>
            </a:r>
            <a:r>
              <a:rPr lang="it-IT" dirty="0" err="1" smtClean="0"/>
              <a:t>University</a:t>
            </a:r>
            <a:r>
              <a:rPr lang="it-IT" dirty="0" smtClean="0"/>
              <a:t> of Helsinki), </a:t>
            </a:r>
            <a:r>
              <a:rPr lang="it-IT" dirty="0" err="1" smtClean="0"/>
              <a:t>used</a:t>
            </a:r>
            <a:r>
              <a:rPr lang="it-IT" dirty="0" smtClean="0"/>
              <a:t> in Planck/LFI 2015 and 2018 data </a:t>
            </a:r>
            <a:r>
              <a:rPr lang="it-IT" dirty="0" err="1" smtClean="0"/>
              <a:t>releases</a:t>
            </a:r>
            <a:endParaRPr lang="it-IT" dirty="0" smtClean="0"/>
          </a:p>
          <a:p>
            <a:r>
              <a:rPr lang="it-IT" dirty="0" smtClean="0"/>
              <a:t>1/</a:t>
            </a:r>
            <a:r>
              <a:rPr lang="it-IT" dirty="0" err="1" smtClean="0"/>
              <a:t>f+gain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</a:t>
            </a:r>
            <a:r>
              <a:rPr lang="it-IT" dirty="0" err="1" smtClean="0"/>
              <a:t>estimation</a:t>
            </a:r>
            <a:endParaRPr lang="it-IT" dirty="0" smtClean="0"/>
          </a:p>
          <a:p>
            <a:r>
              <a:rPr lang="it-IT" dirty="0" smtClean="0"/>
              <a:t>Analysis must be </a:t>
            </a:r>
            <a:r>
              <a:rPr lang="it-IT" dirty="0" err="1" smtClean="0"/>
              <a:t>done</a:t>
            </a:r>
            <a:r>
              <a:rPr lang="it-IT" dirty="0" smtClean="0"/>
              <a:t> on </a:t>
            </a:r>
            <a:r>
              <a:rPr lang="it-IT" dirty="0" err="1" smtClean="0"/>
              <a:t>each</a:t>
            </a:r>
            <a:r>
              <a:rPr lang="it-IT" dirty="0" smtClean="0"/>
              <a:t> detector </a:t>
            </a:r>
            <a:r>
              <a:rPr lang="it-IT" dirty="0" err="1" smtClean="0"/>
              <a:t>separately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 err="1" smtClean="0"/>
              <a:t>ported</a:t>
            </a:r>
            <a:r>
              <a:rPr lang="it-IT" dirty="0" smtClean="0"/>
              <a:t> the code to </a:t>
            </a:r>
            <a:r>
              <a:rPr lang="it-IT" dirty="0" err="1" smtClean="0"/>
              <a:t>Python</a:t>
            </a:r>
            <a:r>
              <a:rPr lang="it-IT" dirty="0" smtClean="0"/>
              <a:t> 3. Major </a:t>
            </a:r>
            <a:r>
              <a:rPr lang="it-IT" dirty="0" err="1" smtClean="0"/>
              <a:t>improvement</a:t>
            </a:r>
            <a:r>
              <a:rPr lang="it-IT" dirty="0" smtClean="0"/>
              <a:t>: </a:t>
            </a:r>
            <a:r>
              <a:rPr lang="it-IT" dirty="0" err="1" smtClean="0"/>
              <a:t>baselines</a:t>
            </a:r>
            <a:r>
              <a:rPr lang="it-IT" dirty="0" smtClean="0"/>
              <a:t> for 1/f and </a:t>
            </a:r>
            <a:r>
              <a:rPr lang="it-IT" dirty="0" err="1" smtClean="0"/>
              <a:t>gains</a:t>
            </a:r>
            <a:r>
              <a:rPr lang="it-IT" dirty="0" smtClean="0"/>
              <a:t> are </a:t>
            </a:r>
            <a:r>
              <a:rPr lang="it-IT" dirty="0" err="1" smtClean="0"/>
              <a:t>disentangled</a:t>
            </a:r>
            <a:r>
              <a:rPr lang="it-IT" dirty="0" smtClean="0"/>
              <a:t>. Full </a:t>
            </a:r>
            <a:r>
              <a:rPr lang="it-IT" dirty="0" err="1" smtClean="0"/>
              <a:t>commented</a:t>
            </a:r>
            <a:r>
              <a:rPr lang="it-IT" dirty="0" smtClean="0"/>
              <a:t> source code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smtClean="0">
                <a:hlinkClick r:id="rId2"/>
              </a:rPr>
              <a:t>https://github.com/ziotom78/dacapo_calibration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112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bugs</a:t>
            </a:r>
            <a:r>
              <a:rPr lang="it-IT" dirty="0" smtClean="0"/>
              <a:t> in the code </a:t>
            </a:r>
            <a:r>
              <a:rPr lang="it-IT" dirty="0" err="1" smtClean="0"/>
              <a:t>generating</a:t>
            </a:r>
            <a:r>
              <a:rPr lang="it-IT" dirty="0" smtClean="0"/>
              <a:t> the </a:t>
            </a:r>
            <a:r>
              <a:rPr lang="it-IT" dirty="0" err="1" smtClean="0"/>
              <a:t>TODs</a:t>
            </a:r>
            <a:r>
              <a:rPr lang="it-IT" dirty="0" smtClean="0"/>
              <a:t> </a:t>
            </a:r>
            <a:r>
              <a:rPr lang="it-IT" dirty="0" err="1" smtClean="0"/>
              <a:t>prevented</a:t>
            </a:r>
            <a:r>
              <a:rPr lang="it-IT" dirty="0" smtClean="0"/>
              <a:t> me from </a:t>
            </a:r>
            <a:r>
              <a:rPr lang="it-IT" dirty="0" err="1" smtClean="0"/>
              <a:t>having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to show </a:t>
            </a:r>
            <a:r>
              <a:rPr lang="it-IT" dirty="0" err="1" smtClean="0"/>
              <a:t>here</a:t>
            </a:r>
            <a:r>
              <a:rPr lang="it-IT" dirty="0" smtClean="0"/>
              <a:t>… (the </a:t>
            </a:r>
            <a:r>
              <a:rPr lang="it-IT" dirty="0" err="1" smtClean="0"/>
              <a:t>ones</a:t>
            </a:r>
            <a:r>
              <a:rPr lang="it-IT" dirty="0" smtClean="0"/>
              <a:t> on the </a:t>
            </a:r>
            <a:r>
              <a:rPr lang="it-IT" dirty="0" err="1" smtClean="0"/>
              <a:t>wiki</a:t>
            </a:r>
            <a:r>
              <a:rPr lang="it-IT" dirty="0" smtClean="0"/>
              <a:t> are </a:t>
            </a:r>
            <a:r>
              <a:rPr lang="it-IT" dirty="0" err="1" smtClean="0"/>
              <a:t>wrong</a:t>
            </a:r>
            <a:r>
              <a:rPr lang="it-IT" dirty="0" smtClean="0"/>
              <a:t> and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soon</a:t>
            </a:r>
            <a:r>
              <a:rPr lang="it-IT" dirty="0" smtClean="0"/>
              <a:t> </a:t>
            </a:r>
            <a:r>
              <a:rPr lang="it-IT" dirty="0" err="1" smtClean="0"/>
              <a:t>updated</a:t>
            </a:r>
            <a:r>
              <a:rPr lang="it-IT" dirty="0" smtClean="0"/>
              <a:t>)</a:t>
            </a:r>
          </a:p>
          <a:p>
            <a:r>
              <a:rPr lang="it-IT" dirty="0" smtClean="0"/>
              <a:t>My </a:t>
            </a:r>
            <a:r>
              <a:rPr lang="it-IT" dirty="0" err="1" smtClean="0"/>
              <a:t>jobs</a:t>
            </a:r>
            <a:r>
              <a:rPr lang="it-IT" dirty="0" smtClean="0"/>
              <a:t> are </a:t>
            </a:r>
            <a:r>
              <a:rPr lang="it-IT" dirty="0" err="1" smtClean="0"/>
              <a:t>queued</a:t>
            </a:r>
            <a:r>
              <a:rPr lang="it-IT" dirty="0" smtClean="0"/>
              <a:t>,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take a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days</a:t>
            </a:r>
            <a:r>
              <a:rPr lang="it-IT" dirty="0" smtClean="0"/>
              <a:t> to </a:t>
            </a:r>
            <a:r>
              <a:rPr lang="it-IT" dirty="0" err="1" smtClean="0"/>
              <a:t>run</a:t>
            </a:r>
            <a:r>
              <a:rPr lang="it-IT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08" y="3787057"/>
            <a:ext cx="9731583" cy="19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to do </a:t>
            </a:r>
            <a:r>
              <a:rPr lang="it-IT" dirty="0" err="1" smtClean="0"/>
              <a:t>next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gain estimates are ready and checked, re-run TOAST and calibrate the TODs with the estimated gains</a:t>
            </a:r>
          </a:p>
          <a:p>
            <a:r>
              <a:rPr lang="en-US" dirty="0" smtClean="0"/>
              <a:t>Produce a full-sky map (I, Q, U)</a:t>
            </a:r>
          </a:p>
          <a:p>
            <a:r>
              <a:rPr lang="en-US" dirty="0" smtClean="0"/>
              <a:t>Compare it with the input map on the power-spectrum level</a:t>
            </a:r>
          </a:p>
          <a:p>
            <a:r>
              <a:rPr lang="en-US" dirty="0" smtClean="0"/>
              <a:t>Do this both for a map with the Galaxy and with only CMB map</a:t>
            </a:r>
          </a:p>
        </p:txBody>
      </p:sp>
    </p:spTree>
    <p:extLst>
      <p:ext uri="{BB962C8B-B14F-4D97-AF65-F5344CB8AC3E}">
        <p14:creationId xmlns:p14="http://schemas.microsoft.com/office/powerpoint/2010/main" val="37655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does</a:t>
            </a:r>
            <a:r>
              <a:rPr lang="it-IT" dirty="0" smtClean="0"/>
              <a:t> the CMB </a:t>
            </a:r>
            <a:r>
              <a:rPr lang="it-IT" dirty="0" err="1" smtClean="0"/>
              <a:t>dipole</a:t>
            </a:r>
            <a:r>
              <a:rPr lang="it-IT" dirty="0" smtClean="0"/>
              <a:t> look </a:t>
            </a:r>
            <a:r>
              <a:rPr lang="it-IT" dirty="0" err="1" smtClean="0"/>
              <a:t>like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1690688"/>
            <a:ext cx="6772275" cy="4514850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3048000" y="3929063"/>
            <a:ext cx="5581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626777" y="3744397"/>
            <a:ext cx="14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Ecliptic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8032959" y="3744396"/>
            <a:ext cx="326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Thermodynamic</a:t>
            </a:r>
            <a:r>
              <a:rPr lang="it-IT" dirty="0" smtClean="0"/>
              <a:t> temperature [K]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35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to put in the PICO report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 about the time scale of detector instabilities: &gt;10 h would be desirable.</a:t>
            </a:r>
          </a:p>
          <a:p>
            <a:r>
              <a:rPr lang="en-US" dirty="0" smtClean="0"/>
              <a:t>Full end-to-end simulation (from TODs to detector maps and power spectra)</a:t>
            </a:r>
          </a:p>
          <a:p>
            <a:r>
              <a:rPr lang="en-US" dirty="0" smtClean="0"/>
              <a:t>Consider the CMB-only case: this is the case of a perfect integration between current DaCapo implementation and a component-separation algorithm.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0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WMAP/Planck </a:t>
            </a:r>
            <a:r>
              <a:rPr lang="it-IT" dirty="0" err="1" smtClean="0"/>
              <a:t>comparison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WMAP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telescopes</a:t>
            </a:r>
            <a:endParaRPr lang="it-IT" dirty="0" smtClean="0"/>
          </a:p>
          <a:p>
            <a:r>
              <a:rPr lang="it-IT" dirty="0" err="1" smtClean="0"/>
              <a:t>Differential</a:t>
            </a:r>
            <a:r>
              <a:rPr lang="it-IT" dirty="0" smtClean="0"/>
              <a:t> detectors</a:t>
            </a:r>
          </a:p>
          <a:p>
            <a:r>
              <a:rPr lang="it-IT" dirty="0" smtClean="0"/>
              <a:t>Fast </a:t>
            </a:r>
            <a:r>
              <a:rPr lang="it-IT" dirty="0" err="1" smtClean="0"/>
              <a:t>precession</a:t>
            </a:r>
            <a:r>
              <a:rPr lang="it-IT" dirty="0" smtClean="0"/>
              <a:t> (1 h)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Planck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telescope</a:t>
            </a:r>
            <a:r>
              <a:rPr lang="it-IT" dirty="0" smtClean="0"/>
              <a:t> with </a:t>
            </a:r>
            <a:r>
              <a:rPr lang="it-IT" dirty="0" err="1" smtClean="0"/>
              <a:t>baffle</a:t>
            </a:r>
            <a:endParaRPr lang="it-IT" dirty="0" smtClean="0"/>
          </a:p>
          <a:p>
            <a:r>
              <a:rPr lang="it-IT" dirty="0" smtClean="0"/>
              <a:t>«Total </a:t>
            </a:r>
            <a:r>
              <a:rPr lang="it-IT" dirty="0" err="1" smtClean="0"/>
              <a:t>power</a:t>
            </a:r>
            <a:r>
              <a:rPr lang="it-IT" dirty="0" smtClean="0"/>
              <a:t>» detectors</a:t>
            </a:r>
          </a:p>
          <a:p>
            <a:r>
              <a:rPr lang="it-IT" dirty="0" smtClean="0"/>
              <a:t>Slow </a:t>
            </a:r>
            <a:r>
              <a:rPr lang="it-IT" dirty="0" err="1" smtClean="0"/>
              <a:t>precession</a:t>
            </a:r>
            <a:r>
              <a:rPr lang="it-IT" dirty="0" smtClean="0"/>
              <a:t> (6 </a:t>
            </a:r>
            <a:r>
              <a:rPr lang="it-IT" dirty="0" err="1" smtClean="0"/>
              <a:t>months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014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Observing</a:t>
            </a:r>
            <a:r>
              <a:rPr lang="it-IT" dirty="0" smtClean="0"/>
              <a:t> the </a:t>
            </a:r>
            <a:r>
              <a:rPr lang="it-IT" dirty="0" err="1" smtClean="0"/>
              <a:t>sky</a:t>
            </a:r>
            <a:r>
              <a:rPr lang="it-IT" dirty="0" smtClean="0"/>
              <a:t>: the </a:t>
            </a:r>
            <a:r>
              <a:rPr lang="it-IT" dirty="0" err="1" smtClean="0"/>
              <a:t>WMAP’s</a:t>
            </a:r>
            <a:r>
              <a:rPr lang="it-IT" dirty="0" smtClean="0"/>
              <a:t> way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7" y="1690688"/>
            <a:ext cx="8340725" cy="475549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364123" y="6488668"/>
            <a:ext cx="582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 smtClean="0">
                <a:hlinkClick r:id="rId3"/>
              </a:rPr>
              <a:t>https://wmap.gsfc.nasa.gov/mission/observatory_scan.html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501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Observing</a:t>
            </a:r>
            <a:r>
              <a:rPr lang="it-IT" dirty="0" smtClean="0"/>
              <a:t> the </a:t>
            </a:r>
            <a:r>
              <a:rPr lang="it-IT" dirty="0" err="1" smtClean="0"/>
              <a:t>sky</a:t>
            </a:r>
            <a:r>
              <a:rPr lang="it-IT" dirty="0" smtClean="0"/>
              <a:t>: the </a:t>
            </a:r>
            <a:r>
              <a:rPr lang="it-IT" dirty="0" err="1" smtClean="0"/>
              <a:t>Planck’s</a:t>
            </a:r>
            <a:r>
              <a:rPr lang="it-IT" dirty="0" smtClean="0"/>
              <a:t> way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13" y="1690688"/>
            <a:ext cx="7519374" cy="454305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305175" y="6488668"/>
            <a:ext cx="8886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hlinkClick r:id="rId3"/>
              </a:rPr>
              <a:t>https://wiki.cosmos.esa.int/planckpla/index.php/Survey_scanning_and_performance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5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WMAP/Planck </a:t>
            </a:r>
            <a:r>
              <a:rPr lang="it-IT" dirty="0" err="1" smtClean="0"/>
              <a:t>comparison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66" y="1690688"/>
            <a:ext cx="7050268" cy="43291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479171" y="6488668"/>
            <a:ext cx="471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>
                <a:hlinkClick r:id="rId3"/>
              </a:rPr>
              <a:t>http</a:t>
            </a:r>
            <a:r>
              <a:rPr lang="it-IT" dirty="0" smtClean="0">
                <a:sym typeface="Wingdings" panose="05000000000000000000" pitchFamily="2" charset="2"/>
                <a:hlinkClick r:id="rId3"/>
              </a:rPr>
              <a:t>://dx.doi.org/</a:t>
            </a:r>
            <a:r>
              <a:rPr lang="it-IT" dirty="0" smtClean="0">
                <a:hlinkClick r:id="rId3"/>
              </a:rPr>
              <a:t>10.1051/0004-6361:20041526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94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Observing</a:t>
            </a:r>
            <a:r>
              <a:rPr lang="it-IT" dirty="0" smtClean="0"/>
              <a:t> the </a:t>
            </a:r>
            <a:r>
              <a:rPr lang="it-IT" strike="sngStrike" dirty="0" err="1" smtClean="0"/>
              <a:t>sky</a:t>
            </a:r>
            <a:r>
              <a:rPr lang="it-IT" dirty="0" smtClean="0"/>
              <a:t> </a:t>
            </a:r>
            <a:r>
              <a:rPr lang="it-IT" dirty="0" err="1" smtClean="0"/>
              <a:t>dipole</a:t>
            </a:r>
            <a:r>
              <a:rPr lang="it-IT" dirty="0" smtClean="0"/>
              <a:t>: the </a:t>
            </a:r>
            <a:r>
              <a:rPr lang="it-IT" dirty="0" err="1" smtClean="0"/>
              <a:t>Planck’s</a:t>
            </a:r>
            <a:r>
              <a:rPr lang="it-IT" dirty="0" smtClean="0"/>
              <a:t> way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13" y="1690688"/>
            <a:ext cx="7519374" cy="454305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305175" y="6488668"/>
            <a:ext cx="8886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hlinkClick r:id="rId3"/>
              </a:rPr>
              <a:t>https://wiki.cosmos.esa.int/planckpla/index.php/Survey_scanning_and_performance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79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did</a:t>
            </a:r>
            <a:r>
              <a:rPr lang="it-IT" dirty="0" smtClean="0"/>
              <a:t> Planck </a:t>
            </a:r>
            <a:r>
              <a:rPr lang="it-IT" dirty="0" err="1" smtClean="0"/>
              <a:t>observe</a:t>
            </a:r>
            <a:r>
              <a:rPr lang="it-IT" dirty="0" smtClean="0"/>
              <a:t> the </a:t>
            </a:r>
            <a:r>
              <a:rPr lang="it-IT" dirty="0" err="1" smtClean="0"/>
              <a:t>sky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84350"/>
            <a:ext cx="6553200" cy="43688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030833" y="5691485"/>
            <a:ext cx="613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The </a:t>
            </a:r>
            <a:r>
              <a:rPr lang="it-IT" sz="2400" dirty="0" err="1" smtClean="0"/>
              <a:t>boresight</a:t>
            </a:r>
            <a:r>
              <a:rPr lang="it-IT" sz="2400" dirty="0" smtClean="0"/>
              <a:t> </a:t>
            </a:r>
            <a:r>
              <a:rPr lang="it-IT" sz="2400" dirty="0" err="1" smtClean="0"/>
              <a:t>direction</a:t>
            </a:r>
            <a:r>
              <a:rPr lang="it-IT" sz="2400" dirty="0" smtClean="0"/>
              <a:t> spins once per minute…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437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689</Words>
  <Application>Microsoft Office PowerPoint</Application>
  <PresentationFormat>Widescreen</PresentationFormat>
  <Paragraphs>91</Paragraphs>
  <Slides>30</Slides>
  <Notes>0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di Office</vt:lpstr>
      <vt:lpstr>Systematics session: Gain stability</vt:lpstr>
      <vt:lpstr>What is photometric calibration?</vt:lpstr>
      <vt:lpstr>How does the CMB dipole look like?</vt:lpstr>
      <vt:lpstr>WMAP/Planck comparison</vt:lpstr>
      <vt:lpstr>Observing the sky: the WMAP’s way</vt:lpstr>
      <vt:lpstr>Observing the sky: the Planck’s way</vt:lpstr>
      <vt:lpstr>WMAP/Planck comparison</vt:lpstr>
      <vt:lpstr>Observing the sky dipole: the Planck’s way</vt:lpstr>
      <vt:lpstr>How did Planck observe the sky?</vt:lpstr>
      <vt:lpstr>How did Planck observe the sky?</vt:lpstr>
      <vt:lpstr>Dipole modulations along circles</vt:lpstr>
      <vt:lpstr>Planck/LFI calibration over 4 years</vt:lpstr>
      <vt:lpstr>Planck/LFI calibration over 4 years</vt:lpstr>
      <vt:lpstr>Planck/LFI calibration over 4 years</vt:lpstr>
      <vt:lpstr>How does PICO observe the sky?</vt:lpstr>
      <vt:lpstr>How does PICO observe the sky?</vt:lpstr>
      <vt:lpstr>How does PICO observe the sky?</vt:lpstr>
      <vt:lpstr>Peak-to-peak dipole amplitude</vt:lpstr>
      <vt:lpstr>Peak-to-peak dipole amplitude</vt:lpstr>
      <vt:lpstr>Which baseline should one choose?</vt:lpstr>
      <vt:lpstr>How does a PICO timeline look like?</vt:lpstr>
      <vt:lpstr>How does a PICO timeline look like?</vt:lpstr>
      <vt:lpstr>How does a PICO timeline look like?</vt:lpstr>
      <vt:lpstr>Noise component</vt:lpstr>
      <vt:lpstr>Noise component: WN + 1/f</vt:lpstr>
      <vt:lpstr>Realistic calibration</vt:lpstr>
      <vt:lpstr>DaCapo</vt:lpstr>
      <vt:lpstr>Current results</vt:lpstr>
      <vt:lpstr>What to do next</vt:lpstr>
      <vt:lpstr>What to put in the PICO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Systematics session: Gain stability</dc:title>
  <dc:creator>Maurizio Tomasi</dc:creator>
  <cp:lastModifiedBy>Maurizio Tomasi</cp:lastModifiedBy>
  <cp:revision>30</cp:revision>
  <dcterms:created xsi:type="dcterms:W3CDTF">2018-04-30T21:24:54Z</dcterms:created>
  <dcterms:modified xsi:type="dcterms:W3CDTF">2018-05-03T13:54:15Z</dcterms:modified>
</cp:coreProperties>
</file>