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8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8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7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2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4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1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5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1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7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7FCCA-6259-4A2D-A8EC-C34FC6AC8618}" type="datetimeFigureOut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0789F-8643-4D0C-BB3E-AB769EDA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5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Stray light analysis </a:t>
            </a:r>
            <a:r>
              <a:rPr lang="en-US" dirty="0" smtClean="0"/>
              <a:t>and DLFOV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UMN, July 31, 2017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3000" y="4419600"/>
            <a:ext cx="6248400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Analysis done by ray tracing in </a:t>
            </a:r>
            <a:r>
              <a:rPr lang="en-US" sz="2400" dirty="0" err="1" smtClean="0"/>
              <a:t>CodeV</a:t>
            </a:r>
            <a:r>
              <a:rPr lang="en-US" sz="2400" dirty="0" smtClean="0"/>
              <a:t>.  No pixel beamforming parameters or diffraction are accounted for.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872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lab\Documents\CMB-Probe\Reversed systems\140cm_crossed_drag_straylight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6" t="3063" r="19448" b="8856"/>
          <a:stretch/>
        </p:blipFill>
        <p:spPr bwMode="auto">
          <a:xfrm>
            <a:off x="4120646" y="1008773"/>
            <a:ext cx="4099846" cy="440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790944" y="5812350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50753" y="5499957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60 cm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6906698" y="4894973"/>
            <a:ext cx="3810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V="1">
            <a:off x="5249348" y="4971170"/>
            <a:ext cx="1905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072438" y="4416321"/>
            <a:ext cx="1088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</a:t>
            </a:r>
            <a:r>
              <a:rPr lang="en-US" sz="1600" dirty="0" smtClean="0"/>
              <a:t>28.6 </a:t>
            </a:r>
            <a:r>
              <a:rPr lang="en-US" sz="1600" dirty="0" err="1" smtClean="0"/>
              <a:t>deg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8239134" y="1237373"/>
            <a:ext cx="1088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+23.8 </a:t>
            </a:r>
            <a:r>
              <a:rPr lang="en-US" sz="1600" dirty="0" err="1" smtClean="0"/>
              <a:t>deg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4876800"/>
            <a:ext cx="1088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+</a:t>
            </a:r>
            <a:r>
              <a:rPr lang="en-US" sz="1600" dirty="0" smtClean="0"/>
              <a:t>15.4 </a:t>
            </a:r>
            <a:r>
              <a:rPr lang="en-US" sz="1600" dirty="0" err="1" smtClean="0"/>
              <a:t>deg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783466" y="5691311"/>
            <a:ext cx="131373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0</a:t>
            </a:r>
            <a:r>
              <a:rPr lang="en-US" sz="1600" dirty="0" smtClean="0"/>
              <a:t> </a:t>
            </a:r>
            <a:r>
              <a:rPr lang="en-US" sz="1600" dirty="0" err="1" smtClean="0"/>
              <a:t>deg</a:t>
            </a:r>
            <a:r>
              <a:rPr lang="en-US" sz="1600" dirty="0" smtClean="0"/>
              <a:t>, center ray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096000" y="5410200"/>
            <a:ext cx="8367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79232" y="1707270"/>
            <a:ext cx="1088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</a:t>
            </a:r>
            <a:r>
              <a:rPr lang="en-US" sz="1600" dirty="0" smtClean="0"/>
              <a:t>20.8 </a:t>
            </a:r>
            <a:r>
              <a:rPr lang="en-US" sz="1600" dirty="0" err="1" smtClean="0"/>
              <a:t>deg</a:t>
            </a:r>
            <a:endParaRPr lang="en-US" sz="16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52401" y="1370396"/>
            <a:ext cx="3124199" cy="4192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Center </a:t>
            </a:r>
            <a:r>
              <a:rPr lang="en-US" sz="2400" dirty="0" smtClean="0"/>
              <a:t>feed shown</a:t>
            </a:r>
          </a:p>
          <a:p>
            <a:r>
              <a:rPr lang="en-US" sz="2400" dirty="0" smtClean="0"/>
              <a:t>Rays labeled by their angle from the center ray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Strong near-field </a:t>
            </a:r>
            <a:r>
              <a:rPr lang="en-US" sz="2400" dirty="0" err="1" smtClean="0"/>
              <a:t>sidelobe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978540" y="4122264"/>
            <a:ext cx="2822060" cy="1211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966448" y="3993881"/>
            <a:ext cx="136237" cy="8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99623" y="3836719"/>
            <a:ext cx="136237" cy="8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034567" y="3836719"/>
            <a:ext cx="1037871" cy="165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7924800" y="3352800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Approximate location of the stop</a:t>
            </a:r>
            <a:endParaRPr lang="en-US" sz="1400" dirty="0"/>
          </a:p>
        </p:txBody>
      </p:sp>
      <p:sp>
        <p:nvSpPr>
          <p:cNvPr id="1025" name="Rectangle 1024"/>
          <p:cNvSpPr/>
          <p:nvPr/>
        </p:nvSpPr>
        <p:spPr>
          <a:xfrm>
            <a:off x="1361503" y="99070"/>
            <a:ext cx="4833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Stray </a:t>
            </a:r>
            <a:r>
              <a:rPr lang="en-US" sz="2800" dirty="0" smtClean="0"/>
              <a:t>light</a:t>
            </a:r>
            <a:r>
              <a:rPr lang="en-US" sz="2400" dirty="0" smtClean="0"/>
              <a:t> for 1.4 m crossed </a:t>
            </a:r>
            <a:r>
              <a:rPr lang="en-US" sz="2400" dirty="0" err="1" smtClean="0"/>
              <a:t>dragone</a:t>
            </a:r>
            <a:endParaRPr lang="en-US" sz="24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105400" y="2133600"/>
            <a:ext cx="25146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086600" y="1371600"/>
            <a:ext cx="6096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086600" y="1676400"/>
            <a:ext cx="0" cy="1600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486400" y="4038600"/>
            <a:ext cx="14478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715000" y="2819400"/>
            <a:ext cx="1371600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6858000" y="2209800"/>
            <a:ext cx="609600" cy="5334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248400" y="2133600"/>
            <a:ext cx="0" cy="19050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81400" y="2667000"/>
            <a:ext cx="1313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Focal plane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434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b\Documents\CMB-Probe\Reversed systems\140cm_open_drag_mid-stop_straylight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9" t="5079" r="20199" b="16007"/>
          <a:stretch/>
        </p:blipFill>
        <p:spPr bwMode="auto">
          <a:xfrm>
            <a:off x="4114800" y="1524000"/>
            <a:ext cx="4806542" cy="4038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7747179" y="6200001"/>
            <a:ext cx="7169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22570" y="5923002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65 cm</a:t>
            </a:r>
            <a:endParaRPr lang="en-US" sz="1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1" y="1370396"/>
            <a:ext cx="2666999" cy="4192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Center feed shown</a:t>
            </a:r>
          </a:p>
          <a:p>
            <a:r>
              <a:rPr lang="en-US" sz="2400" dirty="0" smtClean="0"/>
              <a:t>Baffling </a:t>
            </a:r>
            <a:r>
              <a:rPr lang="en-US" sz="2400" dirty="0" smtClean="0"/>
              <a:t>is simpler than the crossed </a:t>
            </a:r>
            <a:r>
              <a:rPr lang="en-US" sz="2400" dirty="0" err="1" smtClean="0"/>
              <a:t>dragone</a:t>
            </a:r>
            <a:endParaRPr lang="en-US" sz="2400" dirty="0" smtClean="0"/>
          </a:p>
          <a:p>
            <a:r>
              <a:rPr lang="en-US" sz="2400" dirty="0" smtClean="0"/>
              <a:t>Analysis is independent of stop location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361503" y="99070"/>
            <a:ext cx="5148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Stray light for 1.4 m open </a:t>
            </a:r>
            <a:r>
              <a:rPr lang="en-US" sz="2800" dirty="0" err="1" smtClean="0"/>
              <a:t>dragone</a:t>
            </a:r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820296" y="4060808"/>
            <a:ext cx="1313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r>
              <a:rPr lang="en-US" sz="1200" dirty="0" smtClean="0"/>
              <a:t> </a:t>
            </a:r>
            <a:r>
              <a:rPr lang="en-US" sz="1200" dirty="0" err="1" smtClean="0"/>
              <a:t>deg</a:t>
            </a:r>
            <a:r>
              <a:rPr lang="en-US" sz="1200" dirty="0" smtClean="0"/>
              <a:t>, center ray</a:t>
            </a:r>
            <a:endParaRPr lang="en-US" sz="1200" dirty="0"/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flipV="1">
            <a:off x="3477162" y="3657600"/>
            <a:ext cx="713838" cy="403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91956" y="3614533"/>
            <a:ext cx="1088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miss secondary: +20.4 </a:t>
            </a:r>
            <a:r>
              <a:rPr lang="en-US" sz="1200" dirty="0" err="1" smtClean="0"/>
              <a:t>deg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7096136" y="1905000"/>
            <a:ext cx="199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miss secondary: -31.8 </a:t>
            </a:r>
            <a:r>
              <a:rPr lang="en-US" sz="1200" dirty="0" err="1" smtClean="0"/>
              <a:t>deg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600711" y="931492"/>
            <a:ext cx="108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+49.9 </a:t>
            </a:r>
            <a:r>
              <a:rPr lang="en-US" sz="1200" dirty="0" err="1" smtClean="0"/>
              <a:t>deg</a:t>
            </a:r>
            <a:endParaRPr lang="en-US" sz="1200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7010400" y="1524000"/>
            <a:ext cx="457200" cy="3200400"/>
          </a:xfrm>
          <a:prstGeom prst="line">
            <a:avLst/>
          </a:prstGeom>
          <a:ln w="6350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6705600" y="1524000"/>
            <a:ext cx="533400" cy="3276600"/>
          </a:xfrm>
          <a:prstGeom prst="line">
            <a:avLst/>
          </a:prstGeom>
          <a:ln w="6350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105400" y="2438400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7" idx="2"/>
          </p:cNvCxnSpPr>
          <p:nvPr/>
        </p:nvCxnSpPr>
        <p:spPr>
          <a:xfrm flipH="1">
            <a:off x="5867400" y="1208491"/>
            <a:ext cx="277566" cy="6965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36909" y="1231896"/>
            <a:ext cx="108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+57.8 </a:t>
            </a:r>
            <a:r>
              <a:rPr lang="en-US" sz="1200" dirty="0" err="1" smtClean="0"/>
              <a:t>deg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7825419" y="3919432"/>
            <a:ext cx="136237" cy="8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145333" y="3762270"/>
            <a:ext cx="136237" cy="8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0" idx="0"/>
          </p:cNvCxnSpPr>
          <p:nvPr/>
        </p:nvCxnSpPr>
        <p:spPr>
          <a:xfrm flipV="1">
            <a:off x="5143757" y="3770816"/>
            <a:ext cx="1001576" cy="2037407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6057" y="5808223"/>
            <a:ext cx="129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Approximate location of the stop</a:t>
            </a:r>
            <a:endParaRPr lang="en-US" sz="1400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6400800" y="2133600"/>
            <a:ext cx="1066800" cy="76200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3048000"/>
            <a:ext cx="4572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562600" y="1828800"/>
            <a:ext cx="1524000" cy="1219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81400" y="1219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Baffles</a:t>
            </a:r>
            <a:endParaRPr lang="en-US" sz="14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038600" y="1622408"/>
            <a:ext cx="1600200" cy="1273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57600" y="2438400"/>
            <a:ext cx="1313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Focal plane</a:t>
            </a:r>
            <a:endParaRPr lang="en-US" sz="16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76800" y="2667000"/>
            <a:ext cx="1371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931290" y="1170801"/>
            <a:ext cx="108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red: ~+80 </a:t>
            </a:r>
            <a:r>
              <a:rPr lang="en-US" sz="1200" dirty="0" err="1" smtClean="0"/>
              <a:t>deg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1914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990600"/>
          </a:xfrm>
        </p:spPr>
        <p:txBody>
          <a:bodyPr/>
          <a:lstStyle/>
          <a:p>
            <a:r>
              <a:rPr lang="en-US" dirty="0" smtClean="0"/>
              <a:t>Focal plane size comparisons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432718"/>
            <a:ext cx="5943600" cy="5044282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Goal: compare DLFOV of optical systems with different f-numbers</a:t>
            </a:r>
          </a:p>
          <a:p>
            <a:r>
              <a:rPr lang="en-US" sz="2000" dirty="0" smtClean="0"/>
              <a:t>D</a:t>
            </a:r>
            <a:r>
              <a:rPr lang="en-US" sz="2000" dirty="0" smtClean="0"/>
              <a:t>iffraction </a:t>
            </a:r>
            <a:r>
              <a:rPr lang="en-US" sz="2000" dirty="0" smtClean="0"/>
              <a:t>limited field of view (DLFOV) where </a:t>
            </a:r>
            <a:r>
              <a:rPr lang="en-US" sz="2000" dirty="0" err="1" smtClean="0"/>
              <a:t>Strehl</a:t>
            </a:r>
            <a:r>
              <a:rPr lang="en-US" sz="2000" dirty="0" smtClean="0"/>
              <a:t> &gt; 0.8</a:t>
            </a:r>
          </a:p>
          <a:p>
            <a:r>
              <a:rPr lang="en-US" sz="2000" dirty="0" smtClean="0"/>
              <a:t>At </a:t>
            </a:r>
            <a:r>
              <a:rPr lang="en-US" sz="2000" dirty="0" smtClean="0"/>
              <a:t>fixed edge </a:t>
            </a:r>
            <a:r>
              <a:rPr lang="en-US" sz="2000" dirty="0" smtClean="0"/>
              <a:t>taper (a), pixel </a:t>
            </a:r>
            <a:r>
              <a:rPr lang="en-US" sz="2000" dirty="0" smtClean="0"/>
              <a:t>size depends on f-</a:t>
            </a:r>
            <a:r>
              <a:rPr lang="en-US" sz="2000" dirty="0" smtClean="0"/>
              <a:t>number(F) </a:t>
            </a:r>
            <a:r>
              <a:rPr lang="en-US" sz="2000" dirty="0" smtClean="0"/>
              <a:t>and wavelength,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Number </a:t>
            </a:r>
            <a:r>
              <a:rPr lang="en-US" sz="2000" dirty="0"/>
              <a:t>of pixels </a:t>
            </a:r>
            <a:r>
              <a:rPr lang="en-US" sz="2000" dirty="0" smtClean="0"/>
              <a:t>depends on D (not just wavelength)</a:t>
            </a:r>
          </a:p>
          <a:p>
            <a:r>
              <a:rPr lang="en-US" sz="2000" dirty="0" smtClean="0"/>
              <a:t>To compare systems we assume a=1.</a:t>
            </a:r>
            <a:endParaRPr lang="en-US" sz="2000" dirty="0"/>
          </a:p>
          <a:p>
            <a:r>
              <a:rPr lang="en-US" sz="2000" dirty="0" smtClean="0"/>
              <a:t>At each lambda we count the number of </a:t>
            </a:r>
            <a:r>
              <a:rPr lang="en-US" sz="2000" dirty="0" err="1" smtClean="0"/>
              <a:t>Dpixel</a:t>
            </a:r>
            <a:r>
              <a:rPr lang="en-US" sz="2000" dirty="0" smtClean="0"/>
              <a:t> in the DLFOV</a:t>
            </a:r>
          </a:p>
          <a:p>
            <a:r>
              <a:rPr lang="en-US" sz="2000" dirty="0" smtClean="0"/>
              <a:t># = DLFOV (cm)/ </a:t>
            </a:r>
            <a:r>
              <a:rPr lang="en-US" sz="2000" dirty="0" err="1" smtClean="0"/>
              <a:t>Dpixel</a:t>
            </a:r>
            <a:r>
              <a:rPr lang="en-US" sz="2000" dirty="0"/>
              <a:t> </a:t>
            </a:r>
            <a:r>
              <a:rPr lang="en-US" sz="2000" dirty="0" smtClean="0"/>
              <a:t>(cm)</a:t>
            </a:r>
          </a:p>
          <a:p>
            <a:pPr marL="0" indent="0">
              <a:buNone/>
            </a:pPr>
            <a:r>
              <a:rPr lang="en-US" sz="2000" dirty="0" smtClean="0"/>
              <a:t>giving the number of F*lambda diameter pixels that fit in the diameter of the DLFOV</a:t>
            </a:r>
            <a:endParaRPr lang="en-US" sz="2000" dirty="0"/>
          </a:p>
        </p:txBody>
      </p:sp>
      <p:pic>
        <p:nvPicPr>
          <p:cNvPr id="1026" name="Picture 2" descr="https://latex.codecogs.com/gif.latex?%5CLARGE%20D_%7Bpixel%7D%20%3D%20a%20%5C%2C%20F%20%5Clamb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76599"/>
            <a:ext cx="167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6281042" y="2583655"/>
            <a:ext cx="2354481" cy="25288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565203" y="2888865"/>
            <a:ext cx="1786158" cy="1918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10003" y="3361338"/>
            <a:ext cx="893079" cy="9592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336452" y="5204784"/>
            <a:ext cx="224018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04040" y="1756426"/>
            <a:ext cx="2465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focal plane</a:t>
            </a:r>
          </a:p>
          <a:p>
            <a:r>
              <a:rPr lang="en-US" dirty="0" smtClean="0"/>
              <a:t>Contours at 80 % </a:t>
            </a:r>
            <a:r>
              <a:rPr lang="en-US" dirty="0" err="1" smtClean="0"/>
              <a:t>strehl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63822" y="5291179"/>
            <a:ext cx="212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 focal plane at 90 GHz = 50 cm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41620" y="4810815"/>
            <a:ext cx="1351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90 GHz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7141620" y="4490451"/>
            <a:ext cx="1351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150 GHz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7060611" y="3731606"/>
            <a:ext cx="1351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300 GHz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1050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04800" y="-40103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Comparing crossed and open </a:t>
            </a:r>
            <a:r>
              <a:rPr lang="en-US" sz="3200" dirty="0" err="1" smtClean="0"/>
              <a:t>Dragones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169148"/>
              </p:ext>
            </p:extLst>
          </p:nvPr>
        </p:nvGraphicFramePr>
        <p:xfrm>
          <a:off x="185593" y="1472045"/>
          <a:ext cx="5607050" cy="22296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3257"/>
                <a:gridCol w="763324"/>
                <a:gridCol w="723630"/>
                <a:gridCol w="991301"/>
                <a:gridCol w="1037769"/>
                <a:gridCol w="1037769"/>
              </a:tblGrid>
              <a:tr h="446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Frequency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Lambda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Focal Plane Diameter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Focal Plane Diameter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301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(GHz)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(mm)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(cm)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(cm)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(F</a:t>
                      </a:r>
                      <a:r>
                        <a:rPr lang="el-GR" sz="1400" dirty="0" smtClean="0"/>
                        <a:t>λ</a:t>
                      </a:r>
                      <a:r>
                        <a:rPr lang="en-US" sz="1400" dirty="0" smtClean="0"/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(F</a:t>
                      </a:r>
                      <a:r>
                        <a:rPr lang="el-GR" sz="1400" dirty="0" smtClean="0"/>
                        <a:t>λ</a:t>
                      </a:r>
                      <a:r>
                        <a:rPr lang="en-US" sz="1400" dirty="0" smtClean="0"/>
                        <a:t>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4.285714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97.9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78.7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77.2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74.1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57.4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53.4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1.363636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42.3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38.5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0.857143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28.1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24.9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19.6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17.0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7418" y="950497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1.4 m crossed, F = 2.14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918466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1.4 m open, stop between mirrors, F = 1.5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75875"/>
              </p:ext>
            </p:extLst>
          </p:nvPr>
        </p:nvGraphicFramePr>
        <p:xfrm>
          <a:off x="228600" y="4419600"/>
          <a:ext cx="5867399" cy="2278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2163"/>
                <a:gridCol w="777998"/>
                <a:gridCol w="777998"/>
                <a:gridCol w="1037330"/>
                <a:gridCol w="1085955"/>
                <a:gridCol w="1085955"/>
              </a:tblGrid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Frequency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Lambda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Focal Plane Diameter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Focal Plane Diameter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143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(GHz)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(mm)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(cm)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(cm)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(F</a:t>
                      </a:r>
                      <a:r>
                        <a:rPr lang="el-GR" sz="1400" dirty="0" smtClean="0"/>
                        <a:t>λ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(F</a:t>
                      </a:r>
                      <a:r>
                        <a:rPr lang="el-GR" sz="1400" dirty="0" smtClean="0"/>
                        <a:t>λ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4.285714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40.4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36.4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30.9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28.3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22.0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20.8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1.363636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15.6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15.2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0.857143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10.1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10.1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7.1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7.2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AutoShape 2" descr="Inline image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664" y="4103132"/>
            <a:ext cx="2309777" cy="2525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60"/>
          <a:stretch/>
        </p:blipFill>
        <p:spPr bwMode="auto">
          <a:xfrm>
            <a:off x="5846012" y="1219200"/>
            <a:ext cx="3297988" cy="206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66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 this case, the open </a:t>
            </a:r>
            <a:r>
              <a:rPr lang="en-US" sz="2800" dirty="0" err="1" smtClean="0"/>
              <a:t>dragone</a:t>
            </a:r>
            <a:r>
              <a:rPr lang="en-US" sz="2800" dirty="0" smtClean="0"/>
              <a:t> provides about 60% the usable focal plane diameter of the crossed.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Re-checking results for CORE </a:t>
            </a:r>
          </a:p>
          <a:p>
            <a:endParaRPr lang="en-US" sz="2800" dirty="0"/>
          </a:p>
          <a:p>
            <a:r>
              <a:rPr lang="en-US" sz="2800" dirty="0" smtClean="0"/>
              <a:t>And comparing </a:t>
            </a:r>
            <a:r>
              <a:rPr lang="en-US" sz="2800" dirty="0" smtClean="0"/>
              <a:t>open and crossed with same f-number to understand performance difference.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04800" y="-40103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/>
              <a:t>Comparing crossed and open Dragones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3832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470</Words>
  <Application>Microsoft Macintosh PowerPoint</Application>
  <PresentationFormat>On-screen Show (4:3)</PresentationFormat>
  <Paragraphs>155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Stray light analysis and DLFOV  UMN, July 31, 2017</vt:lpstr>
      <vt:lpstr>PowerPoint Presentation</vt:lpstr>
      <vt:lpstr>PowerPoint Presentation</vt:lpstr>
      <vt:lpstr>Focal plane size comparisons</vt:lpstr>
      <vt:lpstr>Comparing crossed and open Dragones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</dc:creator>
  <cp:lastModifiedBy>Shaul Hanany</cp:lastModifiedBy>
  <cp:revision>16</cp:revision>
  <dcterms:created xsi:type="dcterms:W3CDTF">2017-07-31T14:23:20Z</dcterms:created>
  <dcterms:modified xsi:type="dcterms:W3CDTF">2017-07-31T17:29:03Z</dcterms:modified>
</cp:coreProperties>
</file>