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  <p:sldId id="262" r:id="rId4"/>
    <p:sldId id="258" r:id="rId5"/>
    <p:sldId id="259" r:id="rId6"/>
    <p:sldId id="257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66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X\Desktop\XZ\satellite\base\rebuild\PIC\angle%20plot(open%20dragone%20mid%20stop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1"/>
          <c:order val="0"/>
          <c:tx>
            <c:v>Focal plane low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xVal>
            <c:numRef>
              <c:f>Sheet1!$D$12:$D$15</c:f>
              <c:numCache>
                <c:formatCode>General</c:formatCode>
                <c:ptCount val="4"/>
                <c:pt idx="0">
                  <c:v>1.0</c:v>
                </c:pt>
                <c:pt idx="1">
                  <c:v>1.2</c:v>
                </c:pt>
                <c:pt idx="2">
                  <c:v>1.4</c:v>
                </c:pt>
                <c:pt idx="3">
                  <c:v>1.6</c:v>
                </c:pt>
              </c:numCache>
            </c:numRef>
          </c:xVal>
          <c:yVal>
            <c:numRef>
              <c:f>Sheet1!$F$12:$F$15</c:f>
              <c:numCache>
                <c:formatCode>General</c:formatCode>
                <c:ptCount val="4"/>
                <c:pt idx="0">
                  <c:v>35.0</c:v>
                </c:pt>
                <c:pt idx="1">
                  <c:v>27.0</c:v>
                </c:pt>
                <c:pt idx="2">
                  <c:v>22.0</c:v>
                </c:pt>
                <c:pt idx="3">
                  <c:v>18.0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87456664"/>
        <c:axId val="-2118989176"/>
      </c:scatterChart>
      <c:valAx>
        <c:axId val="-2087456664"/>
        <c:scaling>
          <c:orientation val="minMax"/>
          <c:min val="0.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Aperture Diameter (m)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18989176"/>
        <c:crosses val="autoZero"/>
        <c:crossBetween val="midCat"/>
      </c:valAx>
      <c:valAx>
        <c:axId val="-2118989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dirty="0"/>
                  <a:t>Maximum achievable Alpha (</a:t>
                </a:r>
                <a:r>
                  <a:rPr lang="en-US" sz="1800" dirty="0" err="1"/>
                  <a:t>Deg</a:t>
                </a:r>
                <a:r>
                  <a:rPr lang="en-US" sz="1800" dirty="0"/>
                  <a:t>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8745666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91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950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78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473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0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20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38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4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0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7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2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C4F86-F1EB-460D-B2F1-45070F3CB280}" type="datetimeFigureOut">
              <a:rPr lang="en-US" smtClean="0"/>
              <a:t>8/7/17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8632F-8298-4CDE-B687-987DF51F5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6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Optics Study 20170807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7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Comparing DLFOV for Open/Cross </a:t>
            </a:r>
            <a:r>
              <a:rPr lang="en-US" dirty="0" err="1" smtClean="0"/>
              <a:t>Dragone</a:t>
            </a:r>
            <a:endParaRPr lang="en-US" dirty="0" smtClean="0"/>
          </a:p>
          <a:p>
            <a:r>
              <a:rPr lang="en-US" dirty="0" smtClean="0"/>
              <a:t>Alpha/Beta scan angles as a function of aperture for Open </a:t>
            </a:r>
            <a:r>
              <a:rPr lang="en-US" dirty="0" err="1" smtClean="0"/>
              <a:t>Dragone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56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DLFOV for Open/Cross </a:t>
            </a:r>
            <a:r>
              <a:rPr lang="en-US" dirty="0" err="1" smtClean="0"/>
              <a:t>Dragone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equal aperture and equal f# for both systems</a:t>
            </a:r>
          </a:p>
          <a:p>
            <a:r>
              <a:rPr lang="en-US" dirty="0" smtClean="0"/>
              <a:t>find DLFOV for several frequencies</a:t>
            </a:r>
          </a:p>
          <a:p>
            <a:r>
              <a:rPr lang="en-US" dirty="0" smtClean="0"/>
              <a:t>form ratio open/cross</a:t>
            </a:r>
          </a:p>
          <a:p>
            <a:r>
              <a:rPr lang="en-US" dirty="0" smtClean="0"/>
              <a:t>Verify with several systems that have different tilt angles (all with the same aperture size and f#)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61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1" name="Picture 3" descr="C:\Users\lab\Documents\Qi_OpticalDesign\CrossDragone\EPIClike_PRstop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071"/>
            <a:ext cx="9144000" cy="643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2399" y="381000"/>
            <a:ext cx="2588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Cross </a:t>
            </a:r>
            <a:r>
              <a:rPr lang="en-US" sz="2400" dirty="0" err="1" smtClean="0"/>
              <a:t>Dragone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6400800" y="1600200"/>
            <a:ext cx="838200" cy="1447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10400" y="1143000"/>
            <a:ext cx="1578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Primary Mirror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5486400"/>
            <a:ext cx="182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Secondary Mirror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595060" y="307717"/>
            <a:ext cx="1240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Focal Plane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V="1">
            <a:off x="2741230" y="5029200"/>
            <a:ext cx="76397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648200" y="419100"/>
            <a:ext cx="945088" cy="1465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444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 descr="C:\Users\lab\Documents\Qi_OpticalDesign\OpenDragone\OpenDragone_EPIClike_PRstop_70_160_L25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9071"/>
            <a:ext cx="9144000" cy="6439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381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Open </a:t>
            </a:r>
            <a:r>
              <a:rPr lang="en-US" sz="2400" dirty="0" err="1" smtClean="0"/>
              <a:t>Dragone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629400" y="1301085"/>
            <a:ext cx="1578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Primary Mirror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981700" y="1752600"/>
            <a:ext cx="838200" cy="1447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362200" y="4267200"/>
            <a:ext cx="1240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Focal Plane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5941" y="5257800"/>
            <a:ext cx="1824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Secondary Mirror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602989" y="4451866"/>
            <a:ext cx="74041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5488370" y="4800600"/>
            <a:ext cx="150430" cy="457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919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DLFOV </a:t>
            </a:r>
            <a:r>
              <a:rPr lang="en-US" sz="3600" dirty="0" smtClean="0"/>
              <a:t>Size C</a:t>
            </a:r>
            <a:r>
              <a:rPr lang="en-US" sz="3600" dirty="0" smtClean="0"/>
              <a:t>omparisons</a:t>
            </a:r>
            <a:br>
              <a:rPr lang="en-US" sz="3600" dirty="0" smtClean="0"/>
            </a:br>
            <a:r>
              <a:rPr lang="en-US" sz="3100" dirty="0" smtClean="0"/>
              <a:t>aperture = 1.4 m, f#=2.20</a:t>
            </a:r>
            <a:endParaRPr lang="en-US" sz="31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934413"/>
              </p:ext>
            </p:extLst>
          </p:nvPr>
        </p:nvGraphicFramePr>
        <p:xfrm>
          <a:off x="1828800" y="1295400"/>
          <a:ext cx="5486400" cy="406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</a:tblGrid>
              <a:tr h="2590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Frequency (GHz)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Type</a:t>
                      </a:r>
                      <a:r>
                        <a:rPr lang="en-US" sz="1800" baseline="0" dirty="0" smtClean="0">
                          <a:latin typeface="+mj-lt"/>
                        </a:rPr>
                        <a:t> of </a:t>
                      </a:r>
                      <a:r>
                        <a:rPr lang="en-US" sz="1800" baseline="0" dirty="0" err="1" smtClean="0">
                          <a:latin typeface="+mj-lt"/>
                        </a:rPr>
                        <a:t>Dragone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+mj-lt"/>
                        </a:rPr>
                        <a:t>DLFOV Size </a:t>
                      </a:r>
                      <a:r>
                        <a:rPr lang="en-US" sz="1800" baseline="0" dirty="0" smtClean="0">
                          <a:latin typeface="+mj-lt"/>
                        </a:rPr>
                        <a:t>(</a:t>
                      </a:r>
                      <a:r>
                        <a:rPr lang="en-US" sz="1800" baseline="0" dirty="0" err="1" smtClean="0">
                          <a:latin typeface="+mj-lt"/>
                        </a:rPr>
                        <a:t>strehl</a:t>
                      </a:r>
                      <a:r>
                        <a:rPr lang="en-US" sz="1800" baseline="0" dirty="0" smtClean="0">
                          <a:latin typeface="+mj-lt"/>
                        </a:rPr>
                        <a:t> &gt; 0.8)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</a:tr>
              <a:tr h="2590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X </a:t>
                      </a:r>
                      <a:r>
                        <a:rPr lang="en-US" sz="1800" dirty="0" smtClean="0">
                          <a:latin typeface="+mj-lt"/>
                        </a:rPr>
                        <a:t>(cm)</a:t>
                      </a:r>
                      <a:endParaRPr lang="en-US" sz="1800" dirty="0" smtClean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+mj-lt"/>
                        </a:rPr>
                        <a:t>Y </a:t>
                      </a:r>
                      <a:r>
                        <a:rPr lang="en-US" sz="1800" dirty="0" smtClean="0">
                          <a:latin typeface="+mj-lt"/>
                        </a:rPr>
                        <a:t>(cm)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70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Cross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111.2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86.3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Open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75.2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63.3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solidFill>
                            <a:srgbClr val="FF0000"/>
                          </a:solidFill>
                          <a:latin typeface="+mj-lt"/>
                        </a:rPr>
                        <a:t>Open/Cross </a:t>
                      </a:r>
                      <a:endParaRPr lang="en-US" sz="18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0.68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0.73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150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Cross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66.4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54.5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Open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48.1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41.0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Open/Cross 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0.72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9525" marR="9525" marT="9525" marB="0"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350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Cross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33.4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30.2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j-lt"/>
                        </a:rPr>
                        <a:t>Open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27.7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24.3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Open/Cross </a:t>
                      </a:r>
                      <a:endParaRPr lang="en-US" sz="18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0.83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47800" y="6096000"/>
            <a:ext cx="6254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Conclusion: DLFOV for ‘open’ is ~3/4 of ‘crossed’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170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Alpha/Beta vs. aperture </a:t>
            </a:r>
            <a:br>
              <a:rPr lang="en-US" dirty="0" smtClean="0"/>
            </a:br>
            <a:r>
              <a:rPr lang="en-US" dirty="0" smtClean="0"/>
              <a:t>for Open </a:t>
            </a:r>
            <a:r>
              <a:rPr lang="en-US" dirty="0" err="1" smtClean="0"/>
              <a:t>Dragone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different aperture sizes</a:t>
            </a:r>
          </a:p>
          <a:p>
            <a:r>
              <a:rPr lang="en-US" dirty="0"/>
              <a:t>P</a:t>
            </a:r>
            <a:r>
              <a:rPr lang="en-US" dirty="0" smtClean="0"/>
              <a:t>ack inside shroud with focal plane near bus</a:t>
            </a:r>
          </a:p>
          <a:p>
            <a:r>
              <a:rPr lang="en-US" dirty="0" smtClean="0"/>
              <a:t>Find largest alpha possible 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alpha+beta</a:t>
            </a:r>
            <a:r>
              <a:rPr lang="en-US" dirty="0" smtClean="0"/>
              <a:t> = 95 </a:t>
            </a:r>
            <a:r>
              <a:rPr lang="en-US" dirty="0" err="1" smtClean="0"/>
              <a:t>deg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973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2535" y="261456"/>
            <a:ext cx="53584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Open </a:t>
            </a:r>
            <a:r>
              <a:rPr lang="en-US" sz="2000" dirty="0" err="1" smtClean="0"/>
              <a:t>Dragone</a:t>
            </a:r>
            <a:r>
              <a:rPr lang="en-US" sz="2000" dirty="0"/>
              <a:t> </a:t>
            </a:r>
            <a:r>
              <a:rPr lang="en-US" sz="2000" dirty="0" smtClean="0"/>
              <a:t>Mid stop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03022"/>
              </p:ext>
            </p:extLst>
          </p:nvPr>
        </p:nvGraphicFramePr>
        <p:xfrm>
          <a:off x="1028386" y="4409034"/>
          <a:ext cx="3883425" cy="1507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4475"/>
                <a:gridCol w="1294475"/>
                <a:gridCol w="1294475"/>
              </a:tblGrid>
              <a:tr h="42245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Aperture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size (m)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A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lpha</a:t>
                      </a:r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, focal plane 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(</a:t>
                      </a:r>
                      <a:r>
                        <a:rPr lang="en-US" sz="1600" u="none" strike="noStrike" dirty="0" err="1" smtClean="0">
                          <a:effectLst/>
                          <a:latin typeface="+mn-lt"/>
                        </a:rPr>
                        <a:t>deg</a:t>
                      </a:r>
                      <a:r>
                        <a:rPr lang="en-US" sz="1600" u="none" strike="noStrike" dirty="0" smtClean="0">
                          <a:effectLst/>
                          <a:latin typeface="+mn-lt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Beta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</a:tr>
              <a:tr h="21841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</a:tr>
              <a:tr h="21841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27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</a:tr>
              <a:tr h="21841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1.4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  <a:latin typeface="+mn-lt"/>
                        </a:rPr>
                        <a:t>22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</a:tr>
              <a:tr h="218410"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1.6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  <a:latin typeface="+mn-lt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692" marR="6692" marT="8923" marB="0" anchor="b"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3962400"/>
            <a:ext cx="1721944" cy="2299967"/>
          </a:xfrm>
          <a:prstGeom prst="rect">
            <a:avLst/>
          </a:prstGeom>
        </p:spPr>
      </p:pic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384997"/>
              </p:ext>
            </p:extLst>
          </p:nvPr>
        </p:nvGraphicFramePr>
        <p:xfrm>
          <a:off x="452536" y="879884"/>
          <a:ext cx="4774373" cy="33708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67026" y="151544"/>
            <a:ext cx="2157774" cy="38020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0456" y="6381690"/>
            <a:ext cx="8020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Conclusion: both ‘open’ and ‘crossed’ have ~7 </a:t>
            </a:r>
            <a:r>
              <a:rPr lang="en-US" sz="2000" dirty="0" err="1" smtClean="0">
                <a:solidFill>
                  <a:srgbClr val="FF0000"/>
                </a:solidFill>
              </a:rPr>
              <a:t>deg</a:t>
            </a:r>
            <a:r>
              <a:rPr lang="en-US" sz="2000" dirty="0" smtClean="0">
                <a:solidFill>
                  <a:srgbClr val="FF0000"/>
                </a:solidFill>
              </a:rPr>
              <a:t>/20 cm aperture tradeoff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37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252</Words>
  <Application>Microsoft Macintosh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Optics Study 20170807</vt:lpstr>
      <vt:lpstr>Topics</vt:lpstr>
      <vt:lpstr>DLFOV for Open/Cross Dragone</vt:lpstr>
      <vt:lpstr>PowerPoint Presentation</vt:lpstr>
      <vt:lpstr>PowerPoint Presentation</vt:lpstr>
      <vt:lpstr>DLFOV Size Comparisons aperture = 1.4 m, f#=2.20</vt:lpstr>
      <vt:lpstr>Alpha/Beta vs. aperture  for Open Dragone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</dc:creator>
  <cp:lastModifiedBy>Shaul Hanany</cp:lastModifiedBy>
  <cp:revision>11</cp:revision>
  <dcterms:created xsi:type="dcterms:W3CDTF">2017-08-04T19:48:07Z</dcterms:created>
  <dcterms:modified xsi:type="dcterms:W3CDTF">2017-08-07T17:05:39Z</dcterms:modified>
</cp:coreProperties>
</file>