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(null)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2" r:id="rId1"/>
  </p:sldMasterIdLst>
  <p:notesMasterIdLst>
    <p:notesMasterId r:id="rId3"/>
  </p:notesMasterIdLst>
  <p:sldIdLst>
    <p:sldId id="447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411"/>
    <p:restoredTop sz="94677"/>
  </p:normalViewPr>
  <p:slideViewPr>
    <p:cSldViewPr>
      <p:cViewPr varScale="1">
        <p:scale>
          <a:sx n="102" d="100"/>
          <a:sy n="102" d="100"/>
        </p:scale>
        <p:origin x="-608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xmlns="" id="{1DA22C44-F384-544F-99CA-D3E8FA54B39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xmlns="" id="{EDEC7E21-2170-FD45-AE69-641191F56A2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xmlns="" id="{6111FE7E-AA6D-9E4D-8AC2-15E628E764BE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9" name="Rectangle 5">
            <a:extLst>
              <a:ext uri="{FF2B5EF4-FFF2-40B4-BE49-F238E27FC236}">
                <a16:creationId xmlns:a16="http://schemas.microsoft.com/office/drawing/2014/main" xmlns="" id="{6F89B616-4754-A147-8B9B-7A44431112B7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6630" name="Rectangle 6">
            <a:extLst>
              <a:ext uri="{FF2B5EF4-FFF2-40B4-BE49-F238E27FC236}">
                <a16:creationId xmlns:a16="http://schemas.microsoft.com/office/drawing/2014/main" xmlns="" id="{61FEE105-155A-3B4F-9D16-B1C168F87AC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31" name="Rectangle 7">
            <a:extLst>
              <a:ext uri="{FF2B5EF4-FFF2-40B4-BE49-F238E27FC236}">
                <a16:creationId xmlns:a16="http://schemas.microsoft.com/office/drawing/2014/main" xmlns="" id="{E80372DB-C4F2-8148-9144-F55722A087D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8A9A1C5-8C9C-AD49-86DD-2DDAE3D33A8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57181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58">
            <a:extLst>
              <a:ext uri="{FF2B5EF4-FFF2-40B4-BE49-F238E27FC236}">
                <a16:creationId xmlns:a16="http://schemas.microsoft.com/office/drawing/2014/main" xmlns="" id="{1C6A5CA5-4B6F-7248-B62A-27B39663B56D}"/>
              </a:ext>
            </a:extLst>
          </p:cNvPr>
          <p:cNvSpPr>
            <a:spLocks noChangeShapeType="1"/>
          </p:cNvSpPr>
          <p:nvPr/>
        </p:nvSpPr>
        <p:spPr bwMode="auto">
          <a:xfrm>
            <a:off x="-9525" y="3340100"/>
            <a:ext cx="6400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5" name="Picture 53" descr="BH1m">
            <a:extLst>
              <a:ext uri="{FF2B5EF4-FFF2-40B4-BE49-F238E27FC236}">
                <a16:creationId xmlns:a16="http://schemas.microsoft.com/office/drawing/2014/main" xmlns="" id="{C37E6FD1-A614-BA4B-A9A7-FFC6727158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8525" y="2157413"/>
            <a:ext cx="3051175" cy="24399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01803" name="Rectangle 43"/>
          <p:cNvSpPr>
            <a:spLocks noGrp="1" noChangeArrowheads="1"/>
          </p:cNvSpPr>
          <p:nvPr>
            <p:ph type="ctrTitle" sz="quarter"/>
          </p:nvPr>
        </p:nvSpPr>
        <p:spPr>
          <a:xfrm>
            <a:off x="49213" y="1676400"/>
            <a:ext cx="5818187" cy="1524000"/>
          </a:xfrm>
        </p:spPr>
        <p:txBody>
          <a:bodyPr lIns="91440" tIns="45720" rIns="91440" bIns="45720"/>
          <a:lstStyle>
            <a:lvl1pPr>
              <a:buClr>
                <a:srgbClr val="FBCD00"/>
              </a:buClr>
              <a:defRPr sz="2500">
                <a:solidFill>
                  <a:srgbClr val="FBCD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01804" name="Rectangle 4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9213" y="3348038"/>
            <a:ext cx="6305550" cy="444500"/>
          </a:xfrm>
          <a:ln w="9525"/>
        </p:spPr>
        <p:txBody>
          <a:bodyPr lIns="91440" tIns="45720" rIns="91440" bIns="45720"/>
          <a:lstStyle>
            <a:lvl1pPr marL="0" indent="0">
              <a:buFont typeface="Wingdings" pitchFamily="-112" charset="2"/>
              <a:buNone/>
              <a:defRPr sz="1800" i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972538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27714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0988" y="538163"/>
            <a:ext cx="2070100" cy="59388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15925" y="538163"/>
            <a:ext cx="6062663" cy="59388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70167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1" y="228600"/>
            <a:ext cx="8458199" cy="30797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1" y="838200"/>
            <a:ext cx="8472488" cy="56388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36121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71334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325" y="1009650"/>
            <a:ext cx="4052888" cy="546735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009650"/>
            <a:ext cx="4054475" cy="546735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062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381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81228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81337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52070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77444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14796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2756B1"/>
            </a:gs>
            <a:gs pos="66000">
              <a:srgbClr val="2756B1"/>
            </a:gs>
            <a:gs pos="100000">
              <a:srgbClr val="267CF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7">
            <a:extLst>
              <a:ext uri="{FF2B5EF4-FFF2-40B4-BE49-F238E27FC236}">
                <a16:creationId xmlns:a16="http://schemas.microsoft.com/office/drawing/2014/main" xmlns="" id="{4CFB4B79-01F4-3346-96D2-230DF46AB7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41325" y="914400"/>
            <a:ext cx="8259763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Major point</a:t>
            </a:r>
          </a:p>
          <a:p>
            <a:pPr lvl="1"/>
            <a:r>
              <a:rPr lang="en-US" altLang="en-US"/>
              <a:t>Secondary information</a:t>
            </a:r>
          </a:p>
          <a:p>
            <a:pPr lvl="2"/>
            <a:r>
              <a:rPr lang="en-US" altLang="en-US"/>
              <a:t>Added information</a:t>
            </a:r>
          </a:p>
          <a:p>
            <a:pPr lvl="3"/>
            <a:r>
              <a:rPr lang="en-US" altLang="en-US"/>
              <a:t>dasdads</a:t>
            </a:r>
          </a:p>
          <a:p>
            <a:pPr lvl="4"/>
            <a:r>
              <a:rPr lang="en-US" altLang="en-US"/>
              <a:t>more</a:t>
            </a:r>
          </a:p>
          <a:p>
            <a:pPr lvl="2"/>
            <a:endParaRPr lang="en-US" altLang="en-US"/>
          </a:p>
          <a:p>
            <a:pPr lvl="2"/>
            <a:endParaRPr lang="en-US" altLang="en-US"/>
          </a:p>
        </p:txBody>
      </p:sp>
      <p:sp>
        <p:nvSpPr>
          <p:cNvPr id="1027" name="Rectangle 154">
            <a:extLst>
              <a:ext uri="{FF2B5EF4-FFF2-40B4-BE49-F238E27FC236}">
                <a16:creationId xmlns:a16="http://schemas.microsoft.com/office/drawing/2014/main" xmlns="" id="{01DD3141-6EED-AB44-9D57-E0E7978B1E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8788" y="6584950"/>
            <a:ext cx="2335212" cy="24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fld id="{56CCADC6-29EE-3A4A-93E0-FD4769C58DBB}" type="slidenum">
              <a:rPr lang="en-US" altLang="en-US" sz="1000" smtClean="0"/>
              <a:pPr algn="r">
                <a:defRPr/>
              </a:pPr>
              <a:t>‹#›</a:t>
            </a:fld>
            <a:endParaRPr lang="en-US" altLang="en-US"/>
          </a:p>
        </p:txBody>
      </p:sp>
      <p:sp>
        <p:nvSpPr>
          <p:cNvPr id="1028" name="TextBox 6">
            <a:extLst>
              <a:ext uri="{FF2B5EF4-FFF2-40B4-BE49-F238E27FC236}">
                <a16:creationId xmlns:a16="http://schemas.microsoft.com/office/drawing/2014/main" xmlns="" id="{258D62F9-468B-B84A-B80C-606973B1D9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6519863"/>
            <a:ext cx="46672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600">
                <a:latin typeface="Arial" panose="020B0604020202020204" pitchFamily="34" charset="0"/>
              </a:rPr>
              <a:t>Approved for public release, distribution unlimited</a:t>
            </a:r>
          </a:p>
        </p:txBody>
      </p:sp>
      <p:pic>
        <p:nvPicPr>
          <p:cNvPr id="1029" name="Picture 7">
            <a:extLst>
              <a:ext uri="{FF2B5EF4-FFF2-40B4-BE49-F238E27FC236}">
                <a16:creationId xmlns:a16="http://schemas.microsoft.com/office/drawing/2014/main" xmlns="" id="{DC857296-D38C-FD47-B9EF-90B93E3D7192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91288"/>
            <a:ext cx="9144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8">
            <a:extLst>
              <a:ext uri="{FF2B5EF4-FFF2-40B4-BE49-F238E27FC236}">
                <a16:creationId xmlns:a16="http://schemas.microsoft.com/office/drawing/2014/main" xmlns="" id="{6AAC17EA-B04E-5D4F-AC85-5188D975D2BB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0" y="0"/>
            <a:ext cx="9144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Rectangle 44">
            <a:extLst>
              <a:ext uri="{FF2B5EF4-FFF2-40B4-BE49-F238E27FC236}">
                <a16:creationId xmlns:a16="http://schemas.microsoft.com/office/drawing/2014/main" xmlns="" id="{49B8A1D6-DBC0-C74F-BBF6-DF4A759B84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15925" y="225425"/>
            <a:ext cx="82470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97" r:id="rId1"/>
    <p:sldLayoutId id="2147483987" r:id="rId2"/>
    <p:sldLayoutId id="2147483988" r:id="rId3"/>
    <p:sldLayoutId id="2147483989" r:id="rId4"/>
    <p:sldLayoutId id="2147483990" r:id="rId5"/>
    <p:sldLayoutId id="2147483991" r:id="rId6"/>
    <p:sldLayoutId id="2147483992" r:id="rId7"/>
    <p:sldLayoutId id="2147483993" r:id="rId8"/>
    <p:sldLayoutId id="2147483994" r:id="rId9"/>
    <p:sldLayoutId id="2147483995" r:id="rId10"/>
    <p:sldLayoutId id="214748399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FFFFFF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FFFFFF"/>
          </a:solidFill>
          <a:latin typeface="Arial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FFFFFF"/>
          </a:solidFill>
          <a:latin typeface="Arial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FFFFFF"/>
          </a:solidFill>
          <a:latin typeface="Arial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FFFFFF"/>
          </a:solidFill>
          <a:latin typeface="Arial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3E3EBC"/>
          </a:solidFill>
          <a:latin typeface="Arial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3E3EBC"/>
          </a:solidFill>
          <a:latin typeface="Arial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3E3EBC"/>
          </a:solidFill>
          <a:latin typeface="Arial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3E3EBC"/>
          </a:solidFill>
          <a:latin typeface="Arial" pitchFamily="-112" charset="0"/>
        </a:defRPr>
      </a:lvl9pPr>
    </p:titleStyle>
    <p:bodyStyle>
      <a:lvl1pPr marL="228600" indent="-228600" algn="l" rtl="0" eaLnBrk="0" fontAlgn="base" hangingPunct="0">
        <a:spcBef>
          <a:spcPct val="20000"/>
        </a:spcBef>
        <a:spcAft>
          <a:spcPct val="30000"/>
        </a:spcAft>
        <a:buClr>
          <a:schemeClr val="tx1"/>
        </a:buClr>
        <a:buFont typeface="Wingdings" pitchFamily="2" charset="2"/>
        <a:buChar char="§"/>
        <a:defRPr sz="2000">
          <a:solidFill>
            <a:srgbClr val="FFEB99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577850" indent="-234950" algn="l" rtl="0" eaLnBrk="0" fontAlgn="base" hangingPunct="0">
        <a:spcBef>
          <a:spcPts val="300"/>
        </a:spcBef>
        <a:spcAft>
          <a:spcPts val="300"/>
        </a:spcAft>
        <a:buClr>
          <a:srgbClr val="FBCD00"/>
        </a:buClr>
        <a:buChar char="–"/>
        <a:defRPr>
          <a:solidFill>
            <a:schemeClr val="tx1"/>
          </a:solidFill>
          <a:latin typeface="+mn-lt"/>
          <a:ea typeface="ＭＳ Ｐゴシック" pitchFamily="-112" charset="-128"/>
        </a:defRPr>
      </a:lvl2pPr>
      <a:lvl3pPr marL="912813" indent="-220663" algn="l" rtl="0" eaLnBrk="0" fontAlgn="base" hangingPunct="0">
        <a:spcBef>
          <a:spcPts val="100"/>
        </a:spcBef>
        <a:spcAft>
          <a:spcPts val="100"/>
        </a:spcAft>
        <a:buClr>
          <a:srgbClr val="FBCD00"/>
        </a:buClr>
        <a:buChar char="•"/>
        <a:defRPr sz="1600">
          <a:solidFill>
            <a:schemeClr val="tx1"/>
          </a:solidFill>
          <a:latin typeface="+mn-lt"/>
          <a:ea typeface="ＭＳ Ｐゴシック" pitchFamily="-112" charset="-128"/>
        </a:defRPr>
      </a:lvl3pPr>
      <a:lvl4pPr marL="1258888" indent="-231775" algn="l" rtl="0" eaLnBrk="0" fontAlgn="base" hangingPunct="0">
        <a:spcBef>
          <a:spcPct val="20000"/>
        </a:spcBef>
        <a:spcAft>
          <a:spcPct val="30000"/>
        </a:spcAft>
        <a:buClr>
          <a:srgbClr val="FBCD00"/>
        </a:buClr>
        <a:buChar char="»"/>
        <a:defRPr sz="1600">
          <a:solidFill>
            <a:schemeClr val="tx1"/>
          </a:solidFill>
          <a:latin typeface="+mn-lt"/>
          <a:ea typeface="ＭＳ Ｐゴシック" pitchFamily="-112" charset="-128"/>
        </a:defRPr>
      </a:lvl4pPr>
      <a:lvl5pPr marL="1547813" indent="-228600" algn="l" rtl="0" eaLnBrk="0" fontAlgn="base" hangingPunct="0">
        <a:spcBef>
          <a:spcPct val="0"/>
        </a:spcBef>
        <a:spcAft>
          <a:spcPct val="0"/>
        </a:spcAft>
        <a:buClr>
          <a:srgbClr val="FBCD00"/>
        </a:buClr>
        <a:buSzPct val="100000"/>
        <a:buFont typeface="Wingdings" pitchFamily="2" charset="2"/>
        <a:buChar char="²"/>
        <a:defRPr sz="1400">
          <a:solidFill>
            <a:schemeClr val="tx1"/>
          </a:solidFill>
          <a:latin typeface="+mn-lt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effectLst>
            <a:outerShdw blurRad="38100" dist="38100" dir="2700000" algn="tl">
              <a:srgbClr val="DDDDDD"/>
            </a:outerShdw>
          </a:effectLst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effectLst>
            <a:outerShdw blurRad="38100" dist="38100" dir="2700000" algn="tl">
              <a:srgbClr val="DDDDDD"/>
            </a:outerShdw>
          </a:effectLst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effectLst>
            <a:outerShdw blurRad="38100" dist="38100" dir="2700000" algn="tl">
              <a:srgbClr val="DDDDDD"/>
            </a:outerShdw>
          </a:effectLst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effectLst>
            <a:outerShdw blurRad="38100" dist="38100" dir="2700000" algn="tl">
              <a:srgbClr val="DDDDDD"/>
            </a:outerShdw>
          </a:effectLst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(null)"/><Relationship Id="rId3" Type="http://schemas.openxmlformats.org/officeDocument/2006/relationships/image" Target="../media/image5.(null)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B2ABFD8-D582-7A4D-B0A6-98FA47ED78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Temperature Stability at 100 </a:t>
            </a:r>
            <a:r>
              <a:rPr lang="en-US" dirty="0" err="1"/>
              <a:t>mK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F282C29-FED3-EE42-9646-020DDBC5B0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838200"/>
            <a:ext cx="8686799" cy="5638800"/>
          </a:xfrm>
        </p:spPr>
        <p:txBody>
          <a:bodyPr/>
          <a:lstStyle/>
          <a:p>
            <a:r>
              <a:rPr lang="en-US" dirty="0"/>
              <a:t>Periodic heat flows can generate temperature disturbances at cold stages</a:t>
            </a:r>
          </a:p>
          <a:p>
            <a:r>
              <a:rPr lang="en-US" dirty="0"/>
              <a:t>Options for reducing magnitude of disturbances</a:t>
            </a:r>
          </a:p>
          <a:p>
            <a:pPr lvl="1"/>
            <a:r>
              <a:rPr lang="en-US" dirty="0"/>
              <a:t>Reduce cycle speed -&gt; reduces cooling power</a:t>
            </a:r>
          </a:p>
          <a:p>
            <a:pPr lvl="1"/>
            <a:r>
              <a:rPr lang="en-US" dirty="0"/>
              <a:t>Feedforward control: use knowledge of changes in heat flow to calculate changes in magnetization rate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A9D90C99-EAAF-494F-A37C-3EAA1C0B03E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666" b="5000"/>
          <a:stretch/>
        </p:blipFill>
        <p:spPr>
          <a:xfrm>
            <a:off x="1828800" y="2819400"/>
            <a:ext cx="5486400" cy="3744884"/>
          </a:xfrm>
          <a:prstGeom prst="rect">
            <a:avLst/>
          </a:prstGeom>
          <a:solidFill>
            <a:schemeClr val="tx1"/>
          </a:solidFill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321EF7C0-2437-694C-B108-3CD24EF6DF8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8333" b="6667"/>
          <a:stretch/>
        </p:blipFill>
        <p:spPr>
          <a:xfrm>
            <a:off x="1830593" y="2895601"/>
            <a:ext cx="5486400" cy="3603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83820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IXO FST Template_wPic">
  <a:themeElements>
    <a:clrScheme name="Sky">
      <a:dk1>
        <a:sysClr val="windowText" lastClr="000000"/>
      </a:dk1>
      <a:lt1>
        <a:sysClr val="window" lastClr="FFFFFF"/>
      </a:lt1>
      <a:dk2>
        <a:srgbClr val="1782BF"/>
      </a:dk2>
      <a:lt2>
        <a:srgbClr val="62BCE9"/>
      </a:lt2>
      <a:accent1>
        <a:srgbClr val="073779"/>
      </a:accent1>
      <a:accent2>
        <a:srgbClr val="8FD9FB"/>
      </a:accent2>
      <a:accent3>
        <a:srgbClr val="FFCC00"/>
      </a:accent3>
      <a:accent4>
        <a:srgbClr val="EB6615"/>
      </a:accent4>
      <a:accent5>
        <a:srgbClr val="C76402"/>
      </a:accent5>
      <a:accent6>
        <a:srgbClr val="B523B4"/>
      </a:accent6>
      <a:hlink>
        <a:srgbClr val="FFDE26"/>
      </a:hlink>
      <a:folHlink>
        <a:srgbClr val="DEBE00"/>
      </a:folHlink>
    </a:clrScheme>
    <a:fontScheme name="IXO FST Template_wPic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00" b="1" i="1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00" b="1" i="1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2" charset="0"/>
          </a:defRPr>
        </a:defPPr>
      </a:lstStyle>
    </a:lnDef>
  </a:objectDefaults>
  <a:extraClrSchemeLst>
    <a:extraClrScheme>
      <a:clrScheme name="IXO FST Template_wPic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XO FST Template_wPic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XO FST Template_wPic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XO FST Template_wPic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XO FST Template_wPic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XO FST Template_wPic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XO FST Template_wPic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3402</TotalTime>
  <Words>45</Words>
  <Application>Microsoft Macintosh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IXO FST Template_wPic</vt:lpstr>
      <vt:lpstr>Temperature Stability at 100 mK</vt:lpstr>
    </vt:vector>
  </TitlesOfParts>
  <Company>NASA/GSFC Code 552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Compact, High-Performance Continuous Magnetic Refrigerator</dc:title>
  <dc:creator>Sandra Alston</dc:creator>
  <cp:lastModifiedBy>Shaul Hanany</cp:lastModifiedBy>
  <cp:revision>480</cp:revision>
  <cp:lastPrinted>2001-07-11T15:04:55Z</cp:lastPrinted>
  <dcterms:created xsi:type="dcterms:W3CDTF">2012-05-15T02:03:36Z</dcterms:created>
  <dcterms:modified xsi:type="dcterms:W3CDTF">2018-05-23T01:28:43Z</dcterms:modified>
</cp:coreProperties>
</file>