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jpeg" ContentType="image/jpeg"/>
  <Override PartName="/ppt/media/image4.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5" name="Shape 205"/>
          <p:cNvSpPr/>
          <p:nvPr>
            <p:ph type="sldImg"/>
          </p:nvPr>
        </p:nvSpPr>
        <p:spPr>
          <a:xfrm>
            <a:off x="1143000" y="685800"/>
            <a:ext cx="4572000" cy="3429000"/>
          </a:xfrm>
          <a:prstGeom prst="rect">
            <a:avLst/>
          </a:prstGeom>
        </p:spPr>
        <p:txBody>
          <a:bodyPr/>
          <a:lstStyle/>
          <a:p>
            <a:pPr/>
          </a:p>
        </p:txBody>
      </p:sp>
      <p:sp>
        <p:nvSpPr>
          <p:cNvPr id="206" name="Shape 20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r>
              <a:t>We are at the end of the study, writing the report.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Shape 464"/>
          <p:cNvSpPr/>
          <p:nvPr>
            <p:ph type="sldImg"/>
          </p:nvPr>
        </p:nvSpPr>
        <p:spPr>
          <a:prstGeom prst="rect">
            <a:avLst/>
          </a:prstGeom>
        </p:spPr>
        <p:txBody>
          <a:bodyPr/>
          <a:lstStyle/>
          <a:p>
            <a:pPr/>
          </a:p>
        </p:txBody>
      </p:sp>
      <p:sp>
        <p:nvSpPr>
          <p:cNvPr id="465" name="Shape 465"/>
          <p:cNvSpPr/>
          <p:nvPr>
            <p:ph type="body" sz="quarter" idx="1"/>
          </p:nvPr>
        </p:nvSpPr>
        <p:spPr>
          <a:prstGeom prst="rect">
            <a:avLst/>
          </a:prstGeom>
        </p:spPr>
        <p:txBody>
          <a:bodyPr/>
          <a:lstStyle/>
          <a:p>
            <a:pPr>
              <a:defRPr sz="1400"/>
            </a:pPr>
            <a:r>
              <a:t>PICO will explore how the Universe evolved by determining the reionization history of the Universe. The E-mode power spectrum over the largest angular scales is sensitive to the optical depth to reionization.</a:t>
            </a:r>
          </a:p>
          <a:p>
            <a:pPr>
              <a:defRPr sz="1400"/>
            </a:pPr>
          </a:p>
          <a:p>
            <a:pPr>
              <a:defRPr sz="1400"/>
            </a:pPr>
            <a:r>
              <a:t>Here we show forecasts in a plane of the redshift to reionization and the duration of reionization. We show current constraints by Planck in yellow and exclusion regions by other experiments. </a:t>
            </a:r>
          </a:p>
          <a:p>
            <a:pPr>
              <a:defRPr sz="1400"/>
            </a:pPr>
          </a:p>
          <a:p>
            <a:pPr>
              <a:defRPr sz="1400"/>
            </a:pPr>
            <a:r>
              <a:t>PICO, shown in blue, will measure the optical depth to cosmic variance limits. </a:t>
            </a:r>
            <a:r>
              <a:rPr b="1"/>
              <a:t>This measurement is uniquely suited for a space based mission that has an unimpeded view of the entire sky.</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4" name="Shape 494"/>
          <p:cNvSpPr/>
          <p:nvPr>
            <p:ph type="sldImg"/>
          </p:nvPr>
        </p:nvSpPr>
        <p:spPr>
          <a:prstGeom prst="rect">
            <a:avLst/>
          </a:prstGeom>
        </p:spPr>
        <p:txBody>
          <a:bodyPr/>
          <a:lstStyle/>
          <a:p>
            <a:pPr/>
          </a:p>
        </p:txBody>
      </p:sp>
      <p:sp>
        <p:nvSpPr>
          <p:cNvPr id="495" name="Shape 495"/>
          <p:cNvSpPr/>
          <p:nvPr>
            <p:ph type="body" sz="quarter" idx="1"/>
          </p:nvPr>
        </p:nvSpPr>
        <p:spPr>
          <a:prstGeom prst="rect">
            <a:avLst/>
          </a:prstGeom>
        </p:spPr>
        <p:txBody>
          <a:bodyPr/>
          <a:lstStyle/>
          <a:p>
            <a:pPr>
              <a:defRPr sz="1800"/>
            </a:pPr>
            <a:r>
              <a:t>PICO will also determine the number of relativistic species of particles, Neff, also less accurately known as the ‘number of neutrino families’. The canonical Standard Model is 3.046 for a minimum of three known neutrino families. But there may be other particles, for example a light sterile neutrino or dark photons. </a:t>
            </a:r>
          </a:p>
          <a:p>
            <a:pPr>
              <a:defRPr sz="1800"/>
            </a:pPr>
          </a:p>
          <a:p>
            <a:pPr>
              <a:defRPr sz="1800"/>
            </a:pPr>
            <a:r>
              <a:t>With large sky coverage, shown on the vertical axis, and its high sensitivity on the horizontal PICO will reach 6 times the accuracy of Planck. </a:t>
            </a:r>
          </a:p>
          <a:p>
            <a:pPr>
              <a:defRPr sz="1800"/>
            </a:pPr>
          </a:p>
          <a:p>
            <a:pPr>
              <a:defRPr sz="1800"/>
            </a:pPr>
            <a:r>
              <a:t>The PICO constraint pushes our ability to probe the existence of new particles to epochs in the evolution of the universe that are earlier than the QCD phase transition. For example, we would reach an energy threshold that is 300 times higher than the current Planck constraints, for the case of new vector type particles. </a:t>
            </a:r>
          </a:p>
          <a:p>
            <a:pPr>
              <a:defRPr sz="1800"/>
            </a:pPr>
          </a:p>
          <a:p>
            <a:pPr>
              <a:defRPr b="1" sz="1800"/>
            </a:pPr>
            <a:r>
              <a:t>The CMB gives the strongest constraints on Neff compared to any other available probe.</a:t>
            </a:r>
          </a:p>
          <a:p>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Shape 518"/>
          <p:cNvSpPr/>
          <p:nvPr>
            <p:ph type="sldImg"/>
          </p:nvPr>
        </p:nvSpPr>
        <p:spPr>
          <a:prstGeom prst="rect">
            <a:avLst/>
          </a:prstGeom>
        </p:spPr>
        <p:txBody>
          <a:bodyPr/>
          <a:lstStyle/>
          <a:p>
            <a:pPr/>
          </a:p>
        </p:txBody>
      </p:sp>
      <p:sp>
        <p:nvSpPr>
          <p:cNvPr id="519" name="Shape 519"/>
          <p:cNvSpPr/>
          <p:nvPr>
            <p:ph type="body" sz="quarter" idx="1"/>
          </p:nvPr>
        </p:nvSpPr>
        <p:spPr>
          <a:prstGeom prst="rect">
            <a:avLst/>
          </a:prstGeom>
        </p:spPr>
        <p:txBody>
          <a:bodyPr/>
          <a:lstStyle/>
          <a:p>
            <a:pPr>
              <a:defRPr sz="1600"/>
            </a:pPr>
            <a:r>
              <a:t>we should be able to show the same lensing potential for different values of tau and sum nu</a:t>
            </a:r>
          </a:p>
          <a:p>
            <a:pPr>
              <a:defRPr sz="1600"/>
            </a:pPr>
          </a:p>
          <a:p>
            <a:pPr>
              <a:defRPr sz="16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Shape 550"/>
          <p:cNvSpPr/>
          <p:nvPr>
            <p:ph type="sldImg"/>
          </p:nvPr>
        </p:nvSpPr>
        <p:spPr>
          <a:prstGeom prst="rect">
            <a:avLst/>
          </a:prstGeom>
        </p:spPr>
        <p:txBody>
          <a:bodyPr/>
          <a:lstStyle/>
          <a:p>
            <a:pPr/>
          </a:p>
        </p:txBody>
      </p:sp>
      <p:sp>
        <p:nvSpPr>
          <p:cNvPr id="551" name="Shape 551"/>
          <p:cNvSpPr/>
          <p:nvPr>
            <p:ph type="body" sz="quarter" idx="1"/>
          </p:nvPr>
        </p:nvSpPr>
        <p:spPr>
          <a:prstGeom prst="rect">
            <a:avLst/>
          </a:prstGeom>
        </p:spPr>
        <p:txBody>
          <a:bodyPr/>
          <a:lstStyle/>
          <a:p>
            <a:pPr>
              <a:defRPr sz="1600"/>
            </a:pPr>
            <a:r>
              <a:t>we should be able to show the same lensing potential for different values of tau and sum nu</a:t>
            </a:r>
          </a:p>
          <a:p>
            <a:pPr>
              <a:defRPr sz="1600"/>
            </a:pPr>
          </a:p>
          <a:p>
            <a:pPr>
              <a:defRPr sz="1600"/>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Shape 579"/>
          <p:cNvSpPr/>
          <p:nvPr>
            <p:ph type="sldImg"/>
          </p:nvPr>
        </p:nvSpPr>
        <p:spPr>
          <a:prstGeom prst="rect">
            <a:avLst/>
          </a:prstGeom>
        </p:spPr>
        <p:txBody>
          <a:bodyPr/>
          <a:lstStyle/>
          <a:p>
            <a:pPr/>
          </a:p>
        </p:txBody>
      </p:sp>
      <p:sp>
        <p:nvSpPr>
          <p:cNvPr id="580" name="Shape 580"/>
          <p:cNvSpPr/>
          <p:nvPr>
            <p:ph type="body" sz="quarter" idx="1"/>
          </p:nvPr>
        </p:nvSpPr>
        <p:spPr>
          <a:prstGeom prst="rect">
            <a:avLst/>
          </a:prstGeom>
        </p:spPr>
        <p:txBody>
          <a:bodyPr/>
          <a:lstStyle/>
          <a:p>
            <a:pPr>
              <a:defRPr sz="1800"/>
            </a:pPr>
            <a:r>
              <a:t>PICO will also determine the number of relativistic species of particles, Neff, also less accurately known as the ‘number of neutrino families’. The canonical Standard Model is 3.046 for a minimum of three known neutrino families. But there may be other particles, for example a light sterile neutrino or dark photons. </a:t>
            </a:r>
          </a:p>
          <a:p>
            <a:pPr>
              <a:defRPr sz="1800"/>
            </a:pPr>
          </a:p>
          <a:p>
            <a:pPr>
              <a:defRPr sz="1800"/>
            </a:pPr>
            <a:r>
              <a:t>With large sky coverage, shown on the vertical axis, and its high sensitivity on the horizontal PICO will reach 6 times the accuracy of Planck. </a:t>
            </a:r>
          </a:p>
          <a:p>
            <a:pPr>
              <a:defRPr sz="1800"/>
            </a:pPr>
          </a:p>
          <a:p>
            <a:pPr>
              <a:defRPr sz="1800"/>
            </a:pPr>
            <a:r>
              <a:t>The PICO constraint pushes our ability to probe the existence of new particles to epochs in the evolution of the universe that are earlier than the QCD phase transition. For example, we would reach an energy threshold that is 300 times higher than the current Planck constraints, for the case of new vector type particles. </a:t>
            </a:r>
          </a:p>
          <a:p>
            <a:pPr>
              <a:defRPr sz="1800"/>
            </a:pPr>
          </a:p>
          <a:p>
            <a:pPr>
              <a:defRPr b="1" sz="1800"/>
            </a:pPr>
            <a:r>
              <a:t>The CMB gives the strongest constraints on Neff compared to any other available probe.</a:t>
            </a: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7" name="Shape 597"/>
          <p:cNvSpPr/>
          <p:nvPr>
            <p:ph type="sldImg"/>
          </p:nvPr>
        </p:nvSpPr>
        <p:spPr>
          <a:prstGeom prst="rect">
            <a:avLst/>
          </a:prstGeom>
        </p:spPr>
        <p:txBody>
          <a:bodyPr/>
          <a:lstStyle/>
          <a:p>
            <a:pPr/>
          </a:p>
        </p:txBody>
      </p:sp>
      <p:sp>
        <p:nvSpPr>
          <p:cNvPr id="598" name="Shape 598"/>
          <p:cNvSpPr/>
          <p:nvPr>
            <p:ph type="body" sz="quarter" idx="1"/>
          </p:nvPr>
        </p:nvSpPr>
        <p:spPr>
          <a:prstGeom prst="rect">
            <a:avLst/>
          </a:prstGeom>
        </p:spPr>
        <p:txBody>
          <a:bodyPr/>
          <a:lstStyle/>
          <a:p>
            <a:pPr/>
            <a:r>
              <a:t>PICO will explore how the universe evolved by determining the relative roles of turbulence and the magnetic field in Milky Way dynamics and star formation efficiency; the information comes from a measurement of the galactic magnetic field.</a:t>
            </a:r>
          </a:p>
          <a:p>
            <a:pPr/>
          </a:p>
          <a:p>
            <a:pPr/>
            <a:r>
              <a:t>The map shows the region on the sky in which current Planck data gives polarization uncertainty of less than 0.3%, with its 5’ beams. It is the small fraction of sky shown in yellow. </a:t>
            </a:r>
            <a:r>
              <a:rPr b="1"/>
              <a:t>PICO’s data will extend the information over the entire sky at the same resolution; And it will give the same polarization uncertainty at 5 times higher resolution over most of the sky, shown in green. </a:t>
            </a:r>
            <a:endParaRPr b="1"/>
          </a:p>
          <a:p>
            <a:pPr/>
          </a:p>
          <a:p>
            <a:pPr/>
            <a:r>
              <a:t>PICO will map sub-mm emission from the interstellar medium in nearly 100 nearby galaxies to determine how typical the Milky Way is; only a handful have been mapped in the sub-mm to date. </a:t>
            </a:r>
          </a:p>
          <a:p>
            <a:pPr/>
          </a:p>
          <a:p>
            <a:pPr/>
            <a:r>
              <a:t>And it will constrain the shape and composition of interstellar dust grains.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1" name="Shape 611"/>
          <p:cNvSpPr/>
          <p:nvPr>
            <p:ph type="sldImg"/>
          </p:nvPr>
        </p:nvSpPr>
        <p:spPr>
          <a:prstGeom prst="rect">
            <a:avLst/>
          </a:prstGeom>
        </p:spPr>
        <p:txBody>
          <a:bodyPr/>
          <a:lstStyle/>
          <a:p>
            <a:pPr/>
          </a:p>
        </p:txBody>
      </p:sp>
      <p:sp>
        <p:nvSpPr>
          <p:cNvPr id="612" name="Shape 612"/>
          <p:cNvSpPr/>
          <p:nvPr>
            <p:ph type="body" sz="quarter" idx="1"/>
          </p:nvPr>
        </p:nvSpPr>
        <p:spPr>
          <a:prstGeom prst="rect">
            <a:avLst/>
          </a:prstGeom>
        </p:spPr>
        <p:txBody>
          <a:bodyPr/>
          <a:lstStyle/>
          <a:p>
            <a:pPr/>
            <a:r>
              <a:t>PICO will produce a rich legacy data set that will be mined for years. In addition to 21 sky maps of Stokes I, Q, U it is expected to discover 3000 highly magnified dusty galaxies, similar to the one recently discovered in the SPT field, and garnered an NSF press release. It will discover 3000 porto-clusters, 4000 radio and Far IR emitting galaxies and tens of thousands of new clusters. All of these give factors of 10 to 100 improvement over what is known today. </a:t>
            </a:r>
          </a:p>
          <a:p>
            <a:pPr/>
          </a:p>
          <a:p>
            <a:pPr/>
            <a:r>
              <a:t>These sources will be used to probe star formation history, determine galaxy and cluster formation and evolution, learn about dark matter substructure, measure the properties of jets in radio-loud sources.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8" name="Shape 648"/>
          <p:cNvSpPr/>
          <p:nvPr>
            <p:ph type="sldImg"/>
          </p:nvPr>
        </p:nvSpPr>
        <p:spPr>
          <a:prstGeom prst="rect">
            <a:avLst/>
          </a:prstGeom>
        </p:spPr>
        <p:txBody>
          <a:bodyPr/>
          <a:lstStyle/>
          <a:p>
            <a:pPr/>
          </a:p>
        </p:txBody>
      </p:sp>
      <p:sp>
        <p:nvSpPr>
          <p:cNvPr id="649" name="Shape 649"/>
          <p:cNvSpPr/>
          <p:nvPr>
            <p:ph type="body" sz="quarter" idx="1"/>
          </p:nvPr>
        </p:nvSpPr>
        <p:spPr>
          <a:prstGeom prst="rect">
            <a:avLst/>
          </a:prstGeom>
        </p:spPr>
        <p:txBody>
          <a:bodyPr/>
          <a:lstStyle/>
          <a:p>
            <a:pPr/>
            <a:r>
              <a:t>To summarize:  </a:t>
            </a:r>
          </a:p>
          <a:p>
            <a:pPr/>
            <a:r>
              <a:t>PICOs science goals of inflation, quantum gravity, particle physics, extragalactic and galactic structure and evolution are </a:t>
            </a:r>
            <a:r>
              <a:rPr b="1"/>
              <a:t>all unique and can only be probed with the measurements proposed. </a:t>
            </a:r>
            <a:endParaRPr b="1"/>
          </a:p>
          <a:p>
            <a:pPr/>
          </a:p>
          <a:p>
            <a:pPr>
              <a:defRPr b="1"/>
            </a:pPr>
            <a:r>
              <a:t>PICO is the only instrument with the combination of sky coverage, resolution, frequency bands, and sensitivity, to achieve this science with one platform. </a:t>
            </a:r>
          </a:p>
          <a:p>
            <a:pPr/>
          </a:p>
          <a:p>
            <a:pPr/>
            <a:r>
              <a:t>We had our initial engineering and costing study completed; no significant issues in engineering nor in cost were identified. The technology implementation is a simple extension of today’s technologies. And the mission is a good fit to the cost window.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5" name="Shape 655"/>
          <p:cNvSpPr/>
          <p:nvPr>
            <p:ph type="sldImg"/>
          </p:nvPr>
        </p:nvSpPr>
        <p:spPr>
          <a:prstGeom prst="rect">
            <a:avLst/>
          </a:prstGeom>
        </p:spPr>
        <p:txBody>
          <a:bodyPr/>
          <a:lstStyle/>
          <a:p>
            <a:pPr/>
          </a:p>
        </p:txBody>
      </p:sp>
      <p:sp>
        <p:nvSpPr>
          <p:cNvPr id="656" name="Shape 656"/>
          <p:cNvSpPr/>
          <p:nvPr>
            <p:ph type="body" sz="quarter" idx="1"/>
          </p:nvPr>
        </p:nvSpPr>
        <p:spPr>
          <a:prstGeom prst="rect">
            <a:avLst/>
          </a:prstGeom>
        </p:spPr>
        <p:txBody>
          <a:bodyPr/>
          <a:lstStyle/>
          <a:p>
            <a:pPr/>
            <a:r>
              <a:t>To summarize:  </a:t>
            </a:r>
          </a:p>
          <a:p>
            <a:pPr/>
            <a:r>
              <a:t>PICOs science goals of inflation, quantum gravity, particle physics, extragalactic and galactic structure and evolution are </a:t>
            </a:r>
            <a:r>
              <a:rPr b="1"/>
              <a:t>all unique and can only be probed with the measurements proposed. </a:t>
            </a:r>
            <a:endParaRPr b="1"/>
          </a:p>
          <a:p>
            <a:pPr/>
          </a:p>
          <a:p>
            <a:pPr>
              <a:defRPr b="1"/>
            </a:pPr>
            <a:r>
              <a:t>PICO is the only instrument with the combination of sky coverage, resolution, frequency bands, and sensitivity, to achieve this science with one platform. </a:t>
            </a:r>
          </a:p>
          <a:p>
            <a:pPr/>
          </a:p>
          <a:p>
            <a:pPr/>
            <a:r>
              <a:t>We had our initial engineering and costing study completed; no significant issues in engineering nor in cost were identified. The technology implementation is a simple extension of today’s technologies. And the mission is a good fit to the cost window.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Shape 662"/>
          <p:cNvSpPr/>
          <p:nvPr>
            <p:ph type="sldImg"/>
          </p:nvPr>
        </p:nvSpPr>
        <p:spPr>
          <a:prstGeom prst="rect">
            <a:avLst/>
          </a:prstGeom>
        </p:spPr>
        <p:txBody>
          <a:bodyPr/>
          <a:lstStyle/>
          <a:p>
            <a:pPr/>
          </a:p>
        </p:txBody>
      </p:sp>
      <p:sp>
        <p:nvSpPr>
          <p:cNvPr id="663" name="Shape 663"/>
          <p:cNvSpPr/>
          <p:nvPr>
            <p:ph type="body" sz="quarter" idx="1"/>
          </p:nvPr>
        </p:nvSpPr>
        <p:spPr>
          <a:prstGeom prst="rect">
            <a:avLst/>
          </a:prstGeom>
        </p:spPr>
        <p:txBody>
          <a:bodyPr/>
          <a:lstStyle/>
          <a:p>
            <a:pPr/>
            <a:r>
              <a:t>To summarize:  </a:t>
            </a:r>
          </a:p>
          <a:p>
            <a:pPr/>
            <a:r>
              <a:t>PICOs science goals of inflation, quantum gravity, particle physics, extragalactic and galactic structure and evolution are </a:t>
            </a:r>
            <a:r>
              <a:rPr b="1"/>
              <a:t>all unique and can only be probed with the measurements proposed. </a:t>
            </a:r>
            <a:endParaRPr b="1"/>
          </a:p>
          <a:p>
            <a:pPr/>
          </a:p>
          <a:p>
            <a:pPr>
              <a:defRPr b="1"/>
            </a:pPr>
            <a:r>
              <a:t>PICO is the only instrument with the combination of sky coverage, resolution, frequency bands, and sensitivity, to achieve this science with one platform. </a:t>
            </a:r>
          </a:p>
          <a:p>
            <a:pPr/>
          </a:p>
          <a:p>
            <a:pPr/>
            <a:r>
              <a:t>We had our initial engineering and costing study completed; no significant issues in engineering nor in cost were identified. The technology implementation is a simple extension of today’s technologies. And the mission is a good fit to the cost window.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hape 286"/>
          <p:cNvSpPr/>
          <p:nvPr>
            <p:ph type="sldImg"/>
          </p:nvPr>
        </p:nvSpPr>
        <p:spPr>
          <a:prstGeom prst="rect">
            <a:avLst/>
          </a:prstGeom>
        </p:spPr>
        <p:txBody>
          <a:bodyPr/>
          <a:lstStyle/>
          <a:p>
            <a:pPr/>
          </a:p>
        </p:txBody>
      </p:sp>
      <p:sp>
        <p:nvSpPr>
          <p:cNvPr id="287" name="Shape 287"/>
          <p:cNvSpPr/>
          <p:nvPr>
            <p:ph type="body" sz="quarter" idx="1"/>
          </p:nvPr>
        </p:nvSpPr>
        <p:spPr>
          <a:prstGeom prst="rect">
            <a:avLst/>
          </a:prstGeom>
        </p:spPr>
        <p:txBody>
          <a:bodyPr/>
          <a:lstStyle/>
          <a:p>
            <a:pPr/>
            <a:r>
              <a:t>- emphasize that all involve polarization measurements (many of the non-obvious ones are via EB lensing reconstruction), hence all are connected to understanding polarized foregrounds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a:defRPr sz="2000"/>
            </a:pPr>
            <a:r>
              <a:t>PICO is a millimeter/sub-millimeter polarimetric survey of the entire sky. It will produce maps of Stokes I,Q, and U in 21 frequency bands between 20 and 800 GHz, a frequency range that includes emissions from a broad range of galactic, extragalactic, and cosmological sources, including the cosmic microwave background.</a:t>
            </a:r>
          </a:p>
          <a:p>
            <a:pPr>
              <a:defRPr sz="2000"/>
            </a:pPr>
            <a:r>
              <a:t>It will have a 1.4 meter, two-reflector telescope giving diffraction limited resolution as low as 1’. It will use 12,400 transition edge sensor bolometers and multiplexed readouts, and it will survey the sky for 4 years from L2. The best point of comparison to PICO is the Planck mission, which operated over a similar frequency range. Planck produced polarization maps in only 7 frequency bands, and with 70 times higher </a:t>
            </a:r>
            <a:r>
              <a:rPr b="1"/>
              <a:t>polarization</a:t>
            </a:r>
            <a:r>
              <a:t> noise level. </a:t>
            </a:r>
            <a:r>
              <a:rPr b="1"/>
              <a:t>Thus PICO is equivalent to almost 5000 Planck’s.</a:t>
            </a:r>
            <a:r>
              <a:t> </a:t>
            </a:r>
          </a:p>
          <a:p>
            <a:pPr>
              <a:defRPr sz="2000"/>
            </a:pPr>
          </a:p>
          <a:p>
            <a:pPr/>
            <a:r>
              <a:t>PICO’s science goals address nearly all goals stated by NASA’s Science strategic plan.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a:p>
        </p:txBody>
      </p:sp>
      <p:sp>
        <p:nvSpPr>
          <p:cNvPr id="325" name="Shape 325"/>
          <p:cNvSpPr/>
          <p:nvPr>
            <p:ph type="body" sz="quarter" idx="1"/>
          </p:nvPr>
        </p:nvSpPr>
        <p:spPr>
          <a:prstGeom prst="rect">
            <a:avLst/>
          </a:prstGeom>
        </p:spPr>
        <p:txBody>
          <a:bodyPr/>
          <a:lstStyle/>
          <a:p>
            <a:pPr>
              <a:defRPr sz="1400"/>
            </a:pPr>
            <a:r>
              <a:t>Here is a current tally of CMB mission concepts. There are two active concepts, LiteBIRD, a Japanese led mission that is currently funded in Japan to conduct a PhaseA study, and PICO, which we are currently studying here in the US. </a:t>
            </a:r>
          </a:p>
          <a:p>
            <a:pPr>
              <a:defRPr sz="1400"/>
            </a:pPr>
            <a:r>
              <a:t>There are two missions on hold. They are on-hold in the sense that they have been recently proposed, and declined and will likely be proposed again. These are CORE submitted to ESA and by ESA and PIXIE submitted to NASA.</a:t>
            </a:r>
          </a:p>
          <a:p>
            <a:pPr>
              <a:defRPr sz="1400"/>
            </a:pPr>
          </a:p>
          <a:p>
            <a:pPr>
              <a:defRPr sz="1400"/>
            </a:pPr>
            <a:r>
              <a:t>Before I give more details on these missions, let me take a historical perspective, which may be useful for the discussion later.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r>
              <a:t>To summarize:  </a:t>
            </a:r>
          </a:p>
          <a:p>
            <a:pPr/>
            <a:r>
              <a:t>PICOs science goals of inflation, quantum gravity, particle physics, extragalactic and galactic structure and evolution are </a:t>
            </a:r>
            <a:r>
              <a:rPr b="1"/>
              <a:t>all unique and can only be probed with the measurements proposed. </a:t>
            </a:r>
            <a:endParaRPr b="1"/>
          </a:p>
          <a:p>
            <a:pPr/>
          </a:p>
          <a:p>
            <a:pPr>
              <a:defRPr b="1"/>
            </a:pPr>
            <a:r>
              <a:t>PICO is the only instrument with the combination of sky coverage, resolution, frequency bands, and sensitivity, to achieve this science with one platform. </a:t>
            </a:r>
          </a:p>
          <a:p>
            <a:pPr/>
          </a:p>
          <a:p>
            <a:pPr/>
            <a:r>
              <a:t>We had our initial engineering and costing study completed; no significant issues in engineering nor in cost were identified. The technology implementation is a simple extension of today’s technologies. And the mission is a good fit to the cost window.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a:r>
              <a:t>To summarize:  </a:t>
            </a:r>
          </a:p>
          <a:p>
            <a:pPr/>
            <a:r>
              <a:t>PICOs science goals of inflation, quantum gravity, particle physics, extragalactic and galactic structure and evolution are </a:t>
            </a:r>
            <a:r>
              <a:rPr b="1"/>
              <a:t>all unique and can only be probed with the measurements proposed. </a:t>
            </a:r>
            <a:endParaRPr b="1"/>
          </a:p>
          <a:p>
            <a:pPr/>
          </a:p>
          <a:p>
            <a:pPr>
              <a:defRPr b="1"/>
            </a:pPr>
            <a:r>
              <a:t>PICO is the only instrument with the combination of sky coverage, resolution, frequency bands, and sensitivity, to achieve this science with one platform. </a:t>
            </a:r>
          </a:p>
          <a:p>
            <a:pPr/>
          </a:p>
          <a:p>
            <a:pPr/>
            <a:r>
              <a:t>We had our initial engineering and costing study completed; no significant issues in engineering nor in cost were identified. The technology implementation is a simple extension of today’s technologies. And the mission is a good fit to the cost window.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Shape 386"/>
          <p:cNvSpPr/>
          <p:nvPr>
            <p:ph type="sldImg"/>
          </p:nvPr>
        </p:nvSpPr>
        <p:spPr>
          <a:prstGeom prst="rect">
            <a:avLst/>
          </a:prstGeom>
        </p:spPr>
        <p:txBody>
          <a:bodyPr/>
          <a:lstStyle/>
          <a:p>
            <a:pPr/>
          </a:p>
        </p:txBody>
      </p:sp>
      <p:sp>
        <p:nvSpPr>
          <p:cNvPr id="387" name="Shape 387"/>
          <p:cNvSpPr/>
          <p:nvPr>
            <p:ph type="body" sz="quarter" idx="1"/>
          </p:nvPr>
        </p:nvSpPr>
        <p:spPr>
          <a:prstGeom prst="rect">
            <a:avLst/>
          </a:prstGeom>
        </p:spPr>
        <p:txBody>
          <a:bodyPr/>
          <a:lstStyle/>
          <a:p>
            <a:pPr/>
            <a:r>
              <a:t>To summarize:  </a:t>
            </a:r>
          </a:p>
          <a:p>
            <a:pPr/>
            <a:r>
              <a:t>PICOs science goals of inflation, quantum gravity, particle physics, extragalactic and galactic structure and evolution are </a:t>
            </a:r>
            <a:r>
              <a:rPr b="1"/>
              <a:t>all unique and can only be probed with the measurements proposed. </a:t>
            </a:r>
            <a:endParaRPr b="1"/>
          </a:p>
          <a:p>
            <a:pPr/>
          </a:p>
          <a:p>
            <a:pPr>
              <a:defRPr b="1"/>
            </a:pPr>
            <a:r>
              <a:t>PICO is the only instrument with the combination of sky coverage, resolution, frequency bands, and sensitivity, to achieve this science with one platform. </a:t>
            </a:r>
          </a:p>
          <a:p>
            <a:pPr/>
          </a:p>
          <a:p>
            <a:pPr/>
            <a:r>
              <a:t>We had our initial engineering and costing study completed; no significant issues in engineering nor in cost were identified. The technology implementation is a simple extension of today’s technologies. And the mission is a good fit to the cost window.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Shape 428"/>
          <p:cNvSpPr/>
          <p:nvPr>
            <p:ph type="sldImg"/>
          </p:nvPr>
        </p:nvSpPr>
        <p:spPr>
          <a:prstGeom prst="rect">
            <a:avLst/>
          </a:prstGeom>
        </p:spPr>
        <p:txBody>
          <a:bodyPr/>
          <a:lstStyle/>
          <a:p>
            <a:pPr/>
          </a:p>
        </p:txBody>
      </p:sp>
      <p:sp>
        <p:nvSpPr>
          <p:cNvPr id="429" name="Shape 429"/>
          <p:cNvSpPr/>
          <p:nvPr>
            <p:ph type="body" sz="quarter" idx="1"/>
          </p:nvPr>
        </p:nvSpPr>
        <p:spPr>
          <a:prstGeom prst="rect">
            <a:avLst/>
          </a:prstGeom>
        </p:spPr>
        <p:txBody>
          <a:bodyPr/>
          <a:lstStyle/>
          <a:p>
            <a:pPr/>
            <a:r>
              <a:t>To summarize:  </a:t>
            </a:r>
          </a:p>
          <a:p>
            <a:pPr/>
            <a:r>
              <a:t>PICOs science goals of inflation, quantum gravity, particle physics, extragalactic and galactic structure and evolution are </a:t>
            </a:r>
            <a:r>
              <a:rPr b="1"/>
              <a:t>all unique and can only be probed with the measurements proposed. </a:t>
            </a:r>
            <a:endParaRPr b="1"/>
          </a:p>
          <a:p>
            <a:pPr/>
          </a:p>
          <a:p>
            <a:pPr>
              <a:defRPr b="1"/>
            </a:pPr>
            <a:r>
              <a:t>PICO is the only instrument with the combination of sky coverage, resolution, frequency bands, and sensitivity, to achieve this science with one platform. </a:t>
            </a:r>
          </a:p>
          <a:p>
            <a:pPr/>
          </a:p>
          <a:p>
            <a:pPr/>
            <a:r>
              <a:t>We had our initial engineering and costing study completed; no significant issues in engineering nor in cost were identified. The technology implementation is a simple extension of today’s technologies. And the mission is a good fit to the cost window.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Shape 443"/>
          <p:cNvSpPr/>
          <p:nvPr>
            <p:ph type="sldImg"/>
          </p:nvPr>
        </p:nvSpPr>
        <p:spPr>
          <a:prstGeom prst="rect">
            <a:avLst/>
          </a:prstGeom>
        </p:spPr>
        <p:txBody>
          <a:bodyPr/>
          <a:lstStyle/>
          <a:p>
            <a:pPr/>
          </a:p>
        </p:txBody>
      </p:sp>
      <p:sp>
        <p:nvSpPr>
          <p:cNvPr id="444" name="Shape 444"/>
          <p:cNvSpPr/>
          <p:nvPr>
            <p:ph type="body" sz="quarter" idx="1"/>
          </p:nvPr>
        </p:nvSpPr>
        <p:spPr>
          <a:prstGeom prst="rect">
            <a:avLst/>
          </a:prstGeom>
        </p:spPr>
        <p:txBody>
          <a:bodyPr/>
          <a:lstStyle/>
          <a:p>
            <a:pPr/>
            <a:r>
              <a:t>To summarize:  </a:t>
            </a:r>
          </a:p>
          <a:p>
            <a:pPr/>
            <a:r>
              <a:t>PICOs science goals of inflation, quantum gravity, particle physics, extragalactic and galactic structure and evolution are </a:t>
            </a:r>
            <a:r>
              <a:rPr b="1"/>
              <a:t>all unique and can only be probed with the measurements proposed. </a:t>
            </a:r>
            <a:endParaRPr b="1"/>
          </a:p>
          <a:p>
            <a:pPr/>
          </a:p>
          <a:p>
            <a:pPr>
              <a:defRPr b="1"/>
            </a:pPr>
            <a:r>
              <a:t>PICO is the only instrument with the combination of sky coverage, resolution, frequency bands, and sensitivity, to achieve this science with one platform. </a:t>
            </a:r>
          </a:p>
          <a:p>
            <a:pPr/>
          </a:p>
          <a:p>
            <a:pPr/>
            <a:r>
              <a:t>We had our initial engineering and costing study completed; no significant issues in engineering nor in cost were identified. The technology implementation is a simple extension of today’s technologies. And the mission is a good fit to the cost window.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p>
            <a:pPr/>
            <a:r>
              <a:t>Title Text</a:t>
            </a:r>
          </a:p>
        </p:txBody>
      </p:sp>
      <p:sp>
        <p:nvSpPr>
          <p:cNvPr id="12" name="Body Level One…"/>
          <p:cNvSpPr txBox="1"/>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4833937" y="8947546"/>
            <a:ext cx="14716126" cy="750095"/>
          </a:xfrm>
          <a:prstGeom prst="rect">
            <a:avLst/>
          </a:prstGeom>
        </p:spPr>
        <p:txBody>
          <a:bodyPr anchor="t">
            <a:spAutoFit/>
          </a:bodyPr>
          <a:lstStyle>
            <a:lvl1pPr marL="0" indent="0" algn="ctr">
              <a:spcBef>
                <a:spcPts val="0"/>
              </a:spcBef>
              <a:buSzTx/>
              <a:buNone/>
              <a:defRPr b="1" sz="3800">
                <a:latin typeface="Helvetica"/>
                <a:ea typeface="Helvetica"/>
                <a:cs typeface="Helvetica"/>
                <a:sym typeface="Helvetica"/>
              </a:defRPr>
            </a:lvl1pPr>
          </a:lstStyle>
          <a:p>
            <a:pPr/>
            <a:r>
              <a:t>–Johnny Appleseed</a:t>
            </a:r>
          </a:p>
        </p:txBody>
      </p:sp>
      <p:sp>
        <p:nvSpPr>
          <p:cNvPr id="94" name="“Type a quote here.”"/>
          <p:cNvSpPr txBox="1"/>
          <p:nvPr>
            <p:ph type="body" sz="quarter" idx="14"/>
          </p:nvPr>
        </p:nvSpPr>
        <p:spPr>
          <a:xfrm>
            <a:off x="4833937" y="5981303"/>
            <a:ext cx="14716126" cy="1003301"/>
          </a:xfrm>
          <a:prstGeom prst="rect">
            <a:avLst/>
          </a:prstGeom>
        </p:spPr>
        <p:txBody>
          <a:bodyPr>
            <a:spAutoFit/>
          </a:bodyPr>
          <a:lstStyle>
            <a:lvl1pPr marL="0" indent="0" algn="ctr">
              <a:spcBef>
                <a:spcPts val="3300"/>
              </a:spcBef>
              <a:buSzTx/>
              <a:buNone/>
              <a:defRPr sz="5600"/>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3048000" y="0"/>
            <a:ext cx="18288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17" name="Slide Number"/>
          <p:cNvSpPr txBox="1"/>
          <p:nvPr>
            <p:ph type="sldNum" sz="quarter" idx="2"/>
          </p:nvPr>
        </p:nvSpPr>
        <p:spPr>
          <a:xfrm>
            <a:off x="19942800" y="12814934"/>
            <a:ext cx="478800" cy="525781"/>
          </a:xfrm>
          <a:prstGeom prst="rect">
            <a:avLst/>
          </a:prstGeom>
        </p:spPr>
        <p:txBody>
          <a:bodyPr lIns="91439" tIns="91439" rIns="91439" bIns="91439" anchor="ctr"/>
          <a:lstStyle>
            <a:lvl1pPr algn="r" defTabSz="914400">
              <a:defRPr sz="2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124" name="Title Text"/>
          <p:cNvSpPr txBox="1"/>
          <p:nvPr>
            <p:ph type="title"/>
          </p:nvPr>
        </p:nvSpPr>
        <p:spPr>
          <a:xfrm>
            <a:off x="3962400" y="549275"/>
            <a:ext cx="16459200" cy="1221685"/>
          </a:xfrm>
          <a:prstGeom prst="rect">
            <a:avLst/>
          </a:prstGeom>
        </p:spPr>
        <p:txBody>
          <a:bodyPr lIns="91439" tIns="91439" rIns="91439" bIns="91439"/>
          <a:lstStyle>
            <a:lvl1pPr defTabSz="914400">
              <a:defRPr sz="7000">
                <a:solidFill>
                  <a:srgbClr val="000000"/>
                </a:solidFill>
                <a:latin typeface="Calibri"/>
                <a:ea typeface="Calibri"/>
                <a:cs typeface="Calibri"/>
                <a:sym typeface="Calibri"/>
              </a:defRPr>
            </a:lvl1pPr>
          </a:lstStyle>
          <a:p>
            <a:pPr/>
            <a:r>
              <a:t>Title Text</a:t>
            </a:r>
          </a:p>
        </p:txBody>
      </p:sp>
      <p:sp>
        <p:nvSpPr>
          <p:cNvPr id="125" name="Slide Number"/>
          <p:cNvSpPr txBox="1"/>
          <p:nvPr>
            <p:ph type="sldNum" sz="quarter" idx="2"/>
          </p:nvPr>
        </p:nvSpPr>
        <p:spPr>
          <a:xfrm>
            <a:off x="19942800" y="12814934"/>
            <a:ext cx="478800" cy="525781"/>
          </a:xfrm>
          <a:prstGeom prst="rect">
            <a:avLst/>
          </a:prstGeom>
        </p:spPr>
        <p:txBody>
          <a:bodyPr lIns="91439" tIns="91439" rIns="91439" bIns="91439" anchor="ctr"/>
          <a:lstStyle>
            <a:lvl1pPr algn="r" defTabSz="914400">
              <a:defRPr sz="2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 スライド">
    <p:bg>
      <p:bgPr>
        <a:solidFill>
          <a:srgbClr val="FFFFFF"/>
        </a:solidFill>
      </p:bgPr>
    </p:bg>
    <p:spTree>
      <p:nvGrpSpPr>
        <p:cNvPr id="1" name=""/>
        <p:cNvGrpSpPr/>
        <p:nvPr/>
      </p:nvGrpSpPr>
      <p:grpSpPr>
        <a:xfrm>
          <a:off x="0" y="0"/>
          <a:ext cx="0" cy="0"/>
          <a:chOff x="0" y="0"/>
          <a:chExt cx="0" cy="0"/>
        </a:xfrm>
      </p:grpSpPr>
      <p:pic>
        <p:nvPicPr>
          <p:cNvPr id="132" name="Picture 10" descr="Picture 10"/>
          <p:cNvPicPr>
            <a:picLocks noChangeAspect="1"/>
          </p:cNvPicPr>
          <p:nvPr/>
        </p:nvPicPr>
        <p:blipFill>
          <a:blip r:embed="rId2">
            <a:extLst/>
          </a:blip>
          <a:stretch>
            <a:fillRect/>
          </a:stretch>
        </p:blipFill>
        <p:spPr>
          <a:xfrm flipH="1" rot="16200000">
            <a:off x="11468424" y="-8482184"/>
            <a:ext cx="1435597" cy="18299565"/>
          </a:xfrm>
          <a:prstGeom prst="rect">
            <a:avLst/>
          </a:prstGeom>
          <a:ln w="12700">
            <a:miter lim="400000"/>
          </a:ln>
        </p:spPr>
      </p:pic>
      <p:pic>
        <p:nvPicPr>
          <p:cNvPr id="133" name="Picture 4" descr="Picture 4"/>
          <p:cNvPicPr>
            <a:picLocks noChangeAspect="1"/>
          </p:cNvPicPr>
          <p:nvPr/>
        </p:nvPicPr>
        <p:blipFill>
          <a:blip r:embed="rId3">
            <a:extLst/>
          </a:blip>
          <a:stretch>
            <a:fillRect/>
          </a:stretch>
        </p:blipFill>
        <p:spPr>
          <a:xfrm flipH="1" rot="13684512">
            <a:off x="11434653" y="-210599"/>
            <a:ext cx="1815727" cy="1448969"/>
          </a:xfrm>
          <a:prstGeom prst="rect">
            <a:avLst/>
          </a:prstGeom>
          <a:ln w="12700">
            <a:miter lim="400000"/>
          </a:ln>
        </p:spPr>
      </p:pic>
      <p:sp>
        <p:nvSpPr>
          <p:cNvPr id="134" name="Title 1"/>
          <p:cNvSpPr txBox="1"/>
          <p:nvPr/>
        </p:nvSpPr>
        <p:spPr>
          <a:xfrm>
            <a:off x="3036439" y="490621"/>
            <a:ext cx="2376001" cy="864001"/>
          </a:xfrm>
          <a:prstGeom prst="rect">
            <a:avLst/>
          </a:prstGeom>
          <a:ln w="127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lvl1pPr defTabSz="1828800">
              <a:defRPr b="1" i="1" sz="3200">
                <a:solidFill>
                  <a:srgbClr val="FFFF00"/>
                </a:solidFill>
                <a:latin typeface="Times New Roman"/>
                <a:ea typeface="Times New Roman"/>
                <a:cs typeface="Times New Roman"/>
                <a:sym typeface="Times New Roman"/>
              </a:defRPr>
            </a:lvl1pPr>
          </a:lstStyle>
          <a:p>
            <a:pPr/>
            <a:r>
              <a:t>LiteBIRD</a:t>
            </a:r>
          </a:p>
        </p:txBody>
      </p:sp>
      <p:sp>
        <p:nvSpPr>
          <p:cNvPr id="135" name="Title Text"/>
          <p:cNvSpPr txBox="1"/>
          <p:nvPr>
            <p:ph type="title"/>
          </p:nvPr>
        </p:nvSpPr>
        <p:spPr>
          <a:xfrm>
            <a:off x="4419599" y="4260851"/>
            <a:ext cx="15544801" cy="2940051"/>
          </a:xfrm>
          <a:prstGeom prst="rect">
            <a:avLst/>
          </a:prstGeom>
        </p:spPr>
        <p:txBody>
          <a:bodyPr lIns="91439" tIns="91439" rIns="91439" bIns="91439"/>
          <a:lstStyle>
            <a:lvl1pPr defTabSz="1828800">
              <a:defRPr sz="8600">
                <a:solidFill>
                  <a:srgbClr val="000000"/>
                </a:solidFill>
                <a:latin typeface="Times New Roman"/>
                <a:ea typeface="Times New Roman"/>
                <a:cs typeface="Times New Roman"/>
                <a:sym typeface="Times New Roman"/>
              </a:defRPr>
            </a:lvl1pPr>
          </a:lstStyle>
          <a:p>
            <a:pPr/>
            <a:r>
              <a:t>Title Text</a:t>
            </a:r>
          </a:p>
        </p:txBody>
      </p:sp>
      <p:sp>
        <p:nvSpPr>
          <p:cNvPr id="136" name="Body Level One…"/>
          <p:cNvSpPr txBox="1"/>
          <p:nvPr>
            <p:ph type="body" sz="quarter" idx="1"/>
          </p:nvPr>
        </p:nvSpPr>
        <p:spPr>
          <a:xfrm>
            <a:off x="5791200" y="7772400"/>
            <a:ext cx="12801600" cy="3505201"/>
          </a:xfrm>
          <a:prstGeom prst="rect">
            <a:avLst/>
          </a:prstGeom>
        </p:spPr>
        <p:txBody>
          <a:bodyPr lIns="91439" tIns="91439" rIns="91439" bIns="91439" anchor="t"/>
          <a:lstStyle>
            <a:lvl1pPr marL="0" indent="0" algn="ctr" defTabSz="1828800">
              <a:spcBef>
                <a:spcPts val="1500"/>
              </a:spcBef>
              <a:buSzTx/>
              <a:buNone/>
              <a:defRPr sz="6000">
                <a:solidFill>
                  <a:srgbClr val="000000"/>
                </a:solidFill>
                <a:latin typeface="Times New Roman"/>
                <a:ea typeface="Times New Roman"/>
                <a:cs typeface="Times New Roman"/>
                <a:sym typeface="Times New Roman"/>
              </a:defRPr>
            </a:lvl1pPr>
            <a:lvl2pPr marL="0" indent="457200" algn="ctr" defTabSz="1828800">
              <a:spcBef>
                <a:spcPts val="1500"/>
              </a:spcBef>
              <a:buSzTx/>
              <a:buNone/>
              <a:defRPr sz="6000">
                <a:solidFill>
                  <a:srgbClr val="000000"/>
                </a:solidFill>
                <a:latin typeface="Times New Roman"/>
                <a:ea typeface="Times New Roman"/>
                <a:cs typeface="Times New Roman"/>
                <a:sym typeface="Times New Roman"/>
              </a:defRPr>
            </a:lvl2pPr>
            <a:lvl3pPr marL="0" indent="914400" algn="ctr" defTabSz="1828800">
              <a:spcBef>
                <a:spcPts val="1500"/>
              </a:spcBef>
              <a:buSzTx/>
              <a:buNone/>
              <a:defRPr sz="6000">
                <a:solidFill>
                  <a:srgbClr val="000000"/>
                </a:solidFill>
                <a:latin typeface="Times New Roman"/>
                <a:ea typeface="Times New Roman"/>
                <a:cs typeface="Times New Roman"/>
                <a:sym typeface="Times New Roman"/>
              </a:defRPr>
            </a:lvl3pPr>
            <a:lvl4pPr marL="0" indent="1371600" algn="ctr" defTabSz="1828800">
              <a:spcBef>
                <a:spcPts val="1500"/>
              </a:spcBef>
              <a:buSzTx/>
              <a:buNone/>
              <a:defRPr sz="6000">
                <a:solidFill>
                  <a:srgbClr val="000000"/>
                </a:solidFill>
                <a:latin typeface="Times New Roman"/>
                <a:ea typeface="Times New Roman"/>
                <a:cs typeface="Times New Roman"/>
                <a:sym typeface="Times New Roman"/>
              </a:defRPr>
            </a:lvl4pPr>
            <a:lvl5pPr marL="0" indent="1828800" algn="ctr" defTabSz="1828800">
              <a:spcBef>
                <a:spcPts val="1500"/>
              </a:spcBef>
              <a:buSzTx/>
              <a:buNone/>
              <a:defRPr sz="6000">
                <a:solidFill>
                  <a:srgbClr val="000000"/>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20050182" y="12868959"/>
            <a:ext cx="1143009" cy="678181"/>
          </a:xfrm>
          <a:prstGeom prst="rect">
            <a:avLst/>
          </a:prstGeom>
          <a:solidFill>
            <a:srgbClr val="FFFFFF"/>
          </a:solidFill>
          <a:ln w="25400">
            <a:solidFill>
              <a:srgbClr val="4F81BD"/>
            </a:solidFill>
            <a:round/>
          </a:ln>
        </p:spPr>
        <p:txBody>
          <a:bodyPr wrap="square" lIns="91439" tIns="91439" rIns="91439" bIns="91439" anchor="ctr"/>
          <a:lstStyle>
            <a:lvl1pPr algn="r" defTabSz="1828800">
              <a:defRPr sz="3200">
                <a:solidFill>
                  <a:srgbClr val="000000"/>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白紙">
    <p:bg>
      <p:bgPr>
        <a:solidFill>
          <a:srgbClr val="FFFFFF"/>
        </a:solidFill>
      </p:bgPr>
    </p:bg>
    <p:spTree>
      <p:nvGrpSpPr>
        <p:cNvPr id="1" name=""/>
        <p:cNvGrpSpPr/>
        <p:nvPr/>
      </p:nvGrpSpPr>
      <p:grpSpPr>
        <a:xfrm>
          <a:off x="0" y="0"/>
          <a:ext cx="0" cy="0"/>
          <a:chOff x="0" y="0"/>
          <a:chExt cx="0" cy="0"/>
        </a:xfrm>
      </p:grpSpPr>
      <p:pic>
        <p:nvPicPr>
          <p:cNvPr id="144" name="Picture 10" descr="Picture 10"/>
          <p:cNvPicPr>
            <a:picLocks noChangeAspect="1"/>
          </p:cNvPicPr>
          <p:nvPr/>
        </p:nvPicPr>
        <p:blipFill>
          <a:blip r:embed="rId2">
            <a:extLst/>
          </a:blip>
          <a:stretch>
            <a:fillRect/>
          </a:stretch>
        </p:blipFill>
        <p:spPr>
          <a:xfrm flipH="1" rot="16200000">
            <a:off x="11468424" y="-8482184"/>
            <a:ext cx="1435597" cy="18299565"/>
          </a:xfrm>
          <a:prstGeom prst="rect">
            <a:avLst/>
          </a:prstGeom>
          <a:ln w="12700">
            <a:miter lim="400000"/>
          </a:ln>
        </p:spPr>
      </p:pic>
      <p:pic>
        <p:nvPicPr>
          <p:cNvPr id="145" name="Picture 4" descr="Picture 4"/>
          <p:cNvPicPr>
            <a:picLocks noChangeAspect="1"/>
          </p:cNvPicPr>
          <p:nvPr/>
        </p:nvPicPr>
        <p:blipFill>
          <a:blip r:embed="rId3">
            <a:extLst/>
          </a:blip>
          <a:stretch>
            <a:fillRect/>
          </a:stretch>
        </p:blipFill>
        <p:spPr>
          <a:xfrm flipH="1" rot="13684512">
            <a:off x="11434653" y="-210599"/>
            <a:ext cx="1815727" cy="1448969"/>
          </a:xfrm>
          <a:prstGeom prst="rect">
            <a:avLst/>
          </a:prstGeom>
          <a:ln w="12700">
            <a:miter lim="400000"/>
          </a:ln>
        </p:spPr>
      </p:pic>
      <p:sp>
        <p:nvSpPr>
          <p:cNvPr id="146" name="Title 1"/>
          <p:cNvSpPr txBox="1"/>
          <p:nvPr/>
        </p:nvSpPr>
        <p:spPr>
          <a:xfrm>
            <a:off x="3036439" y="490621"/>
            <a:ext cx="2376001" cy="864001"/>
          </a:xfrm>
          <a:prstGeom prst="rect">
            <a:avLst/>
          </a:prstGeom>
          <a:ln w="127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lvl1pPr defTabSz="1828800">
              <a:defRPr b="1" i="1" sz="3200">
                <a:solidFill>
                  <a:srgbClr val="FFFF00"/>
                </a:solidFill>
                <a:latin typeface="Times New Roman"/>
                <a:ea typeface="Times New Roman"/>
                <a:cs typeface="Times New Roman"/>
                <a:sym typeface="Times New Roman"/>
              </a:defRPr>
            </a:lvl1pPr>
          </a:lstStyle>
          <a:p>
            <a:pPr/>
            <a:r>
              <a:t>LiteBIRD</a:t>
            </a:r>
          </a:p>
        </p:txBody>
      </p:sp>
      <p:sp>
        <p:nvSpPr>
          <p:cNvPr id="147" name="Slide Number"/>
          <p:cNvSpPr txBox="1"/>
          <p:nvPr>
            <p:ph type="sldNum" sz="quarter" idx="2"/>
          </p:nvPr>
        </p:nvSpPr>
        <p:spPr>
          <a:xfrm>
            <a:off x="20050182" y="12868959"/>
            <a:ext cx="1143009" cy="678181"/>
          </a:xfrm>
          <a:prstGeom prst="rect">
            <a:avLst/>
          </a:prstGeom>
          <a:solidFill>
            <a:srgbClr val="FFFFFF"/>
          </a:solidFill>
          <a:ln w="25400">
            <a:solidFill>
              <a:srgbClr val="4F81BD"/>
            </a:solidFill>
            <a:round/>
          </a:ln>
        </p:spPr>
        <p:txBody>
          <a:bodyPr wrap="square" lIns="91439" tIns="91439" rIns="91439" bIns="91439" anchor="ctr"/>
          <a:lstStyle>
            <a:lvl1pPr algn="r" defTabSz="1828800">
              <a:defRPr sz="3200">
                <a:solidFill>
                  <a:srgbClr val="000000"/>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のみ">
    <p:bg>
      <p:bgPr>
        <a:solidFill>
          <a:srgbClr val="FFFFFF"/>
        </a:solidFill>
      </p:bgPr>
    </p:bg>
    <p:spTree>
      <p:nvGrpSpPr>
        <p:cNvPr id="1" name=""/>
        <p:cNvGrpSpPr/>
        <p:nvPr/>
      </p:nvGrpSpPr>
      <p:grpSpPr>
        <a:xfrm>
          <a:off x="0" y="0"/>
          <a:ext cx="0" cy="0"/>
          <a:chOff x="0" y="0"/>
          <a:chExt cx="0" cy="0"/>
        </a:xfrm>
      </p:grpSpPr>
      <p:pic>
        <p:nvPicPr>
          <p:cNvPr id="154" name="Picture 10" descr="Picture 10"/>
          <p:cNvPicPr>
            <a:picLocks noChangeAspect="1"/>
          </p:cNvPicPr>
          <p:nvPr/>
        </p:nvPicPr>
        <p:blipFill>
          <a:blip r:embed="rId2">
            <a:extLst/>
          </a:blip>
          <a:stretch>
            <a:fillRect/>
          </a:stretch>
        </p:blipFill>
        <p:spPr>
          <a:xfrm flipH="1" rot="16200000">
            <a:off x="11468424" y="-8482184"/>
            <a:ext cx="1435597" cy="18299565"/>
          </a:xfrm>
          <a:prstGeom prst="rect">
            <a:avLst/>
          </a:prstGeom>
          <a:ln w="12700">
            <a:miter lim="400000"/>
          </a:ln>
        </p:spPr>
      </p:pic>
      <p:pic>
        <p:nvPicPr>
          <p:cNvPr id="155" name="Picture 4" descr="Picture 4"/>
          <p:cNvPicPr>
            <a:picLocks noChangeAspect="1"/>
          </p:cNvPicPr>
          <p:nvPr/>
        </p:nvPicPr>
        <p:blipFill>
          <a:blip r:embed="rId3">
            <a:extLst/>
          </a:blip>
          <a:stretch>
            <a:fillRect/>
          </a:stretch>
        </p:blipFill>
        <p:spPr>
          <a:xfrm flipH="1" rot="13684512">
            <a:off x="11434653" y="-210599"/>
            <a:ext cx="1815727" cy="1448969"/>
          </a:xfrm>
          <a:prstGeom prst="rect">
            <a:avLst/>
          </a:prstGeom>
          <a:ln w="12700">
            <a:miter lim="400000"/>
          </a:ln>
        </p:spPr>
      </p:pic>
      <p:sp>
        <p:nvSpPr>
          <p:cNvPr id="156" name="Title 1"/>
          <p:cNvSpPr txBox="1"/>
          <p:nvPr/>
        </p:nvSpPr>
        <p:spPr>
          <a:xfrm>
            <a:off x="3036439" y="490621"/>
            <a:ext cx="2376001" cy="864001"/>
          </a:xfrm>
          <a:prstGeom prst="rect">
            <a:avLst/>
          </a:prstGeom>
          <a:ln w="127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lvl1pPr defTabSz="1828800">
              <a:defRPr b="1" i="1" sz="3200">
                <a:solidFill>
                  <a:srgbClr val="FFFF00"/>
                </a:solidFill>
                <a:latin typeface="Times New Roman"/>
                <a:ea typeface="Times New Roman"/>
                <a:cs typeface="Times New Roman"/>
                <a:sym typeface="Times New Roman"/>
              </a:defRPr>
            </a:lvl1pPr>
          </a:lstStyle>
          <a:p>
            <a:pPr/>
            <a:r>
              <a:t>LiteBIRD</a:t>
            </a:r>
          </a:p>
        </p:txBody>
      </p:sp>
      <p:sp>
        <p:nvSpPr>
          <p:cNvPr id="157" name="Title Text"/>
          <p:cNvSpPr txBox="1"/>
          <p:nvPr>
            <p:ph type="title"/>
          </p:nvPr>
        </p:nvSpPr>
        <p:spPr>
          <a:xfrm>
            <a:off x="3962400" y="1519767"/>
            <a:ext cx="16459200" cy="1593817"/>
          </a:xfrm>
          <a:prstGeom prst="rect">
            <a:avLst/>
          </a:prstGeom>
        </p:spPr>
        <p:txBody>
          <a:bodyPr lIns="91439" tIns="91439" rIns="91439" bIns="91439"/>
          <a:lstStyle>
            <a:lvl1pPr defTabSz="1828800">
              <a:defRPr sz="8600">
                <a:solidFill>
                  <a:srgbClr val="000000"/>
                </a:solidFill>
                <a:latin typeface="Times New Roman"/>
                <a:ea typeface="Times New Roman"/>
                <a:cs typeface="Times New Roman"/>
                <a:sym typeface="Times New Roman"/>
              </a:defRPr>
            </a:lvl1pPr>
          </a:lstStyle>
          <a:p>
            <a:pPr/>
            <a:r>
              <a:t>Title Text</a:t>
            </a:r>
          </a:p>
        </p:txBody>
      </p:sp>
      <p:sp>
        <p:nvSpPr>
          <p:cNvPr id="158" name="Slide Number"/>
          <p:cNvSpPr txBox="1"/>
          <p:nvPr>
            <p:ph type="sldNum" sz="quarter" idx="2"/>
          </p:nvPr>
        </p:nvSpPr>
        <p:spPr>
          <a:xfrm>
            <a:off x="20050182" y="12868959"/>
            <a:ext cx="1143009" cy="678181"/>
          </a:xfrm>
          <a:prstGeom prst="rect">
            <a:avLst/>
          </a:prstGeom>
          <a:solidFill>
            <a:srgbClr val="FFFFFF"/>
          </a:solidFill>
          <a:ln w="25400">
            <a:solidFill>
              <a:srgbClr val="4F81BD"/>
            </a:solidFill>
            <a:round/>
          </a:ln>
        </p:spPr>
        <p:txBody>
          <a:bodyPr wrap="square" lIns="91439" tIns="91439" rIns="91439" bIns="91439" anchor="ctr"/>
          <a:lstStyle>
            <a:lvl1pPr algn="r" defTabSz="1828800">
              <a:defRPr sz="3200">
                <a:solidFill>
                  <a:srgbClr val="000000"/>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とコンテンツ">
    <p:bg>
      <p:bgPr>
        <a:solidFill>
          <a:srgbClr val="FFFFFF"/>
        </a:solidFill>
      </p:bgPr>
    </p:bg>
    <p:spTree>
      <p:nvGrpSpPr>
        <p:cNvPr id="1" name=""/>
        <p:cNvGrpSpPr/>
        <p:nvPr/>
      </p:nvGrpSpPr>
      <p:grpSpPr>
        <a:xfrm>
          <a:off x="0" y="0"/>
          <a:ext cx="0" cy="0"/>
          <a:chOff x="0" y="0"/>
          <a:chExt cx="0" cy="0"/>
        </a:xfrm>
      </p:grpSpPr>
      <p:pic>
        <p:nvPicPr>
          <p:cNvPr id="165" name="Picture 10" descr="Picture 10"/>
          <p:cNvPicPr>
            <a:picLocks noChangeAspect="1"/>
          </p:cNvPicPr>
          <p:nvPr/>
        </p:nvPicPr>
        <p:blipFill>
          <a:blip r:embed="rId2">
            <a:extLst/>
          </a:blip>
          <a:stretch>
            <a:fillRect/>
          </a:stretch>
        </p:blipFill>
        <p:spPr>
          <a:xfrm flipH="1" rot="16200000">
            <a:off x="11468424" y="-8482184"/>
            <a:ext cx="1435597" cy="18299565"/>
          </a:xfrm>
          <a:prstGeom prst="rect">
            <a:avLst/>
          </a:prstGeom>
          <a:ln w="12700">
            <a:miter lim="400000"/>
          </a:ln>
        </p:spPr>
      </p:pic>
      <p:pic>
        <p:nvPicPr>
          <p:cNvPr id="166" name="Picture 4" descr="Picture 4"/>
          <p:cNvPicPr>
            <a:picLocks noChangeAspect="1"/>
          </p:cNvPicPr>
          <p:nvPr/>
        </p:nvPicPr>
        <p:blipFill>
          <a:blip r:embed="rId3">
            <a:extLst/>
          </a:blip>
          <a:stretch>
            <a:fillRect/>
          </a:stretch>
        </p:blipFill>
        <p:spPr>
          <a:xfrm flipH="1" rot="13684512">
            <a:off x="11434653" y="-210599"/>
            <a:ext cx="1815727" cy="1448969"/>
          </a:xfrm>
          <a:prstGeom prst="rect">
            <a:avLst/>
          </a:prstGeom>
          <a:ln w="12700">
            <a:miter lim="400000"/>
          </a:ln>
        </p:spPr>
      </p:pic>
      <p:sp>
        <p:nvSpPr>
          <p:cNvPr id="167" name="Title 1"/>
          <p:cNvSpPr txBox="1"/>
          <p:nvPr/>
        </p:nvSpPr>
        <p:spPr>
          <a:xfrm>
            <a:off x="3036439" y="490621"/>
            <a:ext cx="2376001" cy="864001"/>
          </a:xfrm>
          <a:prstGeom prst="rect">
            <a:avLst/>
          </a:prstGeom>
          <a:ln w="127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lvl1pPr defTabSz="1828800">
              <a:defRPr b="1" i="1" sz="3200">
                <a:solidFill>
                  <a:srgbClr val="FFFF00"/>
                </a:solidFill>
                <a:latin typeface="Times New Roman"/>
                <a:ea typeface="Times New Roman"/>
                <a:cs typeface="Times New Roman"/>
                <a:sym typeface="Times New Roman"/>
              </a:defRPr>
            </a:lvl1pPr>
          </a:lstStyle>
          <a:p>
            <a:pPr/>
            <a:r>
              <a:t>LiteBIRD</a:t>
            </a:r>
          </a:p>
        </p:txBody>
      </p:sp>
      <p:sp>
        <p:nvSpPr>
          <p:cNvPr id="168" name="Title Text"/>
          <p:cNvSpPr txBox="1"/>
          <p:nvPr>
            <p:ph type="title"/>
          </p:nvPr>
        </p:nvSpPr>
        <p:spPr>
          <a:xfrm>
            <a:off x="3962400" y="1519767"/>
            <a:ext cx="16459200" cy="1593817"/>
          </a:xfrm>
          <a:prstGeom prst="rect">
            <a:avLst/>
          </a:prstGeom>
        </p:spPr>
        <p:txBody>
          <a:bodyPr lIns="91439" tIns="91439" rIns="91439" bIns="91439"/>
          <a:lstStyle>
            <a:lvl1pPr defTabSz="1828800">
              <a:defRPr sz="8600">
                <a:solidFill>
                  <a:srgbClr val="000000"/>
                </a:solidFill>
                <a:latin typeface="Times New Roman"/>
                <a:ea typeface="Times New Roman"/>
                <a:cs typeface="Times New Roman"/>
                <a:sym typeface="Times New Roman"/>
              </a:defRPr>
            </a:lvl1pPr>
          </a:lstStyle>
          <a:p>
            <a:pPr/>
            <a:r>
              <a:t>Title Text</a:t>
            </a:r>
          </a:p>
        </p:txBody>
      </p:sp>
      <p:sp>
        <p:nvSpPr>
          <p:cNvPr id="169" name="Body Level One…"/>
          <p:cNvSpPr txBox="1"/>
          <p:nvPr>
            <p:ph type="body" idx="1"/>
          </p:nvPr>
        </p:nvSpPr>
        <p:spPr>
          <a:xfrm>
            <a:off x="3962400" y="3710730"/>
            <a:ext cx="16459200" cy="9051927"/>
          </a:xfrm>
          <a:prstGeom prst="rect">
            <a:avLst/>
          </a:prstGeom>
        </p:spPr>
        <p:txBody>
          <a:bodyPr lIns="91439" tIns="91439" rIns="91439" bIns="91439" anchor="t"/>
          <a:lstStyle>
            <a:lvl1pPr marL="642937" indent="-642937" defTabSz="1828800">
              <a:spcBef>
                <a:spcPts val="1500"/>
              </a:spcBef>
              <a:buFont typeface="Arial"/>
              <a:defRPr sz="6000">
                <a:solidFill>
                  <a:srgbClr val="000000"/>
                </a:solidFill>
                <a:latin typeface="Times New Roman"/>
                <a:ea typeface="Times New Roman"/>
                <a:cs typeface="Times New Roman"/>
                <a:sym typeface="Times New Roman"/>
              </a:defRPr>
            </a:lvl1pPr>
            <a:lvl2pPr marL="1069521" indent="-612321" defTabSz="1828800">
              <a:spcBef>
                <a:spcPts val="1500"/>
              </a:spcBef>
              <a:buFont typeface="Arial"/>
              <a:buChar char="–"/>
              <a:defRPr sz="6000">
                <a:solidFill>
                  <a:srgbClr val="000000"/>
                </a:solidFill>
                <a:latin typeface="Times New Roman"/>
                <a:ea typeface="Times New Roman"/>
                <a:cs typeface="Times New Roman"/>
                <a:sym typeface="Times New Roman"/>
              </a:defRPr>
            </a:lvl2pPr>
            <a:lvl3pPr marL="1485900" indent="-571500" defTabSz="1828800">
              <a:spcBef>
                <a:spcPts val="1500"/>
              </a:spcBef>
              <a:buSzPct val="100000"/>
              <a:buFont typeface="Arial"/>
              <a:defRPr sz="6000">
                <a:solidFill>
                  <a:srgbClr val="000000"/>
                </a:solidFill>
                <a:latin typeface="Times New Roman"/>
                <a:ea typeface="Times New Roman"/>
                <a:cs typeface="Times New Roman"/>
                <a:sym typeface="Times New Roman"/>
              </a:defRPr>
            </a:lvl3pPr>
            <a:lvl4pPr marL="2057400" indent="-685800" defTabSz="1828800">
              <a:spcBef>
                <a:spcPts val="1500"/>
              </a:spcBef>
              <a:buSzPct val="100000"/>
              <a:buFont typeface="Arial"/>
              <a:buChar char="–"/>
              <a:defRPr sz="6000">
                <a:solidFill>
                  <a:srgbClr val="000000"/>
                </a:solidFill>
                <a:latin typeface="Times New Roman"/>
                <a:ea typeface="Times New Roman"/>
                <a:cs typeface="Times New Roman"/>
                <a:sym typeface="Times New Roman"/>
              </a:defRPr>
            </a:lvl4pPr>
            <a:lvl5pPr marL="2514600" indent="-685800" defTabSz="1828800">
              <a:spcBef>
                <a:spcPts val="1500"/>
              </a:spcBef>
              <a:buSzPct val="100000"/>
              <a:buFont typeface="Arial"/>
              <a:buChar char="»"/>
              <a:defRPr sz="6000">
                <a:solidFill>
                  <a:srgbClr val="000000"/>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170" name="Slide Number"/>
          <p:cNvSpPr txBox="1"/>
          <p:nvPr>
            <p:ph type="sldNum" sz="quarter" idx="2"/>
          </p:nvPr>
        </p:nvSpPr>
        <p:spPr>
          <a:xfrm>
            <a:off x="20050182" y="12868959"/>
            <a:ext cx="1143009" cy="678181"/>
          </a:xfrm>
          <a:prstGeom prst="rect">
            <a:avLst/>
          </a:prstGeom>
          <a:solidFill>
            <a:srgbClr val="FFFFFF"/>
          </a:solidFill>
          <a:ln w="25400">
            <a:solidFill>
              <a:srgbClr val="4F81BD"/>
            </a:solidFill>
            <a:round/>
          </a:ln>
        </p:spPr>
        <p:txBody>
          <a:bodyPr wrap="square" lIns="91439" tIns="91439" rIns="91439" bIns="91439" anchor="ctr"/>
          <a:lstStyle>
            <a:lvl1pPr algn="r" defTabSz="1828800">
              <a:defRPr sz="3200">
                <a:solidFill>
                  <a:srgbClr val="000000"/>
                </a:solidFill>
                <a:latin typeface="Gill Sans MT"/>
                <a:ea typeface="Gill Sans MT"/>
                <a:cs typeface="Gill Sans MT"/>
                <a:sym typeface="Gill Sans M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pic>
        <p:nvPicPr>
          <p:cNvPr id="177" name="Picture 20" descr="Picture 20"/>
          <p:cNvPicPr>
            <a:picLocks noChangeAspect="1"/>
          </p:cNvPicPr>
          <p:nvPr/>
        </p:nvPicPr>
        <p:blipFill>
          <a:blip r:embed="rId2">
            <a:extLst/>
          </a:blip>
          <a:stretch>
            <a:fillRect/>
          </a:stretch>
        </p:blipFill>
        <p:spPr>
          <a:xfrm>
            <a:off x="18719800" y="250189"/>
            <a:ext cx="2438401" cy="2316481"/>
          </a:xfrm>
          <a:prstGeom prst="rect">
            <a:avLst/>
          </a:prstGeom>
          <a:ln w="12700">
            <a:miter lim="400000"/>
          </a:ln>
        </p:spPr>
      </p:pic>
      <p:pic>
        <p:nvPicPr>
          <p:cNvPr id="178" name="Picture 18" descr="Picture 18"/>
          <p:cNvPicPr>
            <a:picLocks noChangeAspect="1"/>
          </p:cNvPicPr>
          <p:nvPr/>
        </p:nvPicPr>
        <p:blipFill>
          <a:blip r:embed="rId3">
            <a:extLst/>
          </a:blip>
          <a:stretch>
            <a:fillRect/>
          </a:stretch>
        </p:blipFill>
        <p:spPr>
          <a:xfrm>
            <a:off x="18880655" y="1066817"/>
            <a:ext cx="1436985" cy="1262805"/>
          </a:xfrm>
          <a:prstGeom prst="rect">
            <a:avLst/>
          </a:prstGeom>
          <a:ln w="12700">
            <a:miter lim="400000"/>
          </a:ln>
        </p:spPr>
      </p:pic>
      <p:sp>
        <p:nvSpPr>
          <p:cNvPr id="179" name="Title Text"/>
          <p:cNvSpPr txBox="1"/>
          <p:nvPr>
            <p:ph type="title"/>
          </p:nvPr>
        </p:nvSpPr>
        <p:spPr>
          <a:xfrm>
            <a:off x="3962400" y="482513"/>
            <a:ext cx="15273867" cy="1733857"/>
          </a:xfrm>
          <a:prstGeom prst="rect">
            <a:avLst/>
          </a:prstGeom>
        </p:spPr>
        <p:txBody>
          <a:bodyPr lIns="91439" tIns="91439" rIns="91439" bIns="91439" anchor="b"/>
          <a:lstStyle>
            <a:lvl1pPr algn="l" defTabSz="914400">
              <a:defRPr b="1" sz="6000">
                <a:solidFill>
                  <a:srgbClr val="0000FF"/>
                </a:solidFill>
                <a:latin typeface="Calibri"/>
                <a:ea typeface="Calibri"/>
                <a:cs typeface="Calibri"/>
                <a:sym typeface="Calibri"/>
              </a:defRPr>
            </a:lvl1pPr>
          </a:lstStyle>
          <a:p>
            <a:pPr/>
            <a:r>
              <a:t>Title Text</a:t>
            </a:r>
          </a:p>
        </p:txBody>
      </p:sp>
      <p:sp>
        <p:nvSpPr>
          <p:cNvPr id="180" name="Slide Number"/>
          <p:cNvSpPr txBox="1"/>
          <p:nvPr>
            <p:ph type="sldNum" sz="quarter" idx="2"/>
          </p:nvPr>
        </p:nvSpPr>
        <p:spPr>
          <a:xfrm>
            <a:off x="19915242" y="12825855"/>
            <a:ext cx="506358" cy="503940"/>
          </a:xfrm>
          <a:prstGeom prst="rect">
            <a:avLst/>
          </a:prstGeom>
        </p:spPr>
        <p:txBody>
          <a:bodyPr lIns="91439" tIns="91439" rIns="91439" bIns="91439" anchor="ctr"/>
          <a:lstStyle>
            <a:lvl1pPr algn="r" defTabSz="1828800">
              <a:defRPr sz="2200">
                <a:solidFill>
                  <a:srgbClr val="000000"/>
                </a:solidFill>
                <a:latin typeface="Arial"/>
                <a:ea typeface="Arial"/>
                <a:cs typeface="Arial"/>
                <a:sym typeface="Arial"/>
              </a:defRPr>
            </a:lvl1pPr>
          </a:lstStyle>
          <a:p>
            <a:pPr/>
            <a:fld id="{86CB4B4D-7CA3-9044-876B-883B54F8677D}" type="slidenum"/>
          </a:p>
        </p:txBody>
      </p:sp>
      <p:pic>
        <p:nvPicPr>
          <p:cNvPr id="181" name="Picture 5" descr="Picture 5"/>
          <p:cNvPicPr>
            <a:picLocks noChangeAspect="1"/>
          </p:cNvPicPr>
          <p:nvPr/>
        </p:nvPicPr>
        <p:blipFill>
          <a:blip r:embed="rId4">
            <a:extLst/>
          </a:blip>
          <a:stretch>
            <a:fillRect/>
          </a:stretch>
        </p:blipFill>
        <p:spPr>
          <a:xfrm>
            <a:off x="18695325" y="248141"/>
            <a:ext cx="2436183" cy="2194561"/>
          </a:xfrm>
          <a:prstGeom prst="rect">
            <a:avLst/>
          </a:prstGeom>
          <a:ln w="12700">
            <a:miter lim="400000"/>
          </a:ln>
        </p:spPr>
      </p:pic>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13"/>
          </p:nvPr>
        </p:nvSpPr>
        <p:spPr>
          <a:xfrm>
            <a:off x="5298281" y="892968"/>
            <a:ext cx="13751719" cy="8322470"/>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nchor="b"/>
          <a:lstStyle/>
          <a:p>
            <a:pPr/>
            <a:r>
              <a:t>Title Text</a:t>
            </a:r>
          </a:p>
        </p:txBody>
      </p:sp>
      <p:sp>
        <p:nvSpPr>
          <p:cNvPr id="22" name="Body Level One…"/>
          <p:cNvSpPr txBox="1"/>
          <p:nvPr>
            <p:ph type="body" sz="quarter" idx="1"/>
          </p:nvPr>
        </p:nvSpPr>
        <p:spPr>
          <a:xfrm>
            <a:off x="4833937" y="11519296"/>
            <a:ext cx="14716126" cy="1714501"/>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bg>
      <p:bgPr>
        <a:solidFill>
          <a:srgbClr val="FFFFFF"/>
        </a:solidFill>
      </p:bgPr>
    </p:bg>
    <p:spTree>
      <p:nvGrpSpPr>
        <p:cNvPr id="1" name=""/>
        <p:cNvGrpSpPr/>
        <p:nvPr/>
      </p:nvGrpSpPr>
      <p:grpSpPr>
        <a:xfrm>
          <a:off x="0" y="0"/>
          <a:ext cx="0" cy="0"/>
          <a:chOff x="0" y="0"/>
          <a:chExt cx="0" cy="0"/>
        </a:xfrm>
      </p:grpSpPr>
      <p:sp>
        <p:nvSpPr>
          <p:cNvPr id="188" name="Title Text"/>
          <p:cNvSpPr txBox="1"/>
          <p:nvPr>
            <p:ph type="title"/>
          </p:nvPr>
        </p:nvSpPr>
        <p:spPr>
          <a:xfrm>
            <a:off x="3962400" y="549275"/>
            <a:ext cx="16459200" cy="2286001"/>
          </a:xfrm>
          <a:prstGeom prst="rect">
            <a:avLst/>
          </a:prstGeom>
        </p:spPr>
        <p:txBody>
          <a:bodyPr lIns="91439" tIns="91439" rIns="91439" bIns="91439"/>
          <a:lstStyle>
            <a:lvl1pPr defTabSz="914400">
              <a:defRPr sz="8600">
                <a:solidFill>
                  <a:srgbClr val="000000"/>
                </a:solidFill>
                <a:latin typeface="Calibri"/>
                <a:ea typeface="Calibri"/>
                <a:cs typeface="Calibri"/>
                <a:sym typeface="Calibri"/>
              </a:defRPr>
            </a:lvl1pPr>
          </a:lstStyle>
          <a:p>
            <a:pPr/>
            <a:r>
              <a:t>Title Text</a:t>
            </a:r>
          </a:p>
        </p:txBody>
      </p:sp>
      <p:sp>
        <p:nvSpPr>
          <p:cNvPr id="189" name="Body Level One…"/>
          <p:cNvSpPr txBox="1"/>
          <p:nvPr>
            <p:ph type="body" idx="1"/>
          </p:nvPr>
        </p:nvSpPr>
        <p:spPr>
          <a:xfrm>
            <a:off x="3962400" y="3200400"/>
            <a:ext cx="16459200" cy="9051927"/>
          </a:xfrm>
          <a:prstGeom prst="rect">
            <a:avLst/>
          </a:prstGeom>
        </p:spPr>
        <p:txBody>
          <a:bodyPr lIns="91439" tIns="91439" rIns="91439" bIns="91439" anchor="t"/>
          <a:lstStyle>
            <a:lvl1pPr marL="642937" indent="-642937" defTabSz="914400">
              <a:spcBef>
                <a:spcPts val="1500"/>
              </a:spcBef>
              <a:buFont typeface="Arial"/>
              <a:defRPr sz="6000">
                <a:solidFill>
                  <a:srgbClr val="000000"/>
                </a:solidFill>
                <a:latin typeface="Calibri"/>
                <a:ea typeface="Calibri"/>
                <a:cs typeface="Calibri"/>
                <a:sym typeface="Calibri"/>
              </a:defRPr>
            </a:lvl1pPr>
            <a:lvl2pPr marL="1069521" indent="-612321" defTabSz="914400">
              <a:spcBef>
                <a:spcPts val="1500"/>
              </a:spcBef>
              <a:buFont typeface="Arial"/>
              <a:buChar char="–"/>
              <a:defRPr sz="6000">
                <a:solidFill>
                  <a:srgbClr val="000000"/>
                </a:solidFill>
                <a:latin typeface="Calibri"/>
                <a:ea typeface="Calibri"/>
                <a:cs typeface="Calibri"/>
                <a:sym typeface="Calibri"/>
              </a:defRPr>
            </a:lvl2pPr>
            <a:lvl3pPr marL="1485900" indent="-571500" defTabSz="914400">
              <a:spcBef>
                <a:spcPts val="1500"/>
              </a:spcBef>
              <a:buSzPct val="100000"/>
              <a:buFont typeface="Arial"/>
              <a:defRPr sz="6000">
                <a:solidFill>
                  <a:srgbClr val="000000"/>
                </a:solidFill>
                <a:latin typeface="Calibri"/>
                <a:ea typeface="Calibri"/>
                <a:cs typeface="Calibri"/>
                <a:sym typeface="Calibri"/>
              </a:defRPr>
            </a:lvl3pPr>
            <a:lvl4pPr marL="2057400" indent="-685800" defTabSz="914400">
              <a:spcBef>
                <a:spcPts val="1500"/>
              </a:spcBef>
              <a:buSzPct val="100000"/>
              <a:buFont typeface="Arial"/>
              <a:buChar char="–"/>
              <a:defRPr sz="6000">
                <a:solidFill>
                  <a:srgbClr val="000000"/>
                </a:solidFill>
                <a:latin typeface="Calibri"/>
                <a:ea typeface="Calibri"/>
                <a:cs typeface="Calibri"/>
                <a:sym typeface="Calibri"/>
              </a:defRPr>
            </a:lvl4pPr>
            <a:lvl5pPr marL="2514600" indent="-685800" defTabSz="914400">
              <a:spcBef>
                <a:spcPts val="1500"/>
              </a:spcBef>
              <a:buSzPct val="100000"/>
              <a:buFont typeface="Arial"/>
              <a:buChar char="»"/>
              <a:defRPr sz="60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0" name="Slide Number"/>
          <p:cNvSpPr txBox="1"/>
          <p:nvPr>
            <p:ph type="sldNum" sz="quarter" idx="2"/>
          </p:nvPr>
        </p:nvSpPr>
        <p:spPr>
          <a:xfrm>
            <a:off x="19942800" y="12814934"/>
            <a:ext cx="478800" cy="525781"/>
          </a:xfrm>
          <a:prstGeom prst="rect">
            <a:avLst/>
          </a:prstGeom>
        </p:spPr>
        <p:txBody>
          <a:bodyPr lIns="91439" tIns="91439" rIns="91439" bIns="91439" anchor="ctr"/>
          <a:lstStyle>
            <a:lvl1pPr algn="r" defTabSz="914400">
              <a:defRPr sz="2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97" name="Title Text"/>
          <p:cNvSpPr txBox="1"/>
          <p:nvPr>
            <p:ph type="title"/>
          </p:nvPr>
        </p:nvSpPr>
        <p:spPr>
          <a:prstGeom prst="rect">
            <a:avLst/>
          </a:prstGeom>
        </p:spPr>
        <p:txBody>
          <a:bodyPr/>
          <a:lstStyle/>
          <a:p>
            <a:pPr/>
            <a:r>
              <a:t>Title Text</a:t>
            </a:r>
          </a:p>
        </p:txBody>
      </p:sp>
      <p:sp>
        <p:nvSpPr>
          <p:cNvPr id="198" name="Body Level One…"/>
          <p:cNvSpPr txBox="1"/>
          <p:nvPr>
            <p:ph type="body" idx="1"/>
          </p:nvPr>
        </p:nvSpPr>
        <p:spPr>
          <a:prstGeom prst="rect">
            <a:avLst/>
          </a:prstGeom>
        </p:spPr>
        <p:txBody>
          <a:bodyPr/>
          <a:lstStyle>
            <a:lvl1pPr marL="625642" indent="-625642">
              <a:buSzPct val="75000"/>
            </a:lvl1pPr>
            <a:lvl2pPr>
              <a:buSzPct val="75000"/>
            </a:lvl2pPr>
          </a:lstStyle>
          <a:p>
            <a:pPr/>
            <a:r>
              <a:t>Body Level One</a:t>
            </a:r>
          </a:p>
          <a:p>
            <a:pPr lvl="1"/>
            <a:r>
              <a:t>Body Level Two</a:t>
            </a:r>
          </a:p>
          <a:p>
            <a:pPr lvl="2"/>
            <a:r>
              <a:t>Body Level Three</a:t>
            </a:r>
          </a:p>
          <a:p>
            <a:pPr lvl="3"/>
            <a:r>
              <a:t>Body Level Four</a:t>
            </a:r>
          </a:p>
          <a:p>
            <a:pPr lvl="4"/>
            <a:r>
              <a:t>Body Level Five</a:t>
            </a:r>
          </a:p>
        </p:txBody>
      </p:sp>
      <p:sp>
        <p:nvSpPr>
          <p:cNvPr id="1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12495609" y="1071562"/>
            <a:ext cx="7500938" cy="1159073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1071562"/>
            <a:ext cx="7500938" cy="5625704"/>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7036593"/>
            <a:ext cx="7500938" cy="5625704"/>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13"/>
          </p:nvPr>
        </p:nvSpPr>
        <p:spPr>
          <a:xfrm>
            <a:off x="12495609" y="3643312"/>
            <a:ext cx="7500938" cy="8840392"/>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a:lstStyle>
            <a:lvl1pPr marL="517071" indent="-517071">
              <a:spcBef>
                <a:spcPts val="5300"/>
              </a:spcBef>
              <a:defRPr sz="3800"/>
            </a:lvl1pPr>
            <a:lvl2pPr marL="898071" indent="-517071">
              <a:spcBef>
                <a:spcPts val="5300"/>
              </a:spcBef>
              <a:defRPr sz="3800"/>
            </a:lvl2pPr>
            <a:lvl3pPr marL="1279071" indent="-517071">
              <a:spcBef>
                <a:spcPts val="5300"/>
              </a:spcBef>
              <a:defRPr sz="3800"/>
            </a:lvl3pPr>
            <a:lvl4pPr marL="1660071" indent="-517071">
              <a:spcBef>
                <a:spcPts val="5300"/>
              </a:spcBef>
              <a:defRPr sz="3800"/>
            </a:lvl4pPr>
            <a:lvl5pPr marL="2041071" indent="-517071">
              <a:spcBef>
                <a:spcPts val="53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2495609" y="7161609"/>
            <a:ext cx="7500938" cy="5482829"/>
          </a:xfrm>
          <a:prstGeom prst="rect">
            <a:avLst/>
          </a:prstGeom>
        </p:spPr>
        <p:txBody>
          <a:bodyPr lIns="91439" tIns="45719" rIns="91439" bIns="45719" anchor="t">
            <a:noAutofit/>
          </a:bodyPr>
          <a:lstStyle/>
          <a:p>
            <a:pPr/>
          </a:p>
        </p:txBody>
      </p:sp>
      <p:sp>
        <p:nvSpPr>
          <p:cNvPr id="84" name="Image"/>
          <p:cNvSpPr/>
          <p:nvPr>
            <p:ph type="pic" sz="quarter" idx="14"/>
          </p:nvPr>
        </p:nvSpPr>
        <p:spPr>
          <a:xfrm>
            <a:off x="12495609" y="1071562"/>
            <a:ext cx="7500938" cy="5482829"/>
          </a:xfrm>
          <a:prstGeom prst="rect">
            <a:avLst/>
          </a:prstGeom>
        </p:spPr>
        <p:txBody>
          <a:bodyPr lIns="91439" tIns="45719" rIns="91439" bIns="45719" anchor="t">
            <a:noAutofit/>
          </a:bodyPr>
          <a:lstStyle/>
          <a:p>
            <a:pPr/>
          </a:p>
        </p:txBody>
      </p:sp>
      <p:sp>
        <p:nvSpPr>
          <p:cNvPr id="85" name="Image"/>
          <p:cNvSpPr/>
          <p:nvPr>
            <p:ph type="pic" sz="half" idx="15"/>
          </p:nvPr>
        </p:nvSpPr>
        <p:spPr>
          <a:xfrm>
            <a:off x="4387453" y="1072805"/>
            <a:ext cx="7500938" cy="11572876"/>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387453" y="571500"/>
            <a:ext cx="15609094" cy="298251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35814" y="13001625"/>
            <a:ext cx="494513" cy="511175"/>
          </a:xfrm>
          <a:prstGeom prst="rect">
            <a:avLst/>
          </a:prstGeom>
          <a:ln w="12700">
            <a:miter lim="400000"/>
          </a:ln>
        </p:spPr>
        <p:txBody>
          <a:bodyPr wrap="none" lIns="71437" tIns="71437" rIns="71437" bIns="71437">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560920" marR="0" indent="-560920" algn="l" defTabSz="821531" rtl="0" latinLnBrk="0">
        <a:lnSpc>
          <a:spcPct val="100000"/>
        </a:lnSpc>
        <a:spcBef>
          <a:spcPts val="5900"/>
        </a:spcBef>
        <a:spcAft>
          <a:spcPts val="0"/>
        </a:spcAft>
        <a:buClrTx/>
        <a:buSzPct val="100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082842" marR="0" indent="-625642" algn="l" defTabSz="821531" rtl="0" latinLnBrk="0">
        <a:lnSpc>
          <a:spcPct val="100000"/>
        </a:lnSpc>
        <a:spcBef>
          <a:spcPts val="5900"/>
        </a:spcBef>
        <a:spcAft>
          <a:spcPts val="0"/>
        </a:spcAft>
        <a:buClrTx/>
        <a:buSzPct val="100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5400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19972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24544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29116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33688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38260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42832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z.umn.edu/cmbprobe" TargetMode="External"/><Relationship Id="rId3" Type="http://schemas.openxmlformats.org/officeDocument/2006/relationships/hyperlink" Target="mailto:cmbprobe@lists.physics.umn.edu"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tif"/><Relationship Id="rId5" Type="http://schemas.openxmlformats.org/officeDocument/2006/relationships/image" Target="../media/image4.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6.tif"/><Relationship Id="rId5" Type="http://schemas.openxmlformats.org/officeDocument/2006/relationships/image" Target="../media/image7.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tif"/><Relationship Id="rId5" Type="http://schemas.openxmlformats.org/officeDocument/2006/relationships/image" Target="../media/image9.tif"/><Relationship Id="rId6" Type="http://schemas.openxmlformats.org/officeDocument/2006/relationships/image" Target="../media/image10.tif"/><Relationship Id="rId7" Type="http://schemas.openxmlformats.org/officeDocument/2006/relationships/image" Target="../media/image11.tif"/><Relationship Id="rId8" Type="http://schemas.openxmlformats.org/officeDocument/2006/relationships/image" Target="../media/image12.tif"/><Relationship Id="rId9" Type="http://schemas.openxmlformats.org/officeDocument/2006/relationships/image" Target="../media/image13.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tif"/><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6.png"/><Relationship Id="rId6" Type="http://schemas.openxmlformats.org/officeDocument/2006/relationships/image" Target="../media/image21.png"/><Relationship Id="rId7" Type="http://schemas.openxmlformats.org/officeDocument/2006/relationships/image" Target="../media/image15.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6.png"/><Relationship Id="rId6" Type="http://schemas.openxmlformats.org/officeDocument/2006/relationships/image" Target="../media/image16.tif"/><Relationship Id="rId7" Type="http://schemas.openxmlformats.org/officeDocument/2006/relationships/image" Target="../media/image17.tif"/><Relationship Id="rId8" Type="http://schemas.openxmlformats.org/officeDocument/2006/relationships/image" Target="../media/image2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6.png"/><Relationship Id="rId6" Type="http://schemas.openxmlformats.org/officeDocument/2006/relationships/image" Target="../media/image16.tif"/><Relationship Id="rId7" Type="http://schemas.openxmlformats.org/officeDocument/2006/relationships/image" Target="../media/image23.png"/><Relationship Id="rId8" Type="http://schemas.openxmlformats.org/officeDocument/2006/relationships/image" Target="../media/image18.tif"/><Relationship Id="rId9" Type="http://schemas.openxmlformats.org/officeDocument/2006/relationships/image" Target="../media/image19.tif"/><Relationship Id="rId10" Type="http://schemas.openxmlformats.org/officeDocument/2006/relationships/image" Target="../media/image24.png"/><Relationship Id="rId11" Type="http://schemas.openxmlformats.org/officeDocument/2006/relationships/image" Target="../media/image2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z.umn.edu/cmbprobe" TargetMode="External"/><Relationship Id="rId3" Type="http://schemas.openxmlformats.org/officeDocument/2006/relationships/hyperlink" Target="mailto:cmbprobe@lists.physics.umn.edu"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0.tif"/><Relationship Id="rId5" Type="http://schemas.openxmlformats.org/officeDocument/2006/relationships/image" Target="../media/image21.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2.tif"/><Relationship Id="rId4" Type="http://schemas.openxmlformats.org/officeDocument/2006/relationships/image" Target="../media/image30.png"/><Relationship Id="rId5"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3.jpeg"/><Relationship Id="rId5" Type="http://schemas.openxmlformats.org/officeDocument/2006/relationships/image" Target="../media/image32.png"/><Relationship Id="rId6" Type="http://schemas.openxmlformats.org/officeDocument/2006/relationships/image" Target="../media/image4.jpeg"/><Relationship Id="rId7"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3.png"/><Relationship Id="rId3" Type="http://schemas.openxmlformats.org/officeDocument/2006/relationships/image" Target="../media/image23.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3.png"/><Relationship Id="rId3" Type="http://schemas.openxmlformats.org/officeDocument/2006/relationships/image" Target="../media/image24.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5.t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mailto:cmbprobe@lists.physics.umn.edu" TargetMode="External"/><Relationship Id="rId4" Type="http://schemas.openxmlformats.org/officeDocument/2006/relationships/hyperlink" Target="https://z.umn.edu/cmbprobe"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mailto:cmbprobe@lists.physics.umn.edu" TargetMode="External"/><Relationship Id="rId5" Type="http://schemas.openxmlformats.org/officeDocument/2006/relationships/hyperlink" Target="https://z.umn.edu/cmbprobe"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PICO - Probe of Inflation…"/>
          <p:cNvSpPr txBox="1"/>
          <p:nvPr>
            <p:ph type="ctrTitle"/>
          </p:nvPr>
        </p:nvSpPr>
        <p:spPr>
          <a:xfrm>
            <a:off x="435189" y="205581"/>
            <a:ext cx="23513622" cy="4643438"/>
          </a:xfrm>
          <a:prstGeom prst="rect">
            <a:avLst/>
          </a:prstGeom>
        </p:spPr>
        <p:txBody>
          <a:bodyPr anchor="ctr"/>
          <a:lstStyle/>
          <a:p>
            <a:pPr/>
            <a:r>
              <a:t>PICO - Probe of Inflation </a:t>
            </a:r>
          </a:p>
          <a:p>
            <a:pPr/>
            <a:r>
              <a:t>and Cosmic Origins</a:t>
            </a:r>
          </a:p>
        </p:txBody>
      </p:sp>
      <p:sp>
        <p:nvSpPr>
          <p:cNvPr id="209" name="Shaul Hanany…"/>
          <p:cNvSpPr txBox="1"/>
          <p:nvPr>
            <p:ph type="subTitle" sz="half" idx="1"/>
          </p:nvPr>
        </p:nvSpPr>
        <p:spPr>
          <a:xfrm>
            <a:off x="3278483" y="5409406"/>
            <a:ext cx="17827034" cy="5047734"/>
          </a:xfrm>
          <a:prstGeom prst="rect">
            <a:avLst/>
          </a:prstGeom>
        </p:spPr>
        <p:txBody>
          <a:bodyPr/>
          <a:lstStyle/>
          <a:p>
            <a:pPr defTabSz="788669">
              <a:defRPr sz="4608"/>
            </a:pPr>
          </a:p>
          <a:p>
            <a:pPr defTabSz="788669">
              <a:defRPr sz="4608"/>
            </a:pPr>
            <a:r>
              <a:t>Shaul Hanany</a:t>
            </a:r>
          </a:p>
          <a:p>
            <a:pPr defTabSz="788669">
              <a:defRPr sz="4608"/>
            </a:pPr>
            <a:r>
              <a:t>University of Minnesota</a:t>
            </a:r>
          </a:p>
          <a:p>
            <a:pPr defTabSz="788669">
              <a:defRPr sz="4608"/>
            </a:pPr>
          </a:p>
          <a:p>
            <a:pPr defTabSz="788669">
              <a:defRPr sz="4608"/>
            </a:pPr>
            <a:r>
              <a:t>For the PICO Collaboration</a:t>
            </a:r>
          </a:p>
          <a:p>
            <a:pPr defTabSz="788669">
              <a:defRPr sz="4608"/>
            </a:pPr>
          </a:p>
        </p:txBody>
      </p:sp>
      <p:sp>
        <p:nvSpPr>
          <p:cNvPr id="210" name="Learn + participate: https://z.umn.edu/cmbprobe"/>
          <p:cNvSpPr txBox="1"/>
          <p:nvPr/>
        </p:nvSpPr>
        <p:spPr>
          <a:xfrm>
            <a:off x="383660" y="12324732"/>
            <a:ext cx="14964807" cy="930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a:spcBef>
                <a:spcPts val="2800"/>
              </a:spcBef>
            </a:pPr>
            <a:r>
              <a:t>Learn + participate: </a:t>
            </a:r>
            <a:r>
              <a:rPr u="sng">
                <a:hlinkClick r:id="rId2" invalidUrl="" action="" tgtFrame="" tooltip="" history="1" highlightClick="0" endSnd="0"/>
              </a:rPr>
              <a:t>https://z.umn.edu/cmbprobe</a:t>
            </a:r>
          </a:p>
        </p:txBody>
      </p:sp>
      <p:sp>
        <p:nvSpPr>
          <p:cNvPr id="211" name="Subscribe: cmbprobe@lists.physics.umn.edu"/>
          <p:cNvSpPr txBox="1"/>
          <p:nvPr/>
        </p:nvSpPr>
        <p:spPr>
          <a:xfrm>
            <a:off x="375969" y="11238930"/>
            <a:ext cx="13515468" cy="930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spcBef>
                <a:spcPts val="2800"/>
              </a:spcBef>
            </a:pPr>
            <a:r>
              <a:t>Subscribe: </a:t>
            </a:r>
            <a:r>
              <a:rPr u="sng">
                <a:hlinkClick r:id="rId3" invalidUrl="" action="" tgtFrame="" tooltip="" history="1" highlightClick="0" endSnd="0"/>
              </a:rPr>
              <a:t>cmbprobe@lists.physics.umn.edu</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Models:…"/>
          <p:cNvSpPr txBox="1"/>
          <p:nvPr>
            <p:ph type="body" idx="1"/>
          </p:nvPr>
        </p:nvSpPr>
        <p:spPr>
          <a:xfrm>
            <a:off x="1514278" y="1814609"/>
            <a:ext cx="21355444" cy="11420495"/>
          </a:xfrm>
          <a:prstGeom prst="rect">
            <a:avLst/>
          </a:prstGeom>
        </p:spPr>
        <p:txBody>
          <a:bodyPr anchor="t"/>
          <a:lstStyle/>
          <a:p>
            <a:pPr lvl="1" marL="1155031" indent="-697831">
              <a:spcBef>
                <a:spcPts val="4200"/>
              </a:spcBef>
              <a:defRPr sz="5800"/>
            </a:pPr>
          </a:p>
          <a:p>
            <a:pPr marL="625642" indent="-625642">
              <a:spcBef>
                <a:spcPts val="1500"/>
              </a:spcBef>
              <a:defRPr sz="5800"/>
            </a:pPr>
            <a:r>
              <a:t>Models: </a:t>
            </a:r>
          </a:p>
          <a:p>
            <a:pPr lvl="1" marL="1155031" indent="-697831">
              <a:spcBef>
                <a:spcPts val="1500"/>
              </a:spcBef>
              <a:defRPr sz="5800"/>
            </a:pPr>
            <a:r>
              <a:t>90 - Gaussian dust and synchrotron, uniform amplitude</a:t>
            </a:r>
          </a:p>
          <a:p>
            <a:pPr lvl="1" marL="1155031" indent="-697831">
              <a:spcBef>
                <a:spcPts val="1500"/>
              </a:spcBef>
              <a:defRPr sz="5800"/>
            </a:pPr>
            <a:r>
              <a:t>91 - PySM a1d1f1s1 ; 1608.02841</a:t>
            </a:r>
          </a:p>
          <a:p>
            <a:pPr lvl="1" marL="1155031" indent="-697831">
              <a:spcBef>
                <a:spcPts val="1500"/>
              </a:spcBef>
              <a:defRPr sz="5800"/>
            </a:pPr>
            <a:r>
              <a:t>92 - PySM a2d4f1s3</a:t>
            </a:r>
          </a:p>
          <a:p>
            <a:pPr lvl="1" marL="1155031" indent="-697831">
              <a:spcBef>
                <a:spcPts val="1500"/>
              </a:spcBef>
              <a:defRPr sz="5800"/>
            </a:pPr>
            <a:r>
              <a:t>93 - PySM a2d7f1s3</a:t>
            </a:r>
          </a:p>
          <a:p>
            <a:pPr lvl="1" marL="1155031" indent="-697831">
              <a:spcBef>
                <a:spcPts val="1500"/>
              </a:spcBef>
              <a:defRPr sz="5800"/>
            </a:pPr>
            <a:r>
              <a:t>96 - Brandon’s MHD</a:t>
            </a:r>
          </a:p>
          <a:p>
            <a:pPr lvl="1" marL="1155031" indent="-697831">
              <a:spcBef>
                <a:spcPts val="1500"/>
              </a:spcBef>
              <a:defRPr sz="5800"/>
            </a:pPr>
            <a:r>
              <a:t>98 - Delabrouille ++, Multi-layer dust; 1706.04162</a:t>
            </a:r>
          </a:p>
          <a:p>
            <a:pPr lvl="1" marL="1155031" indent="-697831">
              <a:spcBef>
                <a:spcPts val="1500"/>
              </a:spcBef>
              <a:defRPr sz="5800"/>
            </a:pPr>
            <a:r>
              <a:t>99 - Vansyngel;  1611.02577</a:t>
            </a:r>
          </a:p>
        </p:txBody>
      </p:sp>
      <p:sp>
        <p:nvSpPr>
          <p:cNvPr id="356" name="Map Based Models"/>
          <p:cNvSpPr txBox="1"/>
          <p:nvPr>
            <p:ph type="title"/>
          </p:nvPr>
        </p:nvSpPr>
        <p:spPr>
          <a:xfrm>
            <a:off x="4387453" y="142875"/>
            <a:ext cx="15609094" cy="1346500"/>
          </a:xfrm>
          <a:prstGeom prst="rect">
            <a:avLst/>
          </a:prstGeom>
        </p:spPr>
        <p:txBody>
          <a:bodyPr/>
          <a:lstStyle>
            <a:lvl1pPr>
              <a:defRPr sz="7000"/>
            </a:lvl1pPr>
          </a:lstStyle>
          <a:p>
            <a:pPr/>
            <a:r>
              <a:t>Map Based Models</a:t>
            </a:r>
          </a:p>
        </p:txBody>
      </p:sp>
      <p:sp>
        <p:nvSpPr>
          <p:cNvPr id="357"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358" name="TeamX_20171221_iso_annotated_complete_2.png" descr="TeamX_20171221_iso_annotated_complete_2.png"/>
          <p:cNvPicPr>
            <a:picLocks noChangeAspect="1"/>
          </p:cNvPicPr>
          <p:nvPr/>
        </p:nvPicPr>
        <p:blipFill>
          <a:blip r:embed="rId2">
            <a:extLst/>
          </a:blip>
          <a:stretch>
            <a:fillRect/>
          </a:stretch>
        </p:blipFill>
        <p:spPr>
          <a:xfrm>
            <a:off x="91013" y="60665"/>
            <a:ext cx="1227984" cy="151092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The Role of High Frequency Bands"/>
          <p:cNvSpPr txBox="1"/>
          <p:nvPr>
            <p:ph type="title"/>
          </p:nvPr>
        </p:nvSpPr>
        <p:spPr>
          <a:xfrm>
            <a:off x="3743011" y="142875"/>
            <a:ext cx="16897978" cy="1346500"/>
          </a:xfrm>
          <a:prstGeom prst="rect">
            <a:avLst/>
          </a:prstGeom>
        </p:spPr>
        <p:txBody>
          <a:bodyPr/>
          <a:lstStyle>
            <a:lvl1pPr>
              <a:defRPr sz="7000"/>
            </a:lvl1pPr>
          </a:lstStyle>
          <a:p>
            <a:pPr/>
            <a:r>
              <a:t>The Role of High Frequency Bands</a:t>
            </a:r>
          </a:p>
        </p:txBody>
      </p:sp>
      <p:sp>
        <p:nvSpPr>
          <p:cNvPr id="361"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362" name="TeamX_20171221_iso_annotated_complete_2.png" descr="TeamX_20171221_iso_annotated_complete_2.png"/>
          <p:cNvPicPr>
            <a:picLocks noChangeAspect="1"/>
          </p:cNvPicPr>
          <p:nvPr/>
        </p:nvPicPr>
        <p:blipFill>
          <a:blip r:embed="rId3">
            <a:extLst/>
          </a:blip>
          <a:stretch>
            <a:fillRect/>
          </a:stretch>
        </p:blipFill>
        <p:spPr>
          <a:xfrm>
            <a:off x="91013" y="60665"/>
            <a:ext cx="1227984" cy="1510920"/>
          </a:xfrm>
          <a:prstGeom prst="rect">
            <a:avLst/>
          </a:prstGeom>
          <a:ln w="12700">
            <a:miter lim="400000"/>
          </a:ln>
        </p:spPr>
      </p:pic>
      <p:pic>
        <p:nvPicPr>
          <p:cNvPr id="363" name="Image" descr="Image"/>
          <p:cNvPicPr>
            <a:picLocks noChangeAspect="1"/>
          </p:cNvPicPr>
          <p:nvPr/>
        </p:nvPicPr>
        <p:blipFill>
          <a:blip r:embed="rId4">
            <a:extLst/>
          </a:blip>
          <a:stretch>
            <a:fillRect/>
          </a:stretch>
        </p:blipFill>
        <p:spPr>
          <a:xfrm>
            <a:off x="1503437" y="1799030"/>
            <a:ext cx="14576503" cy="10918864"/>
          </a:xfrm>
          <a:prstGeom prst="rect">
            <a:avLst/>
          </a:prstGeom>
          <a:ln w="12700">
            <a:miter lim="400000"/>
          </a:ln>
        </p:spPr>
      </p:pic>
      <p:pic>
        <p:nvPicPr>
          <p:cNvPr id="364" name="Image" descr="Image"/>
          <p:cNvPicPr>
            <a:picLocks noChangeAspect="1"/>
          </p:cNvPicPr>
          <p:nvPr/>
        </p:nvPicPr>
        <p:blipFill>
          <a:blip r:embed="rId5">
            <a:extLst/>
          </a:blip>
          <a:srcRect l="50045" t="0" r="0" b="0"/>
          <a:stretch>
            <a:fillRect/>
          </a:stretch>
        </p:blipFill>
        <p:spPr>
          <a:xfrm>
            <a:off x="16066710" y="1789127"/>
            <a:ext cx="7295562" cy="10989386"/>
          </a:xfrm>
          <a:prstGeom prst="rect">
            <a:avLst/>
          </a:prstGeom>
          <a:ln w="12700">
            <a:miter lim="400000"/>
          </a:ln>
        </p:spPr>
      </p:pic>
      <p:sp>
        <p:nvSpPr>
          <p:cNvPr id="365" name="M. Remazeilles"/>
          <p:cNvSpPr txBox="1"/>
          <p:nvPr/>
        </p:nvSpPr>
        <p:spPr>
          <a:xfrm>
            <a:off x="1415960" y="12820625"/>
            <a:ext cx="3227512" cy="663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400">
                <a:latin typeface="Helvetica"/>
                <a:ea typeface="Helvetica"/>
                <a:cs typeface="Helvetica"/>
                <a:sym typeface="Helvetica"/>
              </a:defRPr>
            </a:lvl1pPr>
          </a:lstStyle>
          <a:p>
            <a:pPr/>
            <a:r>
              <a:t>M. Remazeilles</a:t>
            </a:r>
          </a:p>
        </p:txBody>
      </p:sp>
      <p:sp>
        <p:nvSpPr>
          <p:cNvPr id="366" name="green = input CMB…"/>
          <p:cNvSpPr txBox="1"/>
          <p:nvPr/>
        </p:nvSpPr>
        <p:spPr>
          <a:xfrm>
            <a:off x="4063515" y="5899128"/>
            <a:ext cx="3842285" cy="1082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3100">
                <a:solidFill>
                  <a:schemeClr val="accent2"/>
                </a:solidFill>
                <a:latin typeface="Helvetica"/>
                <a:ea typeface="Helvetica"/>
                <a:cs typeface="Helvetica"/>
                <a:sym typeface="Helvetica"/>
              </a:defRPr>
            </a:pPr>
            <a:r>
              <a:t>green = input CMB</a:t>
            </a:r>
          </a:p>
          <a:p>
            <a:pPr>
              <a:defRPr b="1" sz="3100">
                <a:solidFill>
                  <a:schemeClr val="accent5">
                    <a:hueOff val="100859"/>
                    <a:satOff val="-13629"/>
                    <a:lumOff val="23879"/>
                  </a:schemeClr>
                </a:solidFill>
                <a:latin typeface="Helvetica"/>
                <a:ea typeface="Helvetica"/>
                <a:cs typeface="Helvetica"/>
                <a:sym typeface="Helvetica"/>
              </a:defRPr>
            </a:pPr>
            <a:r>
              <a:t>red = reconstructed</a:t>
            </a:r>
          </a:p>
        </p:txBody>
      </p:sp>
      <p:sp>
        <p:nvSpPr>
          <p:cNvPr id="367" name="black = input…"/>
          <p:cNvSpPr txBox="1"/>
          <p:nvPr/>
        </p:nvSpPr>
        <p:spPr>
          <a:xfrm>
            <a:off x="5027786" y="8909028"/>
            <a:ext cx="3539344" cy="1108076"/>
          </a:xfrm>
          <a:prstGeom prst="rect">
            <a:avLst/>
          </a:prstGeom>
          <a:ln w="25400">
            <a:solidFill>
              <a:schemeClr val="accent6">
                <a:hueOff val="-30012"/>
                <a:satOff val="21098"/>
                <a:lumOff val="-15988"/>
              </a:schemeClr>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3100">
                <a:solidFill>
                  <a:srgbClr val="000000"/>
                </a:solidFill>
                <a:latin typeface="Helvetica"/>
                <a:ea typeface="Helvetica"/>
                <a:cs typeface="Helvetica"/>
                <a:sym typeface="Helvetica"/>
              </a:defRPr>
            </a:pPr>
            <a:r>
              <a:t>black = input</a:t>
            </a:r>
          </a:p>
          <a:p>
            <a:pPr>
              <a:defRPr b="1" sz="3100">
                <a:solidFill>
                  <a:schemeClr val="accent5">
                    <a:hueOff val="100859"/>
                    <a:satOff val="-13629"/>
                    <a:lumOff val="23879"/>
                  </a:schemeClr>
                </a:solidFill>
                <a:latin typeface="Helvetica"/>
                <a:ea typeface="Helvetica"/>
                <a:cs typeface="Helvetica"/>
                <a:sym typeface="Helvetica"/>
              </a:defRPr>
            </a:pPr>
            <a:r>
              <a:t>red = Commander</a:t>
            </a:r>
          </a:p>
        </p:txBody>
      </p:sp>
      <p:sp>
        <p:nvSpPr>
          <p:cNvPr id="368" name="Synchrotron curvature, Cs = 0.3 over the entire sky, also fitted"/>
          <p:cNvSpPr txBox="1"/>
          <p:nvPr/>
        </p:nvSpPr>
        <p:spPr>
          <a:xfrm>
            <a:off x="10878293" y="12846025"/>
            <a:ext cx="13483305" cy="6127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3100">
                <a:latin typeface="Helvetica"/>
                <a:ea typeface="Helvetica"/>
                <a:cs typeface="Helvetica"/>
                <a:sym typeface="Helvetica"/>
              </a:defRPr>
            </a:lvl1pPr>
          </a:lstStyle>
          <a:p>
            <a:pPr/>
            <a:r>
              <a:t>Synchrotron curvature, Cs = 0.3 over the entire sky, also fitted</a:t>
            </a:r>
          </a:p>
        </p:txBody>
      </p:sp>
      <p:sp>
        <p:nvSpPr>
          <p:cNvPr id="369" name="-4 low;…"/>
          <p:cNvSpPr txBox="1"/>
          <p:nvPr/>
        </p:nvSpPr>
        <p:spPr>
          <a:xfrm>
            <a:off x="8698644" y="1777978"/>
            <a:ext cx="2395228" cy="1323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600">
                <a:solidFill>
                  <a:schemeClr val="accent5"/>
                </a:solidFill>
                <a:latin typeface="Helvetica"/>
                <a:ea typeface="Helvetica"/>
                <a:cs typeface="Helvetica"/>
                <a:sym typeface="Helvetica"/>
              </a:defRPr>
            </a:pPr>
            <a:r>
              <a:t>-4 low; </a:t>
            </a:r>
          </a:p>
          <a:p>
            <a:pPr>
              <a:defRPr b="1" sz="2600">
                <a:solidFill>
                  <a:schemeClr val="accent5"/>
                </a:solidFill>
                <a:latin typeface="Helvetica"/>
                <a:ea typeface="Helvetica"/>
                <a:cs typeface="Helvetica"/>
                <a:sym typeface="Helvetica"/>
              </a:defRPr>
            </a:pPr>
            <a:r>
              <a:t>-3 high</a:t>
            </a:r>
          </a:p>
          <a:p>
            <a:pPr>
              <a:defRPr b="1" sz="2600">
                <a:solidFill>
                  <a:schemeClr val="accent5"/>
                </a:solidFill>
                <a:latin typeface="Helvetica"/>
                <a:ea typeface="Helvetica"/>
                <a:cs typeface="Helvetica"/>
                <a:sym typeface="Helvetica"/>
              </a:defRPr>
            </a:pPr>
            <a:r>
              <a:t>(555, 665, 800)</a:t>
            </a:r>
          </a:p>
        </p:txBody>
      </p:sp>
      <p:sp>
        <p:nvSpPr>
          <p:cNvPr id="370" name="-4 low…"/>
          <p:cNvSpPr txBox="1"/>
          <p:nvPr/>
        </p:nvSpPr>
        <p:spPr>
          <a:xfrm>
            <a:off x="16052024" y="1835128"/>
            <a:ext cx="2395068" cy="930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600">
                <a:solidFill>
                  <a:schemeClr val="accent5"/>
                </a:solidFill>
                <a:latin typeface="Helvetica"/>
                <a:ea typeface="Helvetica"/>
                <a:cs typeface="Helvetica"/>
                <a:sym typeface="Helvetica"/>
              </a:defRPr>
            </a:pPr>
            <a:r>
              <a:t>-4 low</a:t>
            </a:r>
          </a:p>
          <a:p>
            <a:pPr>
              <a:defRPr b="1" sz="2600">
                <a:solidFill>
                  <a:schemeClr val="accent5"/>
                </a:solidFill>
                <a:latin typeface="Helvetica"/>
                <a:ea typeface="Helvetica"/>
                <a:cs typeface="Helvetica"/>
                <a:sym typeface="Helvetica"/>
              </a:defRPr>
            </a:pPr>
            <a:r>
              <a:t>(21, 25, 30, 36)</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The Effects of Averaging"/>
          <p:cNvSpPr txBox="1"/>
          <p:nvPr>
            <p:ph type="title"/>
          </p:nvPr>
        </p:nvSpPr>
        <p:spPr>
          <a:xfrm>
            <a:off x="3743011" y="142875"/>
            <a:ext cx="16897978" cy="1346500"/>
          </a:xfrm>
          <a:prstGeom prst="rect">
            <a:avLst/>
          </a:prstGeom>
        </p:spPr>
        <p:txBody>
          <a:bodyPr/>
          <a:lstStyle>
            <a:lvl1pPr>
              <a:defRPr sz="7000"/>
            </a:lvl1pPr>
          </a:lstStyle>
          <a:p>
            <a:pPr/>
            <a:r>
              <a:t>The Effects of Averaging</a:t>
            </a:r>
          </a:p>
        </p:txBody>
      </p:sp>
      <p:sp>
        <p:nvSpPr>
          <p:cNvPr id="375"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376" name="TeamX_20171221_iso_annotated_complete_2.png" descr="TeamX_20171221_iso_annotated_complete_2.png"/>
          <p:cNvPicPr>
            <a:picLocks noChangeAspect="1"/>
          </p:cNvPicPr>
          <p:nvPr/>
        </p:nvPicPr>
        <p:blipFill>
          <a:blip r:embed="rId3">
            <a:extLst/>
          </a:blip>
          <a:stretch>
            <a:fillRect/>
          </a:stretch>
        </p:blipFill>
        <p:spPr>
          <a:xfrm>
            <a:off x="91013" y="60665"/>
            <a:ext cx="1227984" cy="1510920"/>
          </a:xfrm>
          <a:prstGeom prst="rect">
            <a:avLst/>
          </a:prstGeom>
          <a:ln w="12700">
            <a:miter lim="400000"/>
          </a:ln>
        </p:spPr>
      </p:pic>
      <p:sp>
        <p:nvSpPr>
          <p:cNvPr id="377" name="green = input CMB…"/>
          <p:cNvSpPr txBox="1"/>
          <p:nvPr/>
        </p:nvSpPr>
        <p:spPr>
          <a:xfrm>
            <a:off x="4063515" y="5899128"/>
            <a:ext cx="3842285" cy="1082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3100">
                <a:solidFill>
                  <a:schemeClr val="accent2"/>
                </a:solidFill>
                <a:latin typeface="Helvetica"/>
                <a:ea typeface="Helvetica"/>
                <a:cs typeface="Helvetica"/>
                <a:sym typeface="Helvetica"/>
              </a:defRPr>
            </a:pPr>
            <a:r>
              <a:t>green = input CMB</a:t>
            </a:r>
          </a:p>
          <a:p>
            <a:pPr>
              <a:defRPr b="1" sz="3100">
                <a:solidFill>
                  <a:schemeClr val="accent5">
                    <a:hueOff val="100859"/>
                    <a:satOff val="-13629"/>
                    <a:lumOff val="23879"/>
                  </a:schemeClr>
                </a:solidFill>
                <a:latin typeface="Helvetica"/>
                <a:ea typeface="Helvetica"/>
                <a:cs typeface="Helvetica"/>
                <a:sym typeface="Helvetica"/>
              </a:defRPr>
            </a:pPr>
            <a:r>
              <a:t>red = reconstructed</a:t>
            </a:r>
          </a:p>
        </p:txBody>
      </p:sp>
      <p:sp>
        <p:nvSpPr>
          <p:cNvPr id="378" name="black = input…"/>
          <p:cNvSpPr txBox="1"/>
          <p:nvPr/>
        </p:nvSpPr>
        <p:spPr>
          <a:xfrm>
            <a:off x="5027786" y="8909028"/>
            <a:ext cx="3539344" cy="1108076"/>
          </a:xfrm>
          <a:prstGeom prst="rect">
            <a:avLst/>
          </a:prstGeom>
          <a:ln w="25400">
            <a:solidFill>
              <a:schemeClr val="accent6">
                <a:hueOff val="-30012"/>
                <a:satOff val="21098"/>
                <a:lumOff val="-15988"/>
              </a:schemeClr>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3100">
                <a:solidFill>
                  <a:srgbClr val="000000"/>
                </a:solidFill>
                <a:latin typeface="Helvetica"/>
                <a:ea typeface="Helvetica"/>
                <a:cs typeface="Helvetica"/>
                <a:sym typeface="Helvetica"/>
              </a:defRPr>
            </a:pPr>
            <a:r>
              <a:t>black = input</a:t>
            </a:r>
          </a:p>
          <a:p>
            <a:pPr>
              <a:defRPr b="1" sz="3100">
                <a:solidFill>
                  <a:schemeClr val="accent5">
                    <a:hueOff val="100859"/>
                    <a:satOff val="-13629"/>
                    <a:lumOff val="23879"/>
                  </a:schemeClr>
                </a:solidFill>
                <a:latin typeface="Helvetica"/>
                <a:ea typeface="Helvetica"/>
                <a:cs typeface="Helvetica"/>
                <a:sym typeface="Helvetica"/>
              </a:defRPr>
            </a:pPr>
            <a:r>
              <a:t>red = Commander</a:t>
            </a:r>
          </a:p>
        </p:txBody>
      </p:sp>
      <p:sp>
        <p:nvSpPr>
          <p:cNvPr id="379" name="-4 low;…"/>
          <p:cNvSpPr txBox="1"/>
          <p:nvPr/>
        </p:nvSpPr>
        <p:spPr>
          <a:xfrm>
            <a:off x="8698644" y="1777978"/>
            <a:ext cx="2395228" cy="1323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600">
                <a:solidFill>
                  <a:schemeClr val="accent5"/>
                </a:solidFill>
                <a:latin typeface="Helvetica"/>
                <a:ea typeface="Helvetica"/>
                <a:cs typeface="Helvetica"/>
                <a:sym typeface="Helvetica"/>
              </a:defRPr>
            </a:pPr>
            <a:r>
              <a:t>-4 low; </a:t>
            </a:r>
          </a:p>
          <a:p>
            <a:pPr>
              <a:defRPr b="1" sz="2600">
                <a:solidFill>
                  <a:schemeClr val="accent5"/>
                </a:solidFill>
                <a:latin typeface="Helvetica"/>
                <a:ea typeface="Helvetica"/>
                <a:cs typeface="Helvetica"/>
                <a:sym typeface="Helvetica"/>
              </a:defRPr>
            </a:pPr>
            <a:r>
              <a:t>-3 high</a:t>
            </a:r>
          </a:p>
          <a:p>
            <a:pPr>
              <a:defRPr b="1" sz="2600">
                <a:solidFill>
                  <a:schemeClr val="accent5"/>
                </a:solidFill>
                <a:latin typeface="Helvetica"/>
                <a:ea typeface="Helvetica"/>
                <a:cs typeface="Helvetica"/>
                <a:sym typeface="Helvetica"/>
              </a:defRPr>
            </a:pPr>
            <a:r>
              <a:t>(555, 665, 800)</a:t>
            </a:r>
          </a:p>
        </p:txBody>
      </p:sp>
      <p:sp>
        <p:nvSpPr>
          <p:cNvPr id="380" name="-4 low…"/>
          <p:cNvSpPr txBox="1"/>
          <p:nvPr/>
        </p:nvSpPr>
        <p:spPr>
          <a:xfrm>
            <a:off x="16052024" y="1835128"/>
            <a:ext cx="2395068" cy="930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600">
                <a:solidFill>
                  <a:schemeClr val="accent5"/>
                </a:solidFill>
                <a:latin typeface="Helvetica"/>
                <a:ea typeface="Helvetica"/>
                <a:cs typeface="Helvetica"/>
                <a:sym typeface="Helvetica"/>
              </a:defRPr>
            </a:pPr>
            <a:r>
              <a:t>-4 low</a:t>
            </a:r>
          </a:p>
          <a:p>
            <a:pPr>
              <a:defRPr b="1" sz="2600">
                <a:solidFill>
                  <a:schemeClr val="accent5"/>
                </a:solidFill>
                <a:latin typeface="Helvetica"/>
                <a:ea typeface="Helvetica"/>
                <a:cs typeface="Helvetica"/>
                <a:sym typeface="Helvetica"/>
              </a:defRPr>
            </a:pPr>
            <a:r>
              <a:t>(21, 25, 30, 36)</a:t>
            </a:r>
          </a:p>
        </p:txBody>
      </p:sp>
      <p:pic>
        <p:nvPicPr>
          <p:cNvPr id="381" name="Image" descr="Image"/>
          <p:cNvPicPr>
            <a:picLocks noChangeAspect="1"/>
          </p:cNvPicPr>
          <p:nvPr/>
        </p:nvPicPr>
        <p:blipFill>
          <a:blip r:embed="rId4">
            <a:extLst/>
          </a:blip>
          <a:stretch>
            <a:fillRect/>
          </a:stretch>
        </p:blipFill>
        <p:spPr>
          <a:xfrm>
            <a:off x="4003626" y="1513433"/>
            <a:ext cx="16376748" cy="12131624"/>
          </a:xfrm>
          <a:prstGeom prst="rect">
            <a:avLst/>
          </a:prstGeom>
          <a:ln w="12700">
            <a:miter lim="400000"/>
          </a:ln>
        </p:spPr>
      </p:pic>
      <p:sp>
        <p:nvSpPr>
          <p:cNvPr id="382" name="Strong bias"/>
          <p:cNvSpPr txBox="1"/>
          <p:nvPr/>
        </p:nvSpPr>
        <p:spPr>
          <a:xfrm>
            <a:off x="4725872" y="9983657"/>
            <a:ext cx="3519654" cy="930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rgbClr val="000000"/>
                </a:solidFill>
              </a:defRPr>
            </a:lvl1pPr>
          </a:lstStyle>
          <a:p>
            <a:pPr/>
            <a:r>
              <a:t>Strong bias</a:t>
            </a:r>
          </a:p>
        </p:txBody>
      </p:sp>
      <p:sp>
        <p:nvSpPr>
          <p:cNvPr id="383" name="Native resolution nside=512"/>
          <p:cNvSpPr txBox="1"/>
          <p:nvPr/>
        </p:nvSpPr>
        <p:spPr>
          <a:xfrm>
            <a:off x="20498982" y="3070333"/>
            <a:ext cx="3665260" cy="250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Native resolution nside=512</a:t>
            </a:r>
          </a:p>
        </p:txBody>
      </p:sp>
      <p:sp>
        <p:nvSpPr>
          <p:cNvPr id="384" name="Commander…"/>
          <p:cNvSpPr txBox="1"/>
          <p:nvPr/>
        </p:nvSpPr>
        <p:spPr>
          <a:xfrm>
            <a:off x="20321958" y="6534128"/>
            <a:ext cx="3842284" cy="250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Commander</a:t>
            </a:r>
          </a:p>
          <a:p>
            <a:pPr/>
            <a:r>
              <a:t>analysis nside = 16</a:t>
            </a:r>
          </a:p>
        </p:txBody>
      </p:sp>
      <p:sp>
        <p:nvSpPr>
          <p:cNvPr id="385" name="Line"/>
          <p:cNvSpPr/>
          <p:nvPr/>
        </p:nvSpPr>
        <p:spPr>
          <a:xfrm flipV="1">
            <a:off x="6407411" y="6417534"/>
            <a:ext cx="1192218" cy="3676042"/>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Experiments with masks…"/>
          <p:cNvSpPr txBox="1"/>
          <p:nvPr>
            <p:ph type="body" sz="quarter" idx="1"/>
          </p:nvPr>
        </p:nvSpPr>
        <p:spPr>
          <a:xfrm>
            <a:off x="1781326" y="10337913"/>
            <a:ext cx="20544860" cy="1914196"/>
          </a:xfrm>
          <a:prstGeom prst="rect">
            <a:avLst/>
          </a:prstGeom>
        </p:spPr>
        <p:txBody>
          <a:bodyPr anchor="t"/>
          <a:lstStyle/>
          <a:p>
            <a:pPr marL="481744" indent="-481744" defTabSz="632579">
              <a:spcBef>
                <a:spcPts val="3200"/>
              </a:spcBef>
              <a:defRPr sz="4466"/>
            </a:pPr>
            <a:r>
              <a:t>Experiments with masks</a:t>
            </a:r>
          </a:p>
          <a:p>
            <a:pPr marL="481744" indent="-481744" defTabSz="632579">
              <a:spcBef>
                <a:spcPts val="3200"/>
              </a:spcBef>
              <a:defRPr sz="4466"/>
            </a:pPr>
            <a:r>
              <a:t>For spectra shown, masks are based on residuals of that model</a:t>
            </a:r>
          </a:p>
        </p:txBody>
      </p:sp>
      <p:sp>
        <p:nvSpPr>
          <p:cNvPr id="390" name="The Challenge of low \ell Foregrounds - SEVEM"/>
          <p:cNvSpPr txBox="1"/>
          <p:nvPr>
            <p:ph type="title"/>
          </p:nvPr>
        </p:nvSpPr>
        <p:spPr>
          <a:xfrm>
            <a:off x="3885678" y="142875"/>
            <a:ext cx="16612644" cy="1346500"/>
          </a:xfrm>
          <a:prstGeom prst="rect">
            <a:avLst/>
          </a:prstGeom>
        </p:spPr>
        <p:txBody>
          <a:bodyPr/>
          <a:lstStyle>
            <a:lvl1pPr defTabSz="714732">
              <a:defRPr sz="6090"/>
            </a:lvl1pPr>
          </a:lstStyle>
          <a:p>
            <a:pPr/>
            <a:r>
              <a:t>The Challenge of low \ell Foregrounds - SEVEM</a:t>
            </a:r>
          </a:p>
        </p:txBody>
      </p:sp>
      <p:sp>
        <p:nvSpPr>
          <p:cNvPr id="391"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392" name="TeamX_20171221_iso_annotated_complete_2.png" descr="TeamX_20171221_iso_annotated_complete_2.png"/>
          <p:cNvPicPr>
            <a:picLocks noChangeAspect="1"/>
          </p:cNvPicPr>
          <p:nvPr/>
        </p:nvPicPr>
        <p:blipFill>
          <a:blip r:embed="rId3">
            <a:extLst/>
          </a:blip>
          <a:stretch>
            <a:fillRect/>
          </a:stretch>
        </p:blipFill>
        <p:spPr>
          <a:xfrm>
            <a:off x="91013" y="60665"/>
            <a:ext cx="1227984" cy="1510920"/>
          </a:xfrm>
          <a:prstGeom prst="rect">
            <a:avLst/>
          </a:prstGeom>
          <a:ln w="12700">
            <a:miter lim="400000"/>
          </a:ln>
        </p:spPr>
      </p:pic>
      <p:pic>
        <p:nvPicPr>
          <p:cNvPr id="393" name="Image" descr="Image"/>
          <p:cNvPicPr>
            <a:picLocks noChangeAspect="1"/>
          </p:cNvPicPr>
          <p:nvPr/>
        </p:nvPicPr>
        <p:blipFill>
          <a:blip r:embed="rId4">
            <a:extLst/>
          </a:blip>
          <a:stretch>
            <a:fillRect/>
          </a:stretch>
        </p:blipFill>
        <p:spPr>
          <a:xfrm>
            <a:off x="644255" y="3138746"/>
            <a:ext cx="11036301" cy="6477001"/>
          </a:xfrm>
          <a:prstGeom prst="rect">
            <a:avLst/>
          </a:prstGeom>
          <a:ln w="12700">
            <a:miter lim="400000"/>
          </a:ln>
        </p:spPr>
      </p:pic>
      <p:pic>
        <p:nvPicPr>
          <p:cNvPr id="394" name="Image" descr="Image"/>
          <p:cNvPicPr>
            <a:picLocks noChangeAspect="1"/>
          </p:cNvPicPr>
          <p:nvPr/>
        </p:nvPicPr>
        <p:blipFill>
          <a:blip r:embed="rId5">
            <a:extLst/>
          </a:blip>
          <a:stretch>
            <a:fillRect/>
          </a:stretch>
        </p:blipFill>
        <p:spPr>
          <a:xfrm>
            <a:off x="12609896" y="3157796"/>
            <a:ext cx="11010901" cy="6438901"/>
          </a:xfrm>
          <a:prstGeom prst="rect">
            <a:avLst/>
          </a:prstGeom>
          <a:ln w="12700">
            <a:miter lim="400000"/>
          </a:ln>
        </p:spPr>
      </p:pic>
      <p:sp>
        <p:nvSpPr>
          <p:cNvPr id="395" name="25% of sky"/>
          <p:cNvSpPr txBox="1"/>
          <p:nvPr/>
        </p:nvSpPr>
        <p:spPr>
          <a:xfrm>
            <a:off x="19399522" y="8001778"/>
            <a:ext cx="2584693" cy="70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700">
                <a:solidFill>
                  <a:srgbClr val="9437FF"/>
                </a:solidFill>
                <a:latin typeface="Helvetica"/>
                <a:ea typeface="Helvetica"/>
                <a:cs typeface="Helvetica"/>
                <a:sym typeface="Helvetica"/>
              </a:defRPr>
            </a:lvl1pPr>
          </a:lstStyle>
          <a:p>
            <a:pPr/>
            <a:r>
              <a:t>25% of sky</a:t>
            </a:r>
          </a:p>
        </p:txBody>
      </p:sp>
      <p:sp>
        <p:nvSpPr>
          <p:cNvPr id="396" name="r=0.003"/>
          <p:cNvSpPr txBox="1"/>
          <p:nvPr/>
        </p:nvSpPr>
        <p:spPr>
          <a:xfrm>
            <a:off x="20136989" y="5499130"/>
            <a:ext cx="1788754" cy="70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700">
                <a:solidFill>
                  <a:schemeClr val="accent2">
                    <a:hueOff val="-1101185"/>
                    <a:satOff val="4910"/>
                    <a:lumOff val="-14610"/>
                  </a:schemeClr>
                </a:solidFill>
                <a:latin typeface="Helvetica"/>
                <a:ea typeface="Helvetica"/>
                <a:cs typeface="Helvetica"/>
                <a:sym typeface="Helvetica"/>
              </a:defRPr>
            </a:lvl1pPr>
          </a:lstStyle>
          <a:p>
            <a:pPr/>
            <a:r>
              <a:t>r=0.003</a:t>
            </a:r>
          </a:p>
        </p:txBody>
      </p:sp>
      <p:sp>
        <p:nvSpPr>
          <p:cNvPr id="397" name="50%"/>
          <p:cNvSpPr txBox="1"/>
          <p:nvPr/>
        </p:nvSpPr>
        <p:spPr>
          <a:xfrm>
            <a:off x="17859497" y="7656387"/>
            <a:ext cx="1096064" cy="70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700">
                <a:solidFill>
                  <a:schemeClr val="accent6">
                    <a:hueOff val="105381"/>
                    <a:satOff val="14341"/>
                    <a:lumOff val="10801"/>
                  </a:schemeClr>
                </a:solidFill>
                <a:latin typeface="Helvetica"/>
                <a:ea typeface="Helvetica"/>
                <a:cs typeface="Helvetica"/>
                <a:sym typeface="Helvetica"/>
              </a:defRPr>
            </a:lvl1pPr>
          </a:lstStyle>
          <a:p>
            <a:pPr/>
            <a:r>
              <a:t>50%</a:t>
            </a:r>
          </a:p>
        </p:txBody>
      </p:sp>
      <p:sp>
        <p:nvSpPr>
          <p:cNvPr id="398" name="Line"/>
          <p:cNvSpPr/>
          <p:nvPr/>
        </p:nvSpPr>
        <p:spPr>
          <a:xfrm flipV="1">
            <a:off x="18442522" y="7054145"/>
            <a:ext cx="820385" cy="693384"/>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399" name="25% of sky"/>
          <p:cNvSpPr txBox="1"/>
          <p:nvPr/>
        </p:nvSpPr>
        <p:spPr>
          <a:xfrm>
            <a:off x="7547020" y="7796087"/>
            <a:ext cx="2584692" cy="70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700">
                <a:solidFill>
                  <a:srgbClr val="9437FF"/>
                </a:solidFill>
                <a:latin typeface="Helvetica"/>
                <a:ea typeface="Helvetica"/>
                <a:cs typeface="Helvetica"/>
                <a:sym typeface="Helvetica"/>
              </a:defRPr>
            </a:lvl1pPr>
          </a:lstStyle>
          <a:p>
            <a:pPr/>
            <a:r>
              <a:t>25% of sky</a:t>
            </a:r>
          </a:p>
        </p:txBody>
      </p:sp>
      <p:sp>
        <p:nvSpPr>
          <p:cNvPr id="400" name="r=0.003"/>
          <p:cNvSpPr txBox="1"/>
          <p:nvPr/>
        </p:nvSpPr>
        <p:spPr>
          <a:xfrm>
            <a:off x="7944989" y="5254261"/>
            <a:ext cx="1788754" cy="70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700">
                <a:solidFill>
                  <a:schemeClr val="accent2">
                    <a:hueOff val="-1101185"/>
                    <a:satOff val="4910"/>
                    <a:lumOff val="-14610"/>
                  </a:schemeClr>
                </a:solidFill>
                <a:latin typeface="Helvetica"/>
                <a:ea typeface="Helvetica"/>
                <a:cs typeface="Helvetica"/>
                <a:sym typeface="Helvetica"/>
              </a:defRPr>
            </a:lvl1pPr>
          </a:lstStyle>
          <a:p>
            <a:pPr/>
            <a:r>
              <a:t>r=0.003</a:t>
            </a:r>
          </a:p>
        </p:txBody>
      </p:sp>
      <p:sp>
        <p:nvSpPr>
          <p:cNvPr id="401" name="50%"/>
          <p:cNvSpPr txBox="1"/>
          <p:nvPr/>
        </p:nvSpPr>
        <p:spPr>
          <a:xfrm>
            <a:off x="6112354" y="7337538"/>
            <a:ext cx="1096065" cy="70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700">
                <a:solidFill>
                  <a:schemeClr val="accent6">
                    <a:hueOff val="105381"/>
                    <a:satOff val="14341"/>
                    <a:lumOff val="10801"/>
                  </a:schemeClr>
                </a:solidFill>
                <a:latin typeface="Helvetica"/>
                <a:ea typeface="Helvetica"/>
                <a:cs typeface="Helvetica"/>
                <a:sym typeface="Helvetica"/>
              </a:defRPr>
            </a:lvl1pPr>
          </a:lstStyle>
          <a:p>
            <a:pPr/>
            <a:r>
              <a:t>50%</a:t>
            </a:r>
          </a:p>
        </p:txBody>
      </p:sp>
      <p:sp>
        <p:nvSpPr>
          <p:cNvPr id="402" name="Line"/>
          <p:cNvSpPr/>
          <p:nvPr/>
        </p:nvSpPr>
        <p:spPr>
          <a:xfrm flipV="1">
            <a:off x="6510333" y="6809963"/>
            <a:ext cx="692695" cy="692696"/>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403" name="B. Barreiro, Model 92"/>
          <p:cNvSpPr txBox="1"/>
          <p:nvPr/>
        </p:nvSpPr>
        <p:spPr>
          <a:xfrm>
            <a:off x="15388350" y="3583428"/>
            <a:ext cx="4243426" cy="663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400">
                <a:solidFill>
                  <a:srgbClr val="000000"/>
                </a:solidFill>
              </a:defRPr>
            </a:lvl1pPr>
          </a:lstStyle>
          <a:p>
            <a:pPr/>
            <a:r>
              <a:t>B. Barreiro, Model 92</a:t>
            </a:r>
          </a:p>
        </p:txBody>
      </p:sp>
      <p:sp>
        <p:nvSpPr>
          <p:cNvPr id="404" name="B. Barreiro, Model 91"/>
          <p:cNvSpPr txBox="1"/>
          <p:nvPr/>
        </p:nvSpPr>
        <p:spPr>
          <a:xfrm>
            <a:off x="3293872" y="3583428"/>
            <a:ext cx="4243427" cy="663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400">
                <a:solidFill>
                  <a:srgbClr val="000000"/>
                </a:solidFill>
              </a:defRPr>
            </a:lvl1pPr>
          </a:lstStyle>
          <a:p>
            <a:pPr/>
            <a:r>
              <a:t>B. Barreiro, Model 91</a:t>
            </a:r>
          </a:p>
        </p:txBody>
      </p:sp>
      <p:sp>
        <p:nvSpPr>
          <p:cNvPr id="405" name="Preliminary Results"/>
          <p:cNvSpPr txBox="1"/>
          <p:nvPr/>
        </p:nvSpPr>
        <p:spPr>
          <a:xfrm>
            <a:off x="9040703" y="1693347"/>
            <a:ext cx="5877600"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300"/>
            </a:lvl1pPr>
          </a:lstStyle>
          <a:p>
            <a:pPr/>
            <a:r>
              <a:t>Preliminary Results</a:t>
            </a:r>
          </a:p>
        </p:txBody>
      </p:sp>
      <p:sp>
        <p:nvSpPr>
          <p:cNvPr id="406" name="10"/>
          <p:cNvSpPr txBox="1"/>
          <p:nvPr/>
        </p:nvSpPr>
        <p:spPr>
          <a:xfrm>
            <a:off x="3672121" y="9082136"/>
            <a:ext cx="621615"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300">
                <a:solidFill>
                  <a:srgbClr val="000000"/>
                </a:solidFill>
              </a:defRPr>
            </a:lvl1pPr>
          </a:lstStyle>
          <a:p>
            <a:pPr/>
            <a:r>
              <a:t>10</a:t>
            </a:r>
          </a:p>
        </p:txBody>
      </p:sp>
      <p:sp>
        <p:nvSpPr>
          <p:cNvPr id="407" name="100"/>
          <p:cNvSpPr txBox="1"/>
          <p:nvPr/>
        </p:nvSpPr>
        <p:spPr>
          <a:xfrm>
            <a:off x="7134227" y="9082136"/>
            <a:ext cx="854635"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300">
                <a:solidFill>
                  <a:srgbClr val="000000"/>
                </a:solidFill>
              </a:defRPr>
            </a:lvl1pPr>
          </a:lstStyle>
          <a:p>
            <a:pPr/>
            <a:r>
              <a:t>100</a:t>
            </a:r>
          </a:p>
        </p:txBody>
      </p:sp>
      <p:sp>
        <p:nvSpPr>
          <p:cNvPr id="408" name="1000"/>
          <p:cNvSpPr txBox="1"/>
          <p:nvPr/>
        </p:nvSpPr>
        <p:spPr>
          <a:xfrm>
            <a:off x="10512827" y="9082136"/>
            <a:ext cx="1087655"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300">
                <a:solidFill>
                  <a:srgbClr val="000000"/>
                </a:solidFill>
              </a:defRPr>
            </a:lvl1pPr>
          </a:lstStyle>
          <a:p>
            <a:pPr/>
            <a:r>
              <a:t>1000</a:t>
            </a:r>
          </a:p>
        </p:txBody>
      </p:sp>
      <p:sp>
        <p:nvSpPr>
          <p:cNvPr id="409" name="10"/>
          <p:cNvSpPr txBox="1"/>
          <p:nvPr/>
        </p:nvSpPr>
        <p:spPr>
          <a:xfrm>
            <a:off x="15699021" y="9069436"/>
            <a:ext cx="62161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300">
                <a:solidFill>
                  <a:srgbClr val="000000"/>
                </a:solidFill>
              </a:defRPr>
            </a:lvl1pPr>
          </a:lstStyle>
          <a:p>
            <a:pPr/>
            <a:r>
              <a:t>10</a:t>
            </a:r>
          </a:p>
        </p:txBody>
      </p:sp>
      <p:sp>
        <p:nvSpPr>
          <p:cNvPr id="410" name="100"/>
          <p:cNvSpPr txBox="1"/>
          <p:nvPr/>
        </p:nvSpPr>
        <p:spPr>
          <a:xfrm>
            <a:off x="19161127" y="9069436"/>
            <a:ext cx="854635"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300">
                <a:solidFill>
                  <a:srgbClr val="000000"/>
                </a:solidFill>
              </a:defRPr>
            </a:lvl1pPr>
          </a:lstStyle>
          <a:p>
            <a:pPr/>
            <a:r>
              <a:t>100</a:t>
            </a:r>
          </a:p>
        </p:txBody>
      </p:sp>
      <p:sp>
        <p:nvSpPr>
          <p:cNvPr id="411" name="1000"/>
          <p:cNvSpPr txBox="1"/>
          <p:nvPr/>
        </p:nvSpPr>
        <p:spPr>
          <a:xfrm>
            <a:off x="22539728" y="9069436"/>
            <a:ext cx="1087655"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300">
                <a:solidFill>
                  <a:srgbClr val="000000"/>
                </a:solidFill>
              </a:defRPr>
            </a:lvl1pPr>
          </a:lstStyle>
          <a:p>
            <a:pPr/>
            <a:r>
              <a:t>1000</a:t>
            </a:r>
          </a:p>
        </p:txBody>
      </p:sp>
      <p:sp>
        <p:nvSpPr>
          <p:cNvPr id="412" name="10-15"/>
          <p:cNvSpPr txBox="1"/>
          <p:nvPr/>
        </p:nvSpPr>
        <p:spPr>
          <a:xfrm>
            <a:off x="12521579" y="4410188"/>
            <a:ext cx="788294" cy="51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400">
                <a:solidFill>
                  <a:srgbClr val="000000"/>
                </a:solidFill>
                <a:latin typeface="Helvetica"/>
                <a:ea typeface="Helvetica"/>
                <a:cs typeface="Helvetica"/>
                <a:sym typeface="Helvetica"/>
              </a:defRPr>
            </a:pPr>
            <a:r>
              <a:t>10</a:t>
            </a:r>
            <a:r>
              <a:rPr baseline="31999"/>
              <a:t>-15</a:t>
            </a:r>
          </a:p>
        </p:txBody>
      </p:sp>
      <p:sp>
        <p:nvSpPr>
          <p:cNvPr id="413" name="10-16"/>
          <p:cNvSpPr txBox="1"/>
          <p:nvPr/>
        </p:nvSpPr>
        <p:spPr>
          <a:xfrm>
            <a:off x="12508879" y="5870688"/>
            <a:ext cx="788294" cy="51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400">
                <a:solidFill>
                  <a:srgbClr val="000000"/>
                </a:solidFill>
                <a:latin typeface="Helvetica"/>
                <a:ea typeface="Helvetica"/>
                <a:cs typeface="Helvetica"/>
                <a:sym typeface="Helvetica"/>
              </a:defRPr>
            </a:pPr>
            <a:r>
              <a:t>10</a:t>
            </a:r>
            <a:r>
              <a:rPr baseline="31999"/>
              <a:t>-16</a:t>
            </a:r>
          </a:p>
        </p:txBody>
      </p:sp>
      <p:sp>
        <p:nvSpPr>
          <p:cNvPr id="414" name="10-17"/>
          <p:cNvSpPr txBox="1"/>
          <p:nvPr/>
        </p:nvSpPr>
        <p:spPr>
          <a:xfrm>
            <a:off x="12508879" y="7394688"/>
            <a:ext cx="788294" cy="51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400">
                <a:solidFill>
                  <a:srgbClr val="000000"/>
                </a:solidFill>
                <a:latin typeface="Helvetica"/>
                <a:ea typeface="Helvetica"/>
                <a:cs typeface="Helvetica"/>
                <a:sym typeface="Helvetica"/>
              </a:defRPr>
            </a:pPr>
            <a:r>
              <a:t>10</a:t>
            </a:r>
            <a:r>
              <a:rPr baseline="31999"/>
              <a:t>-17</a:t>
            </a:r>
          </a:p>
        </p:txBody>
      </p:sp>
      <p:sp>
        <p:nvSpPr>
          <p:cNvPr id="415" name="10-18"/>
          <p:cNvSpPr txBox="1"/>
          <p:nvPr/>
        </p:nvSpPr>
        <p:spPr>
          <a:xfrm>
            <a:off x="12534279" y="8944088"/>
            <a:ext cx="788294" cy="51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400">
                <a:solidFill>
                  <a:srgbClr val="000000"/>
                </a:solidFill>
                <a:latin typeface="Helvetica"/>
                <a:ea typeface="Helvetica"/>
                <a:cs typeface="Helvetica"/>
                <a:sym typeface="Helvetica"/>
              </a:defRPr>
            </a:pPr>
            <a:r>
              <a:t>10</a:t>
            </a:r>
            <a:r>
              <a:rPr baseline="31999"/>
              <a:t>-18</a:t>
            </a:r>
          </a:p>
        </p:txBody>
      </p:sp>
      <p:sp>
        <p:nvSpPr>
          <p:cNvPr id="416" name="10-15"/>
          <p:cNvSpPr txBox="1"/>
          <p:nvPr/>
        </p:nvSpPr>
        <p:spPr>
          <a:xfrm>
            <a:off x="507379" y="4448288"/>
            <a:ext cx="788294" cy="51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400">
                <a:solidFill>
                  <a:srgbClr val="000000"/>
                </a:solidFill>
                <a:latin typeface="Helvetica"/>
                <a:ea typeface="Helvetica"/>
                <a:cs typeface="Helvetica"/>
                <a:sym typeface="Helvetica"/>
              </a:defRPr>
            </a:pPr>
            <a:r>
              <a:t>10</a:t>
            </a:r>
            <a:r>
              <a:rPr baseline="31999"/>
              <a:t>-15</a:t>
            </a:r>
          </a:p>
        </p:txBody>
      </p:sp>
      <p:sp>
        <p:nvSpPr>
          <p:cNvPr id="417" name="10-16"/>
          <p:cNvSpPr txBox="1"/>
          <p:nvPr/>
        </p:nvSpPr>
        <p:spPr>
          <a:xfrm>
            <a:off x="494679" y="5908788"/>
            <a:ext cx="788294" cy="51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400">
                <a:solidFill>
                  <a:srgbClr val="000000"/>
                </a:solidFill>
                <a:latin typeface="Helvetica"/>
                <a:ea typeface="Helvetica"/>
                <a:cs typeface="Helvetica"/>
                <a:sym typeface="Helvetica"/>
              </a:defRPr>
            </a:pPr>
            <a:r>
              <a:t>10</a:t>
            </a:r>
            <a:r>
              <a:rPr baseline="31999"/>
              <a:t>-16</a:t>
            </a:r>
          </a:p>
        </p:txBody>
      </p:sp>
      <p:sp>
        <p:nvSpPr>
          <p:cNvPr id="418" name="10-17"/>
          <p:cNvSpPr txBox="1"/>
          <p:nvPr/>
        </p:nvSpPr>
        <p:spPr>
          <a:xfrm>
            <a:off x="494679" y="7432788"/>
            <a:ext cx="788294" cy="51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400">
                <a:solidFill>
                  <a:srgbClr val="000000"/>
                </a:solidFill>
                <a:latin typeface="Helvetica"/>
                <a:ea typeface="Helvetica"/>
                <a:cs typeface="Helvetica"/>
                <a:sym typeface="Helvetica"/>
              </a:defRPr>
            </a:pPr>
            <a:r>
              <a:t>10</a:t>
            </a:r>
            <a:r>
              <a:rPr baseline="31999"/>
              <a:t>-17</a:t>
            </a:r>
          </a:p>
        </p:txBody>
      </p:sp>
      <p:sp>
        <p:nvSpPr>
          <p:cNvPr id="419" name="10-18"/>
          <p:cNvSpPr txBox="1"/>
          <p:nvPr/>
        </p:nvSpPr>
        <p:spPr>
          <a:xfrm>
            <a:off x="520079" y="8982188"/>
            <a:ext cx="788294" cy="511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2400">
                <a:solidFill>
                  <a:srgbClr val="000000"/>
                </a:solidFill>
                <a:latin typeface="Helvetica"/>
                <a:ea typeface="Helvetica"/>
                <a:cs typeface="Helvetica"/>
                <a:sym typeface="Helvetica"/>
              </a:defRPr>
            </a:pPr>
            <a:r>
              <a:t>10</a:t>
            </a:r>
            <a:r>
              <a:rPr baseline="31999"/>
              <a:t>-18</a:t>
            </a:r>
          </a:p>
        </p:txBody>
      </p:sp>
      <p:sp>
        <p:nvSpPr>
          <p:cNvPr id="420" name="Line"/>
          <p:cNvSpPr/>
          <p:nvPr/>
        </p:nvSpPr>
        <p:spPr>
          <a:xfrm flipV="1">
            <a:off x="5688581" y="8989469"/>
            <a:ext cx="1" cy="269876"/>
          </a:xfrm>
          <a:prstGeom prst="line">
            <a:avLst/>
          </a:prstGeom>
          <a:ln w="25400">
            <a:solidFill>
              <a:srgbClr val="000000"/>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421" name="Line"/>
          <p:cNvSpPr/>
          <p:nvPr/>
        </p:nvSpPr>
        <p:spPr>
          <a:xfrm flipV="1">
            <a:off x="5091681" y="8989469"/>
            <a:ext cx="1" cy="257176"/>
          </a:xfrm>
          <a:prstGeom prst="line">
            <a:avLst/>
          </a:prstGeom>
          <a:ln w="25400">
            <a:solidFill>
              <a:srgbClr val="000000"/>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422" name="Line"/>
          <p:cNvSpPr/>
          <p:nvPr/>
        </p:nvSpPr>
        <p:spPr>
          <a:xfrm flipV="1">
            <a:off x="17664681" y="9014869"/>
            <a:ext cx="1" cy="269876"/>
          </a:xfrm>
          <a:prstGeom prst="line">
            <a:avLst/>
          </a:prstGeom>
          <a:ln w="25400">
            <a:solidFill>
              <a:srgbClr val="000000"/>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423" name="Line"/>
          <p:cNvSpPr/>
          <p:nvPr/>
        </p:nvSpPr>
        <p:spPr>
          <a:xfrm flipV="1">
            <a:off x="17067781" y="9014869"/>
            <a:ext cx="1" cy="257176"/>
          </a:xfrm>
          <a:prstGeom prst="line">
            <a:avLst/>
          </a:prstGeom>
          <a:ln w="25400">
            <a:solidFill>
              <a:srgbClr val="000000"/>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424" name="20"/>
          <p:cNvSpPr txBox="1"/>
          <p:nvPr/>
        </p:nvSpPr>
        <p:spPr>
          <a:xfrm>
            <a:off x="4738921" y="9082136"/>
            <a:ext cx="621615"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300">
                <a:solidFill>
                  <a:srgbClr val="000000"/>
                </a:solidFill>
              </a:defRPr>
            </a:lvl1pPr>
          </a:lstStyle>
          <a:p>
            <a:pPr/>
            <a:r>
              <a:t>20</a:t>
            </a:r>
          </a:p>
        </p:txBody>
      </p:sp>
      <p:sp>
        <p:nvSpPr>
          <p:cNvPr id="425" name="30"/>
          <p:cNvSpPr txBox="1"/>
          <p:nvPr/>
        </p:nvSpPr>
        <p:spPr>
          <a:xfrm>
            <a:off x="5373921" y="9069436"/>
            <a:ext cx="621615"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300">
                <a:solidFill>
                  <a:srgbClr val="000000"/>
                </a:solidFill>
              </a:defRPr>
            </a:lvl1pPr>
          </a:lstStyle>
          <a:p>
            <a:pPr/>
            <a:r>
              <a:t>30</a:t>
            </a:r>
          </a:p>
        </p:txBody>
      </p:sp>
      <p:sp>
        <p:nvSpPr>
          <p:cNvPr id="426" name="20"/>
          <p:cNvSpPr txBox="1"/>
          <p:nvPr/>
        </p:nvSpPr>
        <p:spPr>
          <a:xfrm>
            <a:off x="16740421" y="9107536"/>
            <a:ext cx="62161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300">
                <a:solidFill>
                  <a:srgbClr val="000000"/>
                </a:solidFill>
              </a:defRPr>
            </a:lvl1pPr>
          </a:lstStyle>
          <a:p>
            <a:pPr/>
            <a:r>
              <a:t>20</a:t>
            </a:r>
          </a:p>
        </p:txBody>
      </p:sp>
      <p:sp>
        <p:nvSpPr>
          <p:cNvPr id="427" name="30"/>
          <p:cNvSpPr txBox="1"/>
          <p:nvPr/>
        </p:nvSpPr>
        <p:spPr>
          <a:xfrm>
            <a:off x="17375421" y="9094836"/>
            <a:ext cx="62161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300">
                <a:solidFill>
                  <a:srgbClr val="000000"/>
                </a:solidFill>
              </a:defRPr>
            </a:lvl1pPr>
          </a:lstStyle>
          <a:p>
            <a:pPr/>
            <a:r>
              <a:t>30</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Body"/>
          <p:cNvSpPr txBox="1"/>
          <p:nvPr>
            <p:ph type="body" idx="1"/>
          </p:nvPr>
        </p:nvSpPr>
        <p:spPr>
          <a:xfrm>
            <a:off x="1514278" y="1814609"/>
            <a:ext cx="21355444" cy="10598475"/>
          </a:xfrm>
          <a:prstGeom prst="rect">
            <a:avLst/>
          </a:prstGeom>
        </p:spPr>
        <p:txBody>
          <a:bodyPr anchor="t"/>
          <a:lstStyle/>
          <a:p>
            <a:pPr marL="625642" indent="-625642">
              <a:spcBef>
                <a:spcPts val="4200"/>
              </a:spcBef>
              <a:defRPr sz="5800"/>
            </a:pPr>
          </a:p>
        </p:txBody>
      </p:sp>
      <p:sp>
        <p:nvSpPr>
          <p:cNvPr id="432" name="The Challenge of low \ell Foregrounds - NILC"/>
          <p:cNvSpPr txBox="1"/>
          <p:nvPr>
            <p:ph type="title"/>
          </p:nvPr>
        </p:nvSpPr>
        <p:spPr>
          <a:xfrm>
            <a:off x="3743011" y="142875"/>
            <a:ext cx="16897978" cy="1346500"/>
          </a:xfrm>
          <a:prstGeom prst="rect">
            <a:avLst/>
          </a:prstGeom>
        </p:spPr>
        <p:txBody>
          <a:bodyPr/>
          <a:lstStyle>
            <a:lvl1pPr defTabSz="764024">
              <a:defRPr sz="6510"/>
            </a:lvl1pPr>
          </a:lstStyle>
          <a:p>
            <a:pPr/>
            <a:r>
              <a:t>The Challenge of low \ell Foregrounds - NILC</a:t>
            </a:r>
          </a:p>
        </p:txBody>
      </p:sp>
      <p:sp>
        <p:nvSpPr>
          <p:cNvPr id="433"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434" name="TeamX_20171221_iso_annotated_complete_2.png" descr="TeamX_20171221_iso_annotated_complete_2.png"/>
          <p:cNvPicPr>
            <a:picLocks noChangeAspect="1"/>
          </p:cNvPicPr>
          <p:nvPr/>
        </p:nvPicPr>
        <p:blipFill>
          <a:blip r:embed="rId3">
            <a:extLst/>
          </a:blip>
          <a:stretch>
            <a:fillRect/>
          </a:stretch>
        </p:blipFill>
        <p:spPr>
          <a:xfrm>
            <a:off x="91013" y="60665"/>
            <a:ext cx="1227984" cy="1510920"/>
          </a:xfrm>
          <a:prstGeom prst="rect">
            <a:avLst/>
          </a:prstGeom>
          <a:ln w="12700">
            <a:miter lim="400000"/>
          </a:ln>
        </p:spPr>
      </p:pic>
      <p:pic>
        <p:nvPicPr>
          <p:cNvPr id="435" name="Image" descr="Image"/>
          <p:cNvPicPr>
            <a:picLocks noChangeAspect="1"/>
          </p:cNvPicPr>
          <p:nvPr/>
        </p:nvPicPr>
        <p:blipFill>
          <a:blip r:embed="rId4">
            <a:extLst/>
          </a:blip>
          <a:stretch>
            <a:fillRect/>
          </a:stretch>
        </p:blipFill>
        <p:spPr>
          <a:xfrm>
            <a:off x="188881" y="1620993"/>
            <a:ext cx="7512529" cy="5807719"/>
          </a:xfrm>
          <a:prstGeom prst="rect">
            <a:avLst/>
          </a:prstGeom>
          <a:ln w="12700">
            <a:miter lim="400000"/>
          </a:ln>
        </p:spPr>
      </p:pic>
      <p:pic>
        <p:nvPicPr>
          <p:cNvPr id="436" name="Image" descr="Image"/>
          <p:cNvPicPr>
            <a:picLocks noChangeAspect="1"/>
          </p:cNvPicPr>
          <p:nvPr/>
        </p:nvPicPr>
        <p:blipFill>
          <a:blip r:embed="rId5">
            <a:extLst/>
          </a:blip>
          <a:stretch>
            <a:fillRect/>
          </a:stretch>
        </p:blipFill>
        <p:spPr>
          <a:xfrm>
            <a:off x="8030443" y="1631369"/>
            <a:ext cx="7778403" cy="5807719"/>
          </a:xfrm>
          <a:prstGeom prst="rect">
            <a:avLst/>
          </a:prstGeom>
          <a:ln w="12700">
            <a:miter lim="400000"/>
          </a:ln>
        </p:spPr>
      </p:pic>
      <p:pic>
        <p:nvPicPr>
          <p:cNvPr id="437" name="Image" descr="Image"/>
          <p:cNvPicPr>
            <a:picLocks noChangeAspect="1"/>
          </p:cNvPicPr>
          <p:nvPr/>
        </p:nvPicPr>
        <p:blipFill>
          <a:blip r:embed="rId6">
            <a:extLst/>
          </a:blip>
          <a:stretch>
            <a:fillRect/>
          </a:stretch>
        </p:blipFill>
        <p:spPr>
          <a:xfrm>
            <a:off x="16137878" y="1598435"/>
            <a:ext cx="7953568" cy="5873586"/>
          </a:xfrm>
          <a:prstGeom prst="rect">
            <a:avLst/>
          </a:prstGeom>
          <a:ln w="12700">
            <a:miter lim="400000"/>
          </a:ln>
        </p:spPr>
      </p:pic>
      <p:pic>
        <p:nvPicPr>
          <p:cNvPr id="438" name="Image" descr="Image"/>
          <p:cNvPicPr>
            <a:picLocks noChangeAspect="1"/>
          </p:cNvPicPr>
          <p:nvPr/>
        </p:nvPicPr>
        <p:blipFill>
          <a:blip r:embed="rId7">
            <a:extLst/>
          </a:blip>
          <a:stretch>
            <a:fillRect/>
          </a:stretch>
        </p:blipFill>
        <p:spPr>
          <a:xfrm>
            <a:off x="128245" y="7828002"/>
            <a:ext cx="7661182" cy="5620480"/>
          </a:xfrm>
          <a:prstGeom prst="rect">
            <a:avLst/>
          </a:prstGeom>
          <a:ln w="12700">
            <a:miter lim="400000"/>
          </a:ln>
        </p:spPr>
      </p:pic>
      <p:pic>
        <p:nvPicPr>
          <p:cNvPr id="439" name="Image" descr="Image"/>
          <p:cNvPicPr>
            <a:picLocks noChangeAspect="1"/>
          </p:cNvPicPr>
          <p:nvPr/>
        </p:nvPicPr>
        <p:blipFill>
          <a:blip r:embed="rId8">
            <a:extLst/>
          </a:blip>
          <a:stretch>
            <a:fillRect/>
          </a:stretch>
        </p:blipFill>
        <p:spPr>
          <a:xfrm>
            <a:off x="8020050" y="7835900"/>
            <a:ext cx="7679806" cy="5620480"/>
          </a:xfrm>
          <a:prstGeom prst="rect">
            <a:avLst/>
          </a:prstGeom>
          <a:ln w="12700">
            <a:miter lim="400000"/>
          </a:ln>
        </p:spPr>
      </p:pic>
      <p:pic>
        <p:nvPicPr>
          <p:cNvPr id="440" name="Image" descr="Image"/>
          <p:cNvPicPr>
            <a:picLocks noChangeAspect="1"/>
          </p:cNvPicPr>
          <p:nvPr/>
        </p:nvPicPr>
        <p:blipFill>
          <a:blip r:embed="rId9">
            <a:extLst/>
          </a:blip>
          <a:srcRect l="0" t="2627" r="0" b="916"/>
          <a:stretch>
            <a:fillRect/>
          </a:stretch>
        </p:blipFill>
        <p:spPr>
          <a:xfrm>
            <a:off x="16203410" y="7871508"/>
            <a:ext cx="7661318" cy="5601014"/>
          </a:xfrm>
          <a:prstGeom prst="rect">
            <a:avLst/>
          </a:prstGeom>
          <a:ln w="12700">
            <a:miter lim="400000"/>
          </a:ln>
        </p:spPr>
      </p:pic>
      <p:sp>
        <p:nvSpPr>
          <p:cNvPr id="441" name="S. Basak - all figures"/>
          <p:cNvSpPr txBox="1"/>
          <p:nvPr/>
        </p:nvSpPr>
        <p:spPr>
          <a:xfrm>
            <a:off x="1612080" y="2354433"/>
            <a:ext cx="4106978" cy="663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400">
                <a:solidFill>
                  <a:srgbClr val="000000"/>
                </a:solidFill>
              </a:defRPr>
            </a:lvl1pPr>
          </a:lstStyle>
          <a:p>
            <a:pPr/>
            <a:r>
              <a:t>S. Basak - all figures</a:t>
            </a:r>
          </a:p>
        </p:txBody>
      </p:sp>
      <p:sp>
        <p:nvSpPr>
          <p:cNvPr id="442" name="Blue = input CMB…"/>
          <p:cNvSpPr txBox="1"/>
          <p:nvPr/>
        </p:nvSpPr>
        <p:spPr>
          <a:xfrm>
            <a:off x="9267918" y="2135752"/>
            <a:ext cx="4269892" cy="1971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a:defRPr b="1" sz="3000">
                <a:solidFill>
                  <a:schemeClr val="accent1">
                    <a:hueOff val="203713"/>
                    <a:lumOff val="-13818"/>
                  </a:schemeClr>
                </a:solidFill>
                <a:latin typeface="Helvetica"/>
                <a:ea typeface="Helvetica"/>
                <a:cs typeface="Helvetica"/>
                <a:sym typeface="Helvetica"/>
              </a:defRPr>
            </a:pPr>
            <a:r>
              <a:t>Blue = input CMB</a:t>
            </a:r>
          </a:p>
          <a:p>
            <a:pPr algn="l">
              <a:defRPr b="1" sz="3000">
                <a:solidFill>
                  <a:schemeClr val="accent5"/>
                </a:solidFill>
                <a:latin typeface="Helvetica"/>
                <a:ea typeface="Helvetica"/>
                <a:cs typeface="Helvetica"/>
                <a:sym typeface="Helvetica"/>
              </a:defRPr>
            </a:pPr>
            <a:r>
              <a:t>Red = recovered CMB</a:t>
            </a:r>
          </a:p>
          <a:p>
            <a:pPr algn="l">
              <a:defRPr b="1" sz="3000">
                <a:solidFill>
                  <a:schemeClr val="accent2"/>
                </a:solidFill>
                <a:latin typeface="Helvetica"/>
                <a:ea typeface="Helvetica"/>
                <a:cs typeface="Helvetica"/>
                <a:sym typeface="Helvetica"/>
              </a:defRPr>
            </a:pPr>
            <a:r>
              <a:t>Green = Foreground residual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What’s next…"/>
          <p:cNvSpPr txBox="1"/>
          <p:nvPr>
            <p:ph type="body" idx="1"/>
          </p:nvPr>
        </p:nvSpPr>
        <p:spPr>
          <a:xfrm>
            <a:off x="1514278" y="1814609"/>
            <a:ext cx="21355444" cy="11420495"/>
          </a:xfrm>
          <a:prstGeom prst="rect">
            <a:avLst/>
          </a:prstGeom>
        </p:spPr>
        <p:txBody>
          <a:bodyPr anchor="t"/>
          <a:lstStyle/>
          <a:p>
            <a:pPr marL="625642" indent="-625642">
              <a:spcBef>
                <a:spcPts val="4200"/>
              </a:spcBef>
              <a:defRPr sz="5800"/>
            </a:pPr>
            <a:r>
              <a:t>What’s next</a:t>
            </a:r>
          </a:p>
          <a:p>
            <a:pPr lvl="1" marL="1155031" indent="-697831">
              <a:spcBef>
                <a:spcPts val="4200"/>
              </a:spcBef>
              <a:defRPr sz="5800"/>
            </a:pPr>
            <a:r>
              <a:t>SEVEM - attempting coarser resolution</a:t>
            </a:r>
          </a:p>
          <a:p>
            <a:pPr lvl="1" marL="1155031" indent="-697831">
              <a:spcBef>
                <a:spcPts val="4200"/>
              </a:spcBef>
              <a:defRPr sz="5800"/>
            </a:pPr>
            <a:r>
              <a:t>NILC - more realizations</a:t>
            </a:r>
          </a:p>
          <a:p>
            <a:pPr lvl="1" marL="1155031" indent="-697831">
              <a:spcBef>
                <a:spcPts val="4200"/>
              </a:spcBef>
              <a:defRPr sz="5800"/>
            </a:pPr>
            <a:r>
              <a:t>Graca is estimating parameters</a:t>
            </a:r>
          </a:p>
          <a:p>
            <a:pPr lvl="1" marL="1155031" indent="-697831">
              <a:spcBef>
                <a:spcPts val="4200"/>
              </a:spcBef>
              <a:defRPr sz="5800"/>
            </a:pPr>
            <a:r>
              <a:t>More methods soon</a:t>
            </a:r>
          </a:p>
        </p:txBody>
      </p:sp>
      <p:sp>
        <p:nvSpPr>
          <p:cNvPr id="447" name="The Challenge of low \ell Foregrounds"/>
          <p:cNvSpPr txBox="1"/>
          <p:nvPr>
            <p:ph type="title"/>
          </p:nvPr>
        </p:nvSpPr>
        <p:spPr>
          <a:xfrm>
            <a:off x="4387453" y="142875"/>
            <a:ext cx="15609094" cy="1346500"/>
          </a:xfrm>
          <a:prstGeom prst="rect">
            <a:avLst/>
          </a:prstGeom>
        </p:spPr>
        <p:txBody>
          <a:bodyPr/>
          <a:lstStyle>
            <a:lvl1pPr>
              <a:defRPr sz="7000"/>
            </a:lvl1pPr>
          </a:lstStyle>
          <a:p>
            <a:pPr/>
            <a:r>
              <a:t>The Challenge of low \ell Foregrounds</a:t>
            </a:r>
          </a:p>
        </p:txBody>
      </p:sp>
      <p:sp>
        <p:nvSpPr>
          <p:cNvPr id="448"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449" name="TeamX_20171221_iso_annotated_complete_2.png" descr="TeamX_20171221_iso_annotated_complete_2.png"/>
          <p:cNvPicPr>
            <a:picLocks noChangeAspect="1"/>
          </p:cNvPicPr>
          <p:nvPr/>
        </p:nvPicPr>
        <p:blipFill>
          <a:blip r:embed="rId2">
            <a:extLst/>
          </a:blip>
          <a:stretch>
            <a:fillRect/>
          </a:stretch>
        </p:blipFill>
        <p:spPr>
          <a:xfrm>
            <a:off x="91013" y="60665"/>
            <a:ext cx="1227984" cy="151092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1" name="cmb_powspec_PICOv2.png" descr="cmb_powspec_PICOv2.png"/>
          <p:cNvPicPr>
            <a:picLocks noChangeAspect="1"/>
          </p:cNvPicPr>
          <p:nvPr/>
        </p:nvPicPr>
        <p:blipFill>
          <a:blip r:embed="rId3">
            <a:extLst/>
          </a:blip>
          <a:stretch>
            <a:fillRect/>
          </a:stretch>
        </p:blipFill>
        <p:spPr>
          <a:xfrm>
            <a:off x="16041668" y="1605729"/>
            <a:ext cx="8299382" cy="6622909"/>
          </a:xfrm>
          <a:prstGeom prst="rect">
            <a:avLst/>
          </a:prstGeom>
          <a:ln w="50800">
            <a:solidFill>
              <a:schemeClr val="accent5">
                <a:hueOff val="100859"/>
                <a:satOff val="-13629"/>
                <a:lumOff val="23879"/>
              </a:schemeClr>
            </a:solidFill>
            <a:miter lim="400000"/>
          </a:ln>
        </p:spPr>
      </p:pic>
      <p:sp>
        <p:nvSpPr>
          <p:cNvPr id="452" name="Explore how the Universe Evolved - Reionization"/>
          <p:cNvSpPr txBox="1"/>
          <p:nvPr>
            <p:ph type="title"/>
          </p:nvPr>
        </p:nvSpPr>
        <p:spPr>
          <a:xfrm>
            <a:off x="3676285" y="153688"/>
            <a:ext cx="17031430" cy="1346500"/>
          </a:xfrm>
          <a:prstGeom prst="rect">
            <a:avLst/>
          </a:prstGeom>
        </p:spPr>
        <p:txBody>
          <a:bodyPr/>
          <a:lstStyle>
            <a:lvl1pPr defTabSz="722947">
              <a:defRPr sz="6160"/>
            </a:lvl1pPr>
          </a:lstStyle>
          <a:p>
            <a:pPr/>
            <a:r>
              <a:t>Explore how the Universe Evolved - Reionization</a:t>
            </a:r>
          </a:p>
        </p:txBody>
      </p:sp>
      <p:sp>
        <p:nvSpPr>
          <p:cNvPr id="453" name="Determine the reionization history of the Universe…"/>
          <p:cNvSpPr txBox="1"/>
          <p:nvPr>
            <p:ph type="body" sz="quarter" idx="1"/>
          </p:nvPr>
        </p:nvSpPr>
        <p:spPr>
          <a:xfrm>
            <a:off x="2302042" y="1964008"/>
            <a:ext cx="13541777" cy="3426258"/>
          </a:xfrm>
          <a:prstGeom prst="rect">
            <a:avLst/>
          </a:prstGeom>
          <a:ln w="25400">
            <a:solidFill>
              <a:schemeClr val="accent5">
                <a:hueOff val="100859"/>
                <a:satOff val="-13629"/>
                <a:lumOff val="23879"/>
              </a:schemeClr>
            </a:solidFill>
          </a:ln>
        </p:spPr>
        <p:txBody>
          <a:bodyPr anchor="t"/>
          <a:lstStyle/>
          <a:p>
            <a:pPr lvl="2" algn="r">
              <a:spcBef>
                <a:spcPts val="3000"/>
              </a:spcBef>
            </a:pPr>
            <a:r>
              <a:t>Determine the reionization history of the Universe</a:t>
            </a:r>
          </a:p>
          <a:p>
            <a:pPr lvl="8" algn="r">
              <a:spcBef>
                <a:spcPts val="3000"/>
              </a:spcBef>
            </a:pPr>
            <a:r>
              <a:t>                              CV limited</a:t>
            </a:r>
          </a:p>
        </p:txBody>
      </p:sp>
      <p:sp>
        <p:nvSpPr>
          <p:cNvPr id="454" name="Oval"/>
          <p:cNvSpPr/>
          <p:nvPr/>
        </p:nvSpPr>
        <p:spPr>
          <a:xfrm>
            <a:off x="17496042" y="3659950"/>
            <a:ext cx="2509132" cy="1942418"/>
          </a:xfrm>
          <a:prstGeom prst="ellipse">
            <a:avLst/>
          </a:prstGeom>
          <a:ln w="88900">
            <a:solidFill>
              <a:schemeClr val="accent5">
                <a:hueOff val="100859"/>
                <a:satOff val="-13629"/>
                <a:lumOff val="23879"/>
              </a:schemeClr>
            </a:solidFill>
            <a:miter lim="400000"/>
          </a:ln>
          <a:effectLst>
            <a:outerShdw sx="100000" sy="100000" kx="0" ky="0" algn="b" rotWithShape="0" blurRad="101600" dist="0" dir="18900000">
              <a:srgbClr val="000000">
                <a:alpha val="80000"/>
              </a:srgbClr>
            </a:outerShdw>
          </a:effectLst>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455" name="Image" descr="Image"/>
          <p:cNvPicPr>
            <a:picLocks noChangeAspect="1"/>
          </p:cNvPicPr>
          <p:nvPr/>
        </p:nvPicPr>
        <p:blipFill>
          <a:blip r:embed="rId4">
            <a:extLst/>
          </a:blip>
          <a:stretch>
            <a:fillRect/>
          </a:stretch>
        </p:blipFill>
        <p:spPr>
          <a:xfrm>
            <a:off x="18295725" y="4717840"/>
            <a:ext cx="475060" cy="475061"/>
          </a:xfrm>
          <a:prstGeom prst="rect">
            <a:avLst/>
          </a:prstGeom>
          <a:ln w="12700">
            <a:miter lim="400000"/>
          </a:ln>
        </p:spPr>
      </p:pic>
      <p:pic>
        <p:nvPicPr>
          <p:cNvPr id="456" name="latex-image-1.pdf" descr="latex-image-1.pdf"/>
          <p:cNvPicPr>
            <a:picLocks noChangeAspect="1"/>
          </p:cNvPicPr>
          <p:nvPr/>
        </p:nvPicPr>
        <p:blipFill>
          <a:blip r:embed="rId5">
            <a:extLst/>
          </a:blip>
          <a:stretch>
            <a:fillRect/>
          </a:stretch>
        </p:blipFill>
        <p:spPr>
          <a:xfrm>
            <a:off x="7640444" y="3917650"/>
            <a:ext cx="4551751" cy="975376"/>
          </a:xfrm>
          <a:prstGeom prst="rect">
            <a:avLst/>
          </a:prstGeom>
          <a:ln w="12700">
            <a:miter lim="400000"/>
          </a:ln>
        </p:spPr>
      </p:pic>
      <p:pic>
        <p:nvPicPr>
          <p:cNvPr id="457" name="Image" descr="Image"/>
          <p:cNvPicPr>
            <a:picLocks noChangeAspect="1"/>
          </p:cNvPicPr>
          <p:nvPr/>
        </p:nvPicPr>
        <p:blipFill>
          <a:blip r:embed="rId6">
            <a:extLst/>
          </a:blip>
          <a:stretch>
            <a:fillRect/>
          </a:stretch>
        </p:blipFill>
        <p:spPr>
          <a:xfrm>
            <a:off x="945442" y="5831175"/>
            <a:ext cx="9563101" cy="7721601"/>
          </a:xfrm>
          <a:prstGeom prst="rect">
            <a:avLst/>
          </a:prstGeom>
          <a:ln w="50800">
            <a:solidFill>
              <a:schemeClr val="accent3">
                <a:satOff val="-13807"/>
                <a:lumOff val="19329"/>
              </a:schemeClr>
            </a:solidFill>
            <a:miter lim="400000"/>
          </a:ln>
        </p:spPr>
      </p:pic>
      <p:sp>
        <p:nvSpPr>
          <p:cNvPr id="458" name="(Planck, PICO)…"/>
          <p:cNvSpPr txBox="1"/>
          <p:nvPr/>
        </p:nvSpPr>
        <p:spPr>
          <a:xfrm>
            <a:off x="10835886" y="8421366"/>
            <a:ext cx="10479664" cy="4929925"/>
          </a:xfrm>
          <a:prstGeom prst="rect">
            <a:avLst/>
          </a:prstGeom>
          <a:ln w="12700">
            <a:solidFill>
              <a:schemeClr val="accent3">
                <a:satOff val="-13807"/>
                <a:lumOff val="19329"/>
              </a:schemeClr>
            </a:solidFill>
            <a:miter lim="400000"/>
          </a:ln>
          <a:extLst>
            <a:ext uri="{C572A759-6A51-4108-AA02-DFA0A04FC94B}">
              <ma14:wrappingTextBoxFlag xmlns:ma14="http://schemas.microsoft.com/office/mac/drawingml/2011/main" val="1"/>
            </a:ext>
          </a:extLst>
        </p:spPr>
        <p:txBody>
          <a:bodyPr lIns="71437" tIns="71437" rIns="71437" bIns="71437">
            <a:normAutofit fontScale="100000" lnSpcReduction="0"/>
          </a:bodyPr>
          <a:lstStyle/>
          <a:p>
            <a:pPr marL="625642" indent="-625642" algn="l">
              <a:spcBef>
                <a:spcPts val="3000"/>
              </a:spcBef>
              <a:buSzPct val="100000"/>
              <a:buChar char="•"/>
              <a:defRPr sz="5800"/>
            </a:pPr>
            <a:r>
              <a:t> </a:t>
            </a:r>
            <a:r>
              <a:rPr sz="4600"/>
              <a:t>                (Planck, PICO)</a:t>
            </a:r>
            <a:endParaRPr sz="4600"/>
          </a:p>
          <a:p>
            <a:pPr marL="496198" indent="-496198" algn="l">
              <a:spcBef>
                <a:spcPts val="3000"/>
              </a:spcBef>
              <a:buSzPct val="100000"/>
              <a:buChar char="•"/>
              <a:defRPr sz="4600"/>
            </a:pPr>
            <a:r>
              <a:t>                             (S3, SPT) </a:t>
            </a:r>
          </a:p>
          <a:p>
            <a:pPr marL="495300" indent="-495300" algn="l">
              <a:spcBef>
                <a:spcPts val="3000"/>
              </a:spcBef>
              <a:buSzPct val="100000"/>
              <a:buChar char="•"/>
              <a:defRPr sz="4600"/>
            </a:pPr>
            <a:r>
              <a:t>Transition from neutral to ionized Universe controlled by ‘IGM Opacity’ and ‘Source Efficiency’ </a:t>
            </a:r>
          </a:p>
        </p:txBody>
      </p:sp>
      <p:pic>
        <p:nvPicPr>
          <p:cNvPr id="459" name="Image" descr="Image"/>
          <p:cNvPicPr>
            <a:picLocks noChangeAspect="1"/>
          </p:cNvPicPr>
          <p:nvPr/>
        </p:nvPicPr>
        <p:blipFill>
          <a:blip r:embed="rId7">
            <a:extLst/>
          </a:blip>
          <a:stretch>
            <a:fillRect/>
          </a:stretch>
        </p:blipFill>
        <p:spPr>
          <a:xfrm>
            <a:off x="11766977" y="8594670"/>
            <a:ext cx="2472836" cy="727306"/>
          </a:xfrm>
          <a:prstGeom prst="rect">
            <a:avLst/>
          </a:prstGeom>
          <a:ln w="12700">
            <a:miter lim="400000"/>
          </a:ln>
        </p:spPr>
      </p:pic>
      <p:pic>
        <p:nvPicPr>
          <p:cNvPr id="460" name="Image" descr="Image"/>
          <p:cNvPicPr>
            <a:picLocks noChangeAspect="1"/>
          </p:cNvPicPr>
          <p:nvPr/>
        </p:nvPicPr>
        <p:blipFill>
          <a:blip r:embed="rId8">
            <a:extLst/>
          </a:blip>
          <a:stretch>
            <a:fillRect/>
          </a:stretch>
        </p:blipFill>
        <p:spPr>
          <a:xfrm>
            <a:off x="11619126" y="9472004"/>
            <a:ext cx="3989062" cy="1296446"/>
          </a:xfrm>
          <a:prstGeom prst="rect">
            <a:avLst/>
          </a:prstGeom>
          <a:ln w="12700">
            <a:miter lim="400000"/>
          </a:ln>
        </p:spPr>
      </p:pic>
      <p:sp>
        <p:nvSpPr>
          <p:cNvPr id="461" name="Figure: N. Battaglia"/>
          <p:cNvSpPr txBox="1"/>
          <p:nvPr/>
        </p:nvSpPr>
        <p:spPr>
          <a:xfrm>
            <a:off x="1111358" y="12981725"/>
            <a:ext cx="2120622"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800">
                <a:solidFill>
                  <a:srgbClr val="000000"/>
                </a:solidFill>
              </a:defRPr>
            </a:lvl1pPr>
          </a:lstStyle>
          <a:p>
            <a:pPr/>
            <a:r>
              <a:t>Figure: N. Battaglia</a:t>
            </a:r>
          </a:p>
        </p:txBody>
      </p:sp>
      <p:sp>
        <p:nvSpPr>
          <p:cNvPr id="462"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463" name="TeamX_20171221_iso_annotated_complete_2.png" descr="TeamX_20171221_iso_annotated_complete_2.png"/>
          <p:cNvPicPr>
            <a:picLocks noChangeAspect="1"/>
          </p:cNvPicPr>
          <p:nvPr/>
        </p:nvPicPr>
        <p:blipFill>
          <a:blip r:embed="rId9">
            <a:extLst/>
          </a:blip>
          <a:stretch>
            <a:fillRect/>
          </a:stretch>
        </p:blipFill>
        <p:spPr>
          <a:xfrm>
            <a:off x="91013" y="60665"/>
            <a:ext cx="1227984" cy="151092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Discover How The Universe Works - Neff"/>
          <p:cNvSpPr txBox="1"/>
          <p:nvPr>
            <p:ph type="title"/>
          </p:nvPr>
        </p:nvSpPr>
        <p:spPr>
          <a:xfrm>
            <a:off x="4387453" y="142875"/>
            <a:ext cx="15609094" cy="1346500"/>
          </a:xfrm>
          <a:prstGeom prst="rect">
            <a:avLst/>
          </a:prstGeom>
        </p:spPr>
        <p:txBody>
          <a:bodyPr/>
          <a:lstStyle>
            <a:lvl1pPr defTabSz="780454">
              <a:defRPr sz="6650"/>
            </a:lvl1pPr>
          </a:lstStyle>
          <a:p>
            <a:pPr/>
            <a:r>
              <a:t>Discover How The Universe Works - Neff</a:t>
            </a:r>
          </a:p>
        </p:txBody>
      </p:sp>
      <p:sp>
        <p:nvSpPr>
          <p:cNvPr id="468" name="Constrain the number of light relics in the early Universe…"/>
          <p:cNvSpPr txBox="1"/>
          <p:nvPr>
            <p:ph type="body" sz="half" idx="1"/>
          </p:nvPr>
        </p:nvSpPr>
        <p:spPr>
          <a:xfrm>
            <a:off x="1172956" y="1834577"/>
            <a:ext cx="11932055" cy="10978865"/>
          </a:xfrm>
          <a:prstGeom prst="rect">
            <a:avLst/>
          </a:prstGeom>
        </p:spPr>
        <p:txBody>
          <a:bodyPr anchor="t"/>
          <a:lstStyle/>
          <a:p>
            <a:pPr marL="625642" indent="-625642">
              <a:spcBef>
                <a:spcPts val="2500"/>
              </a:spcBef>
              <a:defRPr sz="5300"/>
            </a:pPr>
            <a:r>
              <a:t>Constrain the number of light relics in the early Universe</a:t>
            </a:r>
          </a:p>
          <a:p>
            <a:pPr marL="625642" indent="-625642">
              <a:spcBef>
                <a:spcPts val="2500"/>
              </a:spcBef>
              <a:defRPr sz="5300"/>
            </a:pPr>
            <a:r>
              <a:t>  </a:t>
            </a:r>
          </a:p>
          <a:p>
            <a:pPr>
              <a:spcBef>
                <a:spcPts val="1900"/>
              </a:spcBef>
            </a:pPr>
            <a:r>
              <a:t>Constraint is proportional to number of      modes in TT, TE, and EE </a:t>
            </a:r>
          </a:p>
          <a:p>
            <a:pPr marL="625642" indent="-625642">
              <a:spcBef>
                <a:spcPts val="2500"/>
              </a:spcBef>
              <a:defRPr sz="5300"/>
            </a:pPr>
            <a:r>
              <a:t>Extend range of energy to exclude new species by </a:t>
            </a:r>
          </a:p>
          <a:p>
            <a:pPr lvl="1" marL="1082842" indent="-625642">
              <a:spcBef>
                <a:spcPts val="2500"/>
              </a:spcBef>
              <a:defRPr sz="5300"/>
            </a:pPr>
            <a:r>
              <a:t>x300 for vector particle</a:t>
            </a:r>
          </a:p>
          <a:p>
            <a:pPr lvl="1" marL="1082842" indent="-625642">
              <a:spcBef>
                <a:spcPts val="2500"/>
              </a:spcBef>
              <a:defRPr sz="5300"/>
            </a:pPr>
            <a:r>
              <a:t>x2.5 for scalar particle</a:t>
            </a:r>
          </a:p>
          <a:p>
            <a:pPr lvl="1" marL="1028907" indent="-571707">
              <a:spcBef>
                <a:spcPts val="2500"/>
              </a:spcBef>
              <a:defRPr sz="5800"/>
            </a:pPr>
            <a:r>
              <a:rPr sz="5300"/>
              <a:t>Cross the QCD phase transition</a:t>
            </a:r>
            <a:r>
              <a:t>  </a:t>
            </a:r>
          </a:p>
        </p:txBody>
      </p:sp>
      <p:pic>
        <p:nvPicPr>
          <p:cNvPr id="469" name="Image" descr="Image"/>
          <p:cNvPicPr>
            <a:picLocks noChangeAspect="1"/>
          </p:cNvPicPr>
          <p:nvPr/>
        </p:nvPicPr>
        <p:blipFill>
          <a:blip r:embed="rId3">
            <a:extLst/>
          </a:blip>
          <a:stretch>
            <a:fillRect/>
          </a:stretch>
        </p:blipFill>
        <p:spPr>
          <a:xfrm>
            <a:off x="2202018" y="3831779"/>
            <a:ext cx="4675983" cy="837490"/>
          </a:xfrm>
          <a:prstGeom prst="rect">
            <a:avLst/>
          </a:prstGeom>
          <a:ln w="12700">
            <a:miter lim="400000"/>
          </a:ln>
        </p:spPr>
      </p:pic>
      <p:grpSp>
        <p:nvGrpSpPr>
          <p:cNvPr id="483" name="Group"/>
          <p:cNvGrpSpPr/>
          <p:nvPr/>
        </p:nvGrpSpPr>
        <p:grpSpPr>
          <a:xfrm>
            <a:off x="14250466" y="1529317"/>
            <a:ext cx="8106113" cy="6382843"/>
            <a:chOff x="0" y="0"/>
            <a:chExt cx="8106111" cy="6382841"/>
          </a:xfrm>
        </p:grpSpPr>
        <p:pic>
          <p:nvPicPr>
            <p:cNvPr id="470" name="Tf_pico.pdf" descr="Tf_pico.pdf"/>
            <p:cNvPicPr>
              <a:picLocks noChangeAspect="1"/>
            </p:cNvPicPr>
            <p:nvPr/>
          </p:nvPicPr>
          <p:blipFill>
            <a:blip r:embed="rId4">
              <a:extLst/>
            </a:blip>
            <a:stretch>
              <a:fillRect/>
            </a:stretch>
          </p:blipFill>
          <p:spPr>
            <a:xfrm>
              <a:off x="0" y="0"/>
              <a:ext cx="8106112" cy="5862705"/>
            </a:xfrm>
            <a:prstGeom prst="rect">
              <a:avLst/>
            </a:prstGeom>
            <a:ln w="12700" cap="flat">
              <a:noFill/>
              <a:miter lim="400000"/>
            </a:ln>
            <a:effectLst/>
          </p:spPr>
        </p:pic>
        <p:sp>
          <p:nvSpPr>
            <p:cNvPr id="471" name="Line"/>
            <p:cNvSpPr/>
            <p:nvPr/>
          </p:nvSpPr>
          <p:spPr>
            <a:xfrm flipH="1">
              <a:off x="3345753" y="1720583"/>
              <a:ext cx="1" cy="3248821"/>
            </a:xfrm>
            <a:prstGeom prst="line">
              <a:avLst/>
            </a:prstGeom>
            <a:noFill/>
            <a:ln w="50800" cap="rnd">
              <a:solidFill>
                <a:schemeClr val="accent5">
                  <a:hueOff val="100859"/>
                  <a:satOff val="-13629"/>
                  <a:lumOff val="23879"/>
                </a:schemeClr>
              </a:solidFill>
              <a:custDash>
                <a:ds d="100000" sp="200000"/>
              </a:custDash>
              <a:round/>
            </a:ln>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sp>
          <p:nvSpPr>
            <p:cNvPr id="472" name="Line"/>
            <p:cNvSpPr/>
            <p:nvPr/>
          </p:nvSpPr>
          <p:spPr>
            <a:xfrm>
              <a:off x="5673034" y="3357902"/>
              <a:ext cx="1" cy="1628125"/>
            </a:xfrm>
            <a:prstGeom prst="line">
              <a:avLst/>
            </a:prstGeom>
            <a:noFill/>
            <a:ln w="50800" cap="rnd">
              <a:solidFill>
                <a:schemeClr val="accent5">
                  <a:hueOff val="100859"/>
                  <a:satOff val="-13629"/>
                  <a:lumOff val="23879"/>
                </a:schemeClr>
              </a:solidFill>
              <a:custDash>
                <a:ds d="100000" sp="200000"/>
              </a:custDash>
              <a:round/>
            </a:ln>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sp>
          <p:nvSpPr>
            <p:cNvPr id="473" name="x300"/>
            <p:cNvSpPr txBox="1"/>
            <p:nvPr/>
          </p:nvSpPr>
          <p:spPr>
            <a:xfrm>
              <a:off x="3725571" y="4088067"/>
              <a:ext cx="1643845" cy="531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1" sz="3200">
                  <a:solidFill>
                    <a:schemeClr val="accent6">
                      <a:hueOff val="10811956"/>
                      <a:satOff val="-58544"/>
                      <a:lumOff val="-9736"/>
                    </a:schemeClr>
                  </a:solidFill>
                  <a:latin typeface="Helvetica"/>
                  <a:ea typeface="Helvetica"/>
                  <a:cs typeface="Helvetica"/>
                  <a:sym typeface="Helvetica"/>
                </a:defRPr>
              </a:lvl1pPr>
            </a:lstStyle>
            <a:p>
              <a:pPr/>
              <a:r>
                <a:t> x300</a:t>
              </a:r>
            </a:p>
          </p:txBody>
        </p:sp>
        <p:sp>
          <p:nvSpPr>
            <p:cNvPr id="474" name="Line"/>
            <p:cNvSpPr/>
            <p:nvPr/>
          </p:nvSpPr>
          <p:spPr>
            <a:xfrm>
              <a:off x="4991406" y="4354042"/>
              <a:ext cx="517916" cy="1"/>
            </a:xfrm>
            <a:prstGeom prst="line">
              <a:avLst/>
            </a:prstGeom>
            <a:noFill/>
            <a:ln w="12700" cap="flat">
              <a:solidFill>
                <a:schemeClr val="accent5">
                  <a:hueOff val="100859"/>
                  <a:satOff val="-13629"/>
                  <a:lumOff val="23879"/>
                </a:schemeClr>
              </a:solidFill>
              <a:prstDash val="solid"/>
              <a:miter lim="400000"/>
              <a:tailEnd type="triangle" w="med" len="med"/>
            </a:ln>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sp>
          <p:nvSpPr>
            <p:cNvPr id="475" name="Line"/>
            <p:cNvSpPr/>
            <p:nvPr/>
          </p:nvSpPr>
          <p:spPr>
            <a:xfrm flipH="1">
              <a:off x="3459461" y="4354042"/>
              <a:ext cx="667526" cy="1"/>
            </a:xfrm>
            <a:prstGeom prst="line">
              <a:avLst/>
            </a:prstGeom>
            <a:noFill/>
            <a:ln w="12700" cap="flat">
              <a:solidFill>
                <a:schemeClr val="accent5">
                  <a:hueOff val="100859"/>
                  <a:satOff val="-13629"/>
                  <a:lumOff val="23879"/>
                </a:schemeClr>
              </a:solidFill>
              <a:prstDash val="solid"/>
              <a:miter lim="400000"/>
              <a:tailEnd type="triangle" w="med" len="med"/>
            </a:ln>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sp>
          <p:nvSpPr>
            <p:cNvPr id="476" name="now"/>
            <p:cNvSpPr txBox="1"/>
            <p:nvPr/>
          </p:nvSpPr>
          <p:spPr>
            <a:xfrm>
              <a:off x="1398290" y="2157373"/>
              <a:ext cx="1567646" cy="531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1" sz="2800">
                  <a:solidFill>
                    <a:schemeClr val="accent6">
                      <a:hueOff val="10811956"/>
                      <a:satOff val="-58544"/>
                      <a:lumOff val="-9736"/>
                    </a:schemeClr>
                  </a:solidFill>
                  <a:latin typeface="Helvetica"/>
                  <a:ea typeface="Helvetica"/>
                  <a:cs typeface="Helvetica"/>
                  <a:sym typeface="Helvetica"/>
                </a:defRPr>
              </a:lvl1pPr>
            </a:lstStyle>
            <a:p>
              <a:pPr/>
              <a:r>
                <a:t>now</a:t>
              </a:r>
            </a:p>
          </p:txBody>
        </p:sp>
        <p:sp>
          <p:nvSpPr>
            <p:cNvPr id="477" name="Line"/>
            <p:cNvSpPr/>
            <p:nvPr/>
          </p:nvSpPr>
          <p:spPr>
            <a:xfrm>
              <a:off x="2714129" y="2439972"/>
              <a:ext cx="517915" cy="1"/>
            </a:xfrm>
            <a:prstGeom prst="line">
              <a:avLst/>
            </a:prstGeom>
            <a:noFill/>
            <a:ln w="25400" cap="flat">
              <a:solidFill>
                <a:schemeClr val="accent5">
                  <a:hueOff val="100859"/>
                  <a:satOff val="-13629"/>
                  <a:lumOff val="23879"/>
                </a:schemeClr>
              </a:solidFill>
              <a:prstDash val="solid"/>
              <a:miter lim="400000"/>
              <a:tailEnd type="triangle" w="med" len="med"/>
            </a:ln>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sp>
          <p:nvSpPr>
            <p:cNvPr id="478" name="with PICO"/>
            <p:cNvSpPr txBox="1"/>
            <p:nvPr/>
          </p:nvSpPr>
          <p:spPr>
            <a:xfrm>
              <a:off x="1376643" y="3762723"/>
              <a:ext cx="1894431" cy="5319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1" sz="2800">
                  <a:solidFill>
                    <a:schemeClr val="accent6">
                      <a:hueOff val="10811956"/>
                      <a:satOff val="-58544"/>
                      <a:lumOff val="-9736"/>
                    </a:schemeClr>
                  </a:solidFill>
                  <a:latin typeface="Helvetica"/>
                  <a:ea typeface="Helvetica"/>
                  <a:cs typeface="Helvetica"/>
                  <a:sym typeface="Helvetica"/>
                </a:defRPr>
              </a:lvl1pPr>
            </a:lstStyle>
            <a:p>
              <a:pPr/>
              <a:r>
                <a:t>with PICO</a:t>
              </a:r>
            </a:p>
          </p:txBody>
        </p:sp>
        <p:sp>
          <p:nvSpPr>
            <p:cNvPr id="479" name="Line"/>
            <p:cNvSpPr/>
            <p:nvPr/>
          </p:nvSpPr>
          <p:spPr>
            <a:xfrm flipV="1">
              <a:off x="3153289" y="4028698"/>
              <a:ext cx="2356031" cy="16624"/>
            </a:xfrm>
            <a:prstGeom prst="line">
              <a:avLst/>
            </a:prstGeom>
            <a:noFill/>
            <a:ln w="25400" cap="flat">
              <a:solidFill>
                <a:schemeClr val="accent5">
                  <a:hueOff val="100859"/>
                  <a:satOff val="-13629"/>
                  <a:lumOff val="23879"/>
                </a:schemeClr>
              </a:solidFill>
              <a:prstDash val="solid"/>
              <a:miter lim="400000"/>
              <a:tailEnd type="triangle" w="med" len="med"/>
            </a:ln>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sp>
          <p:nvSpPr>
            <p:cNvPr id="480" name="QCD"/>
            <p:cNvSpPr txBox="1"/>
            <p:nvPr/>
          </p:nvSpPr>
          <p:spPr>
            <a:xfrm>
              <a:off x="3269232" y="585272"/>
              <a:ext cx="1567646" cy="531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2800">
                  <a:solidFill>
                    <a:schemeClr val="accent6">
                      <a:hueOff val="10811956"/>
                      <a:satOff val="-58544"/>
                      <a:lumOff val="-9736"/>
                    </a:schemeClr>
                  </a:solidFill>
                </a:defRPr>
              </a:lvl1pPr>
            </a:lstStyle>
            <a:p>
              <a:pPr/>
              <a:r>
                <a:t>QCD</a:t>
              </a:r>
            </a:p>
          </p:txBody>
        </p:sp>
        <p:sp>
          <p:nvSpPr>
            <p:cNvPr id="481" name="Figure: D. Green"/>
            <p:cNvSpPr txBox="1"/>
            <p:nvPr/>
          </p:nvSpPr>
          <p:spPr>
            <a:xfrm>
              <a:off x="73952" y="5364029"/>
              <a:ext cx="2185210" cy="431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lgn="l">
                <a:defRPr sz="2100">
                  <a:solidFill>
                    <a:srgbClr val="000000"/>
                  </a:solidFill>
                </a:defRPr>
              </a:lvl1pPr>
            </a:lstStyle>
            <a:p>
              <a:pPr/>
              <a:r>
                <a:t>Figure: D. Green</a:t>
              </a:r>
            </a:p>
          </p:txBody>
        </p:sp>
        <p:sp>
          <p:nvSpPr>
            <p:cNvPr id="482" name="Figure: D. Green"/>
            <p:cNvSpPr txBox="1"/>
            <p:nvPr/>
          </p:nvSpPr>
          <p:spPr>
            <a:xfrm>
              <a:off x="431339" y="5951293"/>
              <a:ext cx="2185210" cy="431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lgn="l">
                <a:defRPr sz="2100">
                  <a:solidFill>
                    <a:srgbClr val="000000"/>
                  </a:solidFill>
                </a:defRPr>
              </a:lvl1pPr>
            </a:lstStyle>
            <a:p>
              <a:pPr/>
              <a:r>
                <a:t>Figure: D. Green</a:t>
              </a:r>
            </a:p>
          </p:txBody>
        </p:sp>
      </p:grpSp>
      <p:sp>
        <p:nvSpPr>
          <p:cNvPr id="484"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485" name="TeamX_20171221_iso_annotated_complete_2.png" descr="TeamX_20171221_iso_annotated_complete_2.png"/>
          <p:cNvPicPr>
            <a:picLocks noChangeAspect="1"/>
          </p:cNvPicPr>
          <p:nvPr/>
        </p:nvPicPr>
        <p:blipFill>
          <a:blip r:embed="rId5">
            <a:extLst/>
          </a:blip>
          <a:stretch>
            <a:fillRect/>
          </a:stretch>
        </p:blipFill>
        <p:spPr>
          <a:xfrm>
            <a:off x="91013" y="60665"/>
            <a:ext cx="1227984" cy="1510920"/>
          </a:xfrm>
          <a:prstGeom prst="rect">
            <a:avLst/>
          </a:prstGeom>
          <a:ln w="12700">
            <a:miter lim="400000"/>
          </a:ln>
        </p:spPr>
      </p:pic>
      <p:pic>
        <p:nvPicPr>
          <p:cNvPr id="486" name="Image" descr="Image"/>
          <p:cNvPicPr>
            <a:picLocks noChangeAspect="1"/>
          </p:cNvPicPr>
          <p:nvPr/>
        </p:nvPicPr>
        <p:blipFill>
          <a:blip r:embed="rId6">
            <a:extLst/>
          </a:blip>
          <a:stretch>
            <a:fillRect/>
          </a:stretch>
        </p:blipFill>
        <p:spPr>
          <a:xfrm>
            <a:off x="2731353" y="5718957"/>
            <a:ext cx="349692" cy="629445"/>
          </a:xfrm>
          <a:prstGeom prst="rect">
            <a:avLst/>
          </a:prstGeom>
          <a:ln w="12700">
            <a:miter lim="400000"/>
          </a:ln>
        </p:spPr>
      </p:pic>
      <p:sp>
        <p:nvSpPr>
          <p:cNvPr id="487" name="Figure: J. Meyers"/>
          <p:cNvSpPr txBox="1"/>
          <p:nvPr/>
        </p:nvSpPr>
        <p:spPr>
          <a:xfrm>
            <a:off x="13696878" y="12540872"/>
            <a:ext cx="1917168"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1800">
                <a:solidFill>
                  <a:srgbClr val="000000"/>
                </a:solidFill>
              </a:defRPr>
            </a:lvl1pPr>
          </a:lstStyle>
          <a:p>
            <a:pPr/>
            <a:r>
              <a:t>Figure: J. Meyers</a:t>
            </a:r>
          </a:p>
        </p:txBody>
      </p:sp>
      <p:pic>
        <p:nvPicPr>
          <p:cNvPr id="488" name="Image" descr="Image"/>
          <p:cNvPicPr>
            <a:picLocks noChangeAspect="1"/>
          </p:cNvPicPr>
          <p:nvPr/>
        </p:nvPicPr>
        <p:blipFill>
          <a:blip r:embed="rId7">
            <a:extLst/>
          </a:blip>
          <a:stretch>
            <a:fillRect/>
          </a:stretch>
        </p:blipFill>
        <p:spPr>
          <a:xfrm>
            <a:off x="13694957" y="7755479"/>
            <a:ext cx="9021773" cy="5771464"/>
          </a:xfrm>
          <a:prstGeom prst="rect">
            <a:avLst/>
          </a:prstGeom>
          <a:ln w="12700">
            <a:miter lim="400000"/>
          </a:ln>
        </p:spPr>
      </p:pic>
      <p:sp>
        <p:nvSpPr>
          <p:cNvPr id="489" name="damping"/>
          <p:cNvSpPr txBox="1"/>
          <p:nvPr/>
        </p:nvSpPr>
        <p:spPr>
          <a:xfrm>
            <a:off x="16480333" y="8653870"/>
            <a:ext cx="1743014"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000">
                <a:solidFill>
                  <a:srgbClr val="000000"/>
                </a:solidFill>
                <a:latin typeface="Helvetica"/>
                <a:ea typeface="Helvetica"/>
                <a:cs typeface="Helvetica"/>
                <a:sym typeface="Helvetica"/>
              </a:defRPr>
            </a:lvl1pPr>
          </a:lstStyle>
          <a:p>
            <a:pPr/>
            <a:r>
              <a:t>damping</a:t>
            </a:r>
          </a:p>
        </p:txBody>
      </p:sp>
      <p:sp>
        <p:nvSpPr>
          <p:cNvPr id="490" name="Amplitude"/>
          <p:cNvSpPr txBox="1"/>
          <p:nvPr/>
        </p:nvSpPr>
        <p:spPr>
          <a:xfrm>
            <a:off x="16822694" y="9725193"/>
            <a:ext cx="2018160"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000">
                <a:solidFill>
                  <a:srgbClr val="000000"/>
                </a:solidFill>
                <a:latin typeface="Helvetica"/>
                <a:ea typeface="Helvetica"/>
                <a:cs typeface="Helvetica"/>
                <a:sym typeface="Helvetica"/>
              </a:defRPr>
            </a:lvl1pPr>
          </a:lstStyle>
          <a:p>
            <a:pPr/>
            <a:r>
              <a:t>Amplitude</a:t>
            </a:r>
          </a:p>
        </p:txBody>
      </p:sp>
      <p:sp>
        <p:nvSpPr>
          <p:cNvPr id="491" name="Phase"/>
          <p:cNvSpPr txBox="1"/>
          <p:nvPr/>
        </p:nvSpPr>
        <p:spPr>
          <a:xfrm>
            <a:off x="17566788" y="10802771"/>
            <a:ext cx="1278112"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000">
                <a:solidFill>
                  <a:srgbClr val="000000"/>
                </a:solidFill>
                <a:latin typeface="Helvetica"/>
                <a:ea typeface="Helvetica"/>
                <a:cs typeface="Helvetica"/>
                <a:sym typeface="Helvetica"/>
              </a:defRPr>
            </a:lvl1pPr>
          </a:lstStyle>
          <a:p>
            <a:pPr/>
            <a:r>
              <a:t>Phase</a:t>
            </a:r>
          </a:p>
        </p:txBody>
      </p:sp>
      <p:sp>
        <p:nvSpPr>
          <p:cNvPr id="492" name="Phase"/>
          <p:cNvSpPr txBox="1"/>
          <p:nvPr/>
        </p:nvSpPr>
        <p:spPr>
          <a:xfrm>
            <a:off x="15598309" y="11662853"/>
            <a:ext cx="1278113"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3000">
                <a:solidFill>
                  <a:srgbClr val="000000"/>
                </a:solidFill>
                <a:latin typeface="Helvetica"/>
                <a:ea typeface="Helvetica"/>
                <a:cs typeface="Helvetica"/>
                <a:sym typeface="Helvetica"/>
              </a:defRPr>
            </a:lvl1pPr>
          </a:lstStyle>
          <a:p>
            <a:pPr/>
            <a:r>
              <a:t>Phase</a:t>
            </a:r>
          </a:p>
        </p:txBody>
      </p:sp>
      <p:sp>
        <p:nvSpPr>
          <p:cNvPr id="493" name="Baumann et al. 2017"/>
          <p:cNvSpPr txBox="1"/>
          <p:nvPr/>
        </p:nvSpPr>
        <p:spPr>
          <a:xfrm>
            <a:off x="20142361" y="13095706"/>
            <a:ext cx="2265097"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1800">
                <a:solidFill>
                  <a:srgbClr val="000000"/>
                </a:solidFill>
              </a:defRPr>
            </a:lvl1pPr>
          </a:lstStyle>
          <a:p>
            <a:pPr/>
            <a:r>
              <a:t>Baumann et al. 2017</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Discover How The Universe Works - Neutrino Mass"/>
          <p:cNvSpPr txBox="1"/>
          <p:nvPr>
            <p:ph type="title"/>
          </p:nvPr>
        </p:nvSpPr>
        <p:spPr>
          <a:xfrm>
            <a:off x="3645514" y="153688"/>
            <a:ext cx="17092972" cy="1346500"/>
          </a:xfrm>
          <a:prstGeom prst="rect">
            <a:avLst/>
          </a:prstGeom>
        </p:spPr>
        <p:txBody>
          <a:bodyPr/>
          <a:lstStyle>
            <a:lvl1pPr defTabSz="681870">
              <a:defRPr sz="5810"/>
            </a:lvl1pPr>
          </a:lstStyle>
          <a:p>
            <a:pPr/>
            <a:r>
              <a:t>Discover How The Universe Works - Neutrino Mass</a:t>
            </a:r>
          </a:p>
        </p:txBody>
      </p:sp>
      <p:sp>
        <p:nvSpPr>
          <p:cNvPr id="498" name="Determine the sum of neutrino masses…"/>
          <p:cNvSpPr txBox="1"/>
          <p:nvPr>
            <p:ph type="body" idx="1"/>
          </p:nvPr>
        </p:nvSpPr>
        <p:spPr>
          <a:xfrm>
            <a:off x="1355736" y="1837458"/>
            <a:ext cx="12981998" cy="10844514"/>
          </a:xfrm>
          <a:prstGeom prst="rect">
            <a:avLst/>
          </a:prstGeom>
        </p:spPr>
        <p:txBody>
          <a:bodyPr anchor="t"/>
          <a:lstStyle/>
          <a:p>
            <a:pPr marL="481744" indent="-481744" defTabSz="632579">
              <a:spcBef>
                <a:spcPts val="4500"/>
              </a:spcBef>
              <a:defRPr sz="4466"/>
            </a:pPr>
            <a:r>
              <a:t>Determine the sum of neutrino masses</a:t>
            </a:r>
          </a:p>
          <a:p>
            <a:pPr marL="481744" indent="-481744" defTabSz="632579">
              <a:spcBef>
                <a:spcPts val="4500"/>
              </a:spcBef>
              <a:defRPr sz="4466"/>
            </a:pPr>
            <a:r>
              <a:t>Measurements of the matter power spectrum, primarily through the lensing potential power spectrum (\ell~1000)</a:t>
            </a:r>
          </a:p>
          <a:p>
            <a:pPr marL="481744" indent="-481744" defTabSz="632579">
              <a:spcBef>
                <a:spcPts val="4500"/>
              </a:spcBef>
              <a:defRPr sz="4466"/>
            </a:pPr>
            <a:r>
              <a:t>Break degeneracy between      and           with DESI-BAO</a:t>
            </a:r>
            <a:endParaRPr>
              <a:solidFill>
                <a:srgbClr val="000000"/>
              </a:solidFill>
            </a:endParaRPr>
          </a:p>
          <a:p>
            <a:pPr marL="481744" indent="-481744" defTabSz="632579">
              <a:spcBef>
                <a:spcPts val="2700"/>
              </a:spcBef>
              <a:defRPr sz="4466"/>
            </a:pPr>
            <a:r>
              <a:rPr>
                <a:solidFill>
                  <a:srgbClr val="000000"/>
                </a:solidFill>
              </a:rPr>
              <a:t>  </a:t>
            </a:r>
          </a:p>
          <a:p>
            <a:pPr marL="481744" indent="-481744" defTabSz="632579">
              <a:spcBef>
                <a:spcPts val="4500"/>
              </a:spcBef>
              <a:defRPr sz="4466"/>
            </a:pPr>
            <a:r>
              <a:t>4σ  or 7σ  detection</a:t>
            </a:r>
          </a:p>
          <a:p>
            <a:pPr marL="481744" indent="-481744" defTabSz="632579">
              <a:spcBef>
                <a:spcPts val="4500"/>
              </a:spcBef>
              <a:defRPr sz="4466"/>
            </a:pPr>
            <a:r>
              <a:t>Similar, independent constraint from PICO cluster counts</a:t>
            </a:r>
          </a:p>
          <a:p>
            <a:pPr marL="481744" indent="-481744" defTabSz="632579">
              <a:spcBef>
                <a:spcPts val="4500"/>
              </a:spcBef>
              <a:defRPr sz="4466"/>
            </a:pPr>
            <a:r>
              <a:t>PICO gives both tau and lensing</a:t>
            </a:r>
          </a:p>
        </p:txBody>
      </p:sp>
      <p:pic>
        <p:nvPicPr>
          <p:cNvPr id="499" name="Image" descr="Image"/>
          <p:cNvPicPr>
            <a:picLocks noChangeAspect="1"/>
          </p:cNvPicPr>
          <p:nvPr/>
        </p:nvPicPr>
        <p:blipFill>
          <a:blip r:embed="rId3">
            <a:extLst/>
          </a:blip>
          <a:stretch>
            <a:fillRect/>
          </a:stretch>
        </p:blipFill>
        <p:spPr>
          <a:xfrm>
            <a:off x="9207447" y="5853092"/>
            <a:ext cx="475060" cy="475060"/>
          </a:xfrm>
          <a:prstGeom prst="rect">
            <a:avLst/>
          </a:prstGeom>
          <a:ln w="12700">
            <a:miter lim="400000"/>
          </a:ln>
        </p:spPr>
      </p:pic>
      <p:pic>
        <p:nvPicPr>
          <p:cNvPr id="500" name="Image" descr="Image"/>
          <p:cNvPicPr>
            <a:picLocks noChangeAspect="1"/>
          </p:cNvPicPr>
          <p:nvPr/>
        </p:nvPicPr>
        <p:blipFill>
          <a:blip r:embed="rId4">
            <a:extLst/>
          </a:blip>
          <a:stretch>
            <a:fillRect/>
          </a:stretch>
        </p:blipFill>
        <p:spPr>
          <a:xfrm>
            <a:off x="11103140" y="5751404"/>
            <a:ext cx="1355006" cy="650404"/>
          </a:xfrm>
          <a:prstGeom prst="rect">
            <a:avLst/>
          </a:prstGeom>
          <a:ln w="12700">
            <a:miter lim="400000"/>
          </a:ln>
        </p:spPr>
      </p:pic>
      <p:sp>
        <p:nvSpPr>
          <p:cNvPr id="501" name="Line"/>
          <p:cNvSpPr/>
          <p:nvPr/>
        </p:nvSpPr>
        <p:spPr>
          <a:xfrm flipH="1">
            <a:off x="16296375" y="9530719"/>
            <a:ext cx="480291" cy="658885"/>
          </a:xfrm>
          <a:prstGeom prst="line">
            <a:avLst/>
          </a:prstGeom>
          <a:ln w="25400">
            <a:solidFill>
              <a:schemeClr val="accent6">
                <a:hueOff val="10811956"/>
                <a:satOff val="-58544"/>
                <a:lumOff val="-9736"/>
              </a:schemeClr>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02"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503" name="TeamX_20171221_iso_annotated_complete_2.png" descr="TeamX_20171221_iso_annotated_complete_2.png"/>
          <p:cNvPicPr>
            <a:picLocks noChangeAspect="1"/>
          </p:cNvPicPr>
          <p:nvPr/>
        </p:nvPicPr>
        <p:blipFill>
          <a:blip r:embed="rId5">
            <a:extLst/>
          </a:blip>
          <a:stretch>
            <a:fillRect/>
          </a:stretch>
        </p:blipFill>
        <p:spPr>
          <a:xfrm>
            <a:off x="91013" y="60665"/>
            <a:ext cx="1227984" cy="1510920"/>
          </a:xfrm>
          <a:prstGeom prst="rect">
            <a:avLst/>
          </a:prstGeom>
          <a:ln w="12700">
            <a:miter lim="400000"/>
          </a:ln>
        </p:spPr>
      </p:pic>
      <p:pic>
        <p:nvPicPr>
          <p:cNvPr id="504" name="Image" descr="Image"/>
          <p:cNvPicPr>
            <a:picLocks noChangeAspect="1"/>
          </p:cNvPicPr>
          <p:nvPr/>
        </p:nvPicPr>
        <p:blipFill>
          <a:blip r:embed="rId6">
            <a:extLst/>
          </a:blip>
          <a:stretch>
            <a:fillRect/>
          </a:stretch>
        </p:blipFill>
        <p:spPr>
          <a:xfrm>
            <a:off x="16640041" y="1614106"/>
            <a:ext cx="6403953" cy="6394396"/>
          </a:xfrm>
          <a:prstGeom prst="rect">
            <a:avLst/>
          </a:prstGeom>
          <a:ln w="12700">
            <a:miter lim="400000"/>
          </a:ln>
        </p:spPr>
      </p:pic>
      <p:sp>
        <p:nvSpPr>
          <p:cNvPr id="505" name="Figure: A. Van Engelen"/>
          <p:cNvSpPr txBox="1"/>
          <p:nvPr/>
        </p:nvSpPr>
        <p:spPr>
          <a:xfrm>
            <a:off x="16727839" y="7589639"/>
            <a:ext cx="2489353"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1800">
                <a:solidFill>
                  <a:srgbClr val="000000"/>
                </a:solidFill>
              </a:defRPr>
            </a:lvl1pPr>
          </a:lstStyle>
          <a:p>
            <a:pPr/>
            <a:r>
              <a:t>Figure: A. Van Engelen</a:t>
            </a:r>
          </a:p>
        </p:txBody>
      </p:sp>
      <p:pic>
        <p:nvPicPr>
          <p:cNvPr id="506" name="Image" descr="Image"/>
          <p:cNvPicPr>
            <a:picLocks noChangeAspect="1"/>
          </p:cNvPicPr>
          <p:nvPr/>
        </p:nvPicPr>
        <p:blipFill>
          <a:blip r:embed="rId7">
            <a:extLst/>
          </a:blip>
          <a:stretch>
            <a:fillRect/>
          </a:stretch>
        </p:blipFill>
        <p:spPr>
          <a:xfrm>
            <a:off x="16488751" y="8122420"/>
            <a:ext cx="6694947" cy="5297940"/>
          </a:xfrm>
          <a:prstGeom prst="rect">
            <a:avLst/>
          </a:prstGeom>
          <a:ln w="12700">
            <a:miter lim="400000"/>
          </a:ln>
        </p:spPr>
      </p:pic>
      <p:sp>
        <p:nvSpPr>
          <p:cNvPr id="507" name="Figure: D. Green"/>
          <p:cNvSpPr txBox="1"/>
          <p:nvPr/>
        </p:nvSpPr>
        <p:spPr>
          <a:xfrm>
            <a:off x="16614568" y="8237687"/>
            <a:ext cx="1849731"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1800">
                <a:solidFill>
                  <a:srgbClr val="000000"/>
                </a:solidFill>
              </a:defRPr>
            </a:lvl1pPr>
          </a:lstStyle>
          <a:p>
            <a:pPr/>
            <a:r>
              <a:t>Figure: D. Green</a:t>
            </a:r>
          </a:p>
        </p:txBody>
      </p:sp>
      <p:sp>
        <p:nvSpPr>
          <p:cNvPr id="508" name="Lensing potential"/>
          <p:cNvSpPr txBox="1"/>
          <p:nvPr/>
        </p:nvSpPr>
        <p:spPr>
          <a:xfrm>
            <a:off x="18019986" y="2136905"/>
            <a:ext cx="2085077" cy="803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200">
                <a:solidFill>
                  <a:srgbClr val="000000"/>
                </a:solidFill>
                <a:latin typeface="Helvetica"/>
                <a:ea typeface="Helvetica"/>
                <a:cs typeface="Helvetica"/>
                <a:sym typeface="Helvetica"/>
              </a:defRPr>
            </a:lvl1pPr>
          </a:lstStyle>
          <a:p>
            <a:pPr/>
            <a:r>
              <a:t>Lensing potential</a:t>
            </a:r>
          </a:p>
        </p:txBody>
      </p:sp>
      <p:sp>
        <p:nvSpPr>
          <p:cNvPr id="509" name="Estimator noise"/>
          <p:cNvSpPr txBox="1"/>
          <p:nvPr/>
        </p:nvSpPr>
        <p:spPr>
          <a:xfrm>
            <a:off x="19482671" y="5789268"/>
            <a:ext cx="2085077" cy="803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200">
                <a:solidFill>
                  <a:srgbClr val="000000"/>
                </a:solidFill>
                <a:latin typeface="Helvetica"/>
                <a:ea typeface="Helvetica"/>
                <a:cs typeface="Helvetica"/>
                <a:sym typeface="Helvetica"/>
              </a:defRPr>
            </a:lvl1pPr>
          </a:lstStyle>
          <a:p>
            <a:pPr/>
            <a:r>
              <a:t>Estimator noise</a:t>
            </a:r>
          </a:p>
        </p:txBody>
      </p:sp>
      <p:sp>
        <p:nvSpPr>
          <p:cNvPr id="510" name="Line"/>
          <p:cNvSpPr/>
          <p:nvPr/>
        </p:nvSpPr>
        <p:spPr>
          <a:xfrm flipH="1">
            <a:off x="18477761" y="2946329"/>
            <a:ext cx="298996" cy="654595"/>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11" name="Line"/>
          <p:cNvSpPr/>
          <p:nvPr/>
        </p:nvSpPr>
        <p:spPr>
          <a:xfrm flipH="1" flipV="1">
            <a:off x="19417562" y="5835034"/>
            <a:ext cx="375195" cy="375196"/>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12" name="Line"/>
          <p:cNvSpPr/>
          <p:nvPr/>
        </p:nvSpPr>
        <p:spPr>
          <a:xfrm flipV="1">
            <a:off x="20478556" y="5110571"/>
            <a:ext cx="510038" cy="667859"/>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513" name="Image" descr="Image"/>
          <p:cNvPicPr>
            <a:picLocks noChangeAspect="1"/>
          </p:cNvPicPr>
          <p:nvPr/>
        </p:nvPicPr>
        <p:blipFill>
          <a:blip r:embed="rId8">
            <a:extLst/>
          </a:blip>
          <a:stretch>
            <a:fillRect/>
          </a:stretch>
        </p:blipFill>
        <p:spPr>
          <a:xfrm>
            <a:off x="2174314" y="7365989"/>
            <a:ext cx="6087043" cy="869576"/>
          </a:xfrm>
          <a:prstGeom prst="rect">
            <a:avLst/>
          </a:prstGeom>
          <a:ln w="12700">
            <a:miter lim="400000"/>
          </a:ln>
        </p:spPr>
      </p:pic>
      <p:sp>
        <p:nvSpPr>
          <p:cNvPr id="514" name="TT"/>
          <p:cNvSpPr txBox="1"/>
          <p:nvPr/>
        </p:nvSpPr>
        <p:spPr>
          <a:xfrm>
            <a:off x="20921425" y="5135616"/>
            <a:ext cx="688294" cy="473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200">
                <a:solidFill>
                  <a:srgbClr val="000000"/>
                </a:solidFill>
                <a:latin typeface="Helvetica"/>
                <a:ea typeface="Helvetica"/>
                <a:cs typeface="Helvetica"/>
                <a:sym typeface="Helvetica"/>
              </a:defRPr>
            </a:lvl1pPr>
          </a:lstStyle>
          <a:p>
            <a:pPr/>
            <a:r>
              <a:t>TT</a:t>
            </a:r>
          </a:p>
        </p:txBody>
      </p:sp>
      <p:sp>
        <p:nvSpPr>
          <p:cNvPr id="515" name="EB"/>
          <p:cNvSpPr txBox="1"/>
          <p:nvPr/>
        </p:nvSpPr>
        <p:spPr>
          <a:xfrm>
            <a:off x="17628368" y="5603530"/>
            <a:ext cx="688295" cy="473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200">
                <a:solidFill>
                  <a:srgbClr val="000000"/>
                </a:solidFill>
                <a:latin typeface="Helvetica"/>
                <a:ea typeface="Helvetica"/>
                <a:cs typeface="Helvetica"/>
                <a:sym typeface="Helvetica"/>
              </a:defRPr>
            </a:lvl1pPr>
          </a:lstStyle>
          <a:p>
            <a:pPr/>
            <a:r>
              <a:t>EB</a:t>
            </a:r>
          </a:p>
        </p:txBody>
      </p:sp>
      <p:sp>
        <p:nvSpPr>
          <p:cNvPr id="516" name="CBE"/>
          <p:cNvSpPr txBox="1"/>
          <p:nvPr/>
        </p:nvSpPr>
        <p:spPr>
          <a:xfrm>
            <a:off x="18517368" y="6213130"/>
            <a:ext cx="890106" cy="473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200">
                <a:solidFill>
                  <a:schemeClr val="accent1">
                    <a:hueOff val="203713"/>
                    <a:lumOff val="-13818"/>
                  </a:schemeClr>
                </a:solidFill>
                <a:latin typeface="Helvetica"/>
                <a:ea typeface="Helvetica"/>
                <a:cs typeface="Helvetica"/>
                <a:sym typeface="Helvetica"/>
              </a:defRPr>
            </a:lvl1pPr>
          </a:lstStyle>
          <a:p>
            <a:pPr/>
            <a:r>
              <a:t>CBE</a:t>
            </a:r>
          </a:p>
        </p:txBody>
      </p:sp>
      <p:sp>
        <p:nvSpPr>
          <p:cNvPr id="517" name="Req"/>
          <p:cNvSpPr txBox="1"/>
          <p:nvPr/>
        </p:nvSpPr>
        <p:spPr>
          <a:xfrm>
            <a:off x="18340314" y="5314296"/>
            <a:ext cx="890105" cy="473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200">
                <a:solidFill>
                  <a:schemeClr val="accent5"/>
                </a:solidFill>
                <a:latin typeface="Helvetica"/>
                <a:ea typeface="Helvetica"/>
                <a:cs typeface="Helvetica"/>
                <a:sym typeface="Helvetica"/>
              </a:defRPr>
            </a:lvl1pPr>
          </a:lstStyle>
          <a:p>
            <a:pPr/>
            <a:r>
              <a:t>Req</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Foreground Effects on phi-phi and delensing"/>
          <p:cNvSpPr txBox="1"/>
          <p:nvPr>
            <p:ph type="title"/>
          </p:nvPr>
        </p:nvSpPr>
        <p:spPr>
          <a:xfrm>
            <a:off x="3645514" y="153688"/>
            <a:ext cx="17092972" cy="1346500"/>
          </a:xfrm>
          <a:prstGeom prst="rect">
            <a:avLst/>
          </a:prstGeom>
        </p:spPr>
        <p:txBody>
          <a:bodyPr/>
          <a:lstStyle>
            <a:lvl1pPr defTabSz="780454">
              <a:defRPr sz="6650"/>
            </a:lvl1pPr>
          </a:lstStyle>
          <a:p>
            <a:pPr/>
            <a:r>
              <a:t>Foreground Effects on phi-phi and delensing</a:t>
            </a:r>
          </a:p>
        </p:txBody>
      </p:sp>
      <p:pic>
        <p:nvPicPr>
          <p:cNvPr id="522" name="Image" descr="Image"/>
          <p:cNvPicPr>
            <a:picLocks noChangeAspect="1"/>
          </p:cNvPicPr>
          <p:nvPr/>
        </p:nvPicPr>
        <p:blipFill>
          <a:blip r:embed="rId3">
            <a:extLst/>
          </a:blip>
          <a:stretch>
            <a:fillRect/>
          </a:stretch>
        </p:blipFill>
        <p:spPr>
          <a:xfrm>
            <a:off x="9207447" y="4849792"/>
            <a:ext cx="475060" cy="475060"/>
          </a:xfrm>
          <a:prstGeom prst="rect">
            <a:avLst/>
          </a:prstGeom>
          <a:ln w="12700">
            <a:miter lim="400000"/>
          </a:ln>
        </p:spPr>
      </p:pic>
      <p:pic>
        <p:nvPicPr>
          <p:cNvPr id="523" name="Image" descr="Image"/>
          <p:cNvPicPr>
            <a:picLocks noChangeAspect="1"/>
          </p:cNvPicPr>
          <p:nvPr/>
        </p:nvPicPr>
        <p:blipFill>
          <a:blip r:embed="rId4">
            <a:extLst/>
          </a:blip>
          <a:stretch>
            <a:fillRect/>
          </a:stretch>
        </p:blipFill>
        <p:spPr>
          <a:xfrm>
            <a:off x="11103140" y="4748104"/>
            <a:ext cx="1355006" cy="650404"/>
          </a:xfrm>
          <a:prstGeom prst="rect">
            <a:avLst/>
          </a:prstGeom>
          <a:ln w="12700">
            <a:miter lim="400000"/>
          </a:ln>
        </p:spPr>
      </p:pic>
      <p:sp>
        <p:nvSpPr>
          <p:cNvPr id="524" name="Line"/>
          <p:cNvSpPr/>
          <p:nvPr/>
        </p:nvSpPr>
        <p:spPr>
          <a:xfrm flipH="1">
            <a:off x="16296375" y="8527419"/>
            <a:ext cx="480291" cy="658885"/>
          </a:xfrm>
          <a:prstGeom prst="line">
            <a:avLst/>
          </a:prstGeom>
          <a:ln w="25400">
            <a:solidFill>
              <a:schemeClr val="accent6">
                <a:hueOff val="10811956"/>
                <a:satOff val="-58544"/>
                <a:lumOff val="-9736"/>
              </a:schemeClr>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25"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526" name="TeamX_20171221_iso_annotated_complete_2.png" descr="TeamX_20171221_iso_annotated_complete_2.png"/>
          <p:cNvPicPr>
            <a:picLocks noChangeAspect="1"/>
          </p:cNvPicPr>
          <p:nvPr/>
        </p:nvPicPr>
        <p:blipFill>
          <a:blip r:embed="rId5">
            <a:extLst/>
          </a:blip>
          <a:stretch>
            <a:fillRect/>
          </a:stretch>
        </p:blipFill>
        <p:spPr>
          <a:xfrm>
            <a:off x="91013" y="60665"/>
            <a:ext cx="1227984" cy="1510920"/>
          </a:xfrm>
          <a:prstGeom prst="rect">
            <a:avLst/>
          </a:prstGeom>
          <a:ln w="12700">
            <a:miter lim="400000"/>
          </a:ln>
        </p:spPr>
      </p:pic>
      <p:pic>
        <p:nvPicPr>
          <p:cNvPr id="527" name="Image" descr="Image"/>
          <p:cNvPicPr>
            <a:picLocks noChangeAspect="1"/>
          </p:cNvPicPr>
          <p:nvPr/>
        </p:nvPicPr>
        <p:blipFill>
          <a:blip r:embed="rId6">
            <a:extLst/>
          </a:blip>
          <a:stretch>
            <a:fillRect/>
          </a:stretch>
        </p:blipFill>
        <p:spPr>
          <a:xfrm>
            <a:off x="17846541" y="2401506"/>
            <a:ext cx="6403953" cy="6394396"/>
          </a:xfrm>
          <a:prstGeom prst="rect">
            <a:avLst/>
          </a:prstGeom>
          <a:ln w="12700">
            <a:miter lim="400000"/>
          </a:ln>
        </p:spPr>
      </p:pic>
      <p:sp>
        <p:nvSpPr>
          <p:cNvPr id="528" name="Figure: A. Van Engelen"/>
          <p:cNvSpPr txBox="1"/>
          <p:nvPr/>
        </p:nvSpPr>
        <p:spPr>
          <a:xfrm>
            <a:off x="17934339" y="8377039"/>
            <a:ext cx="2489353"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1800">
                <a:solidFill>
                  <a:srgbClr val="000000"/>
                </a:solidFill>
              </a:defRPr>
            </a:lvl1pPr>
          </a:lstStyle>
          <a:p>
            <a:pPr/>
            <a:r>
              <a:t>Figure: A. Van Engelen</a:t>
            </a:r>
          </a:p>
        </p:txBody>
      </p:sp>
      <p:sp>
        <p:nvSpPr>
          <p:cNvPr id="529" name="Lensing potential"/>
          <p:cNvSpPr txBox="1"/>
          <p:nvPr/>
        </p:nvSpPr>
        <p:spPr>
          <a:xfrm>
            <a:off x="19226486" y="2924305"/>
            <a:ext cx="2085077" cy="803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200">
                <a:solidFill>
                  <a:srgbClr val="000000"/>
                </a:solidFill>
                <a:latin typeface="Helvetica"/>
                <a:ea typeface="Helvetica"/>
                <a:cs typeface="Helvetica"/>
                <a:sym typeface="Helvetica"/>
              </a:defRPr>
            </a:lvl1pPr>
          </a:lstStyle>
          <a:p>
            <a:pPr/>
            <a:r>
              <a:t>Lensing potential</a:t>
            </a:r>
          </a:p>
        </p:txBody>
      </p:sp>
      <p:sp>
        <p:nvSpPr>
          <p:cNvPr id="530" name="Estimator noise"/>
          <p:cNvSpPr txBox="1"/>
          <p:nvPr/>
        </p:nvSpPr>
        <p:spPr>
          <a:xfrm>
            <a:off x="20689171" y="6576668"/>
            <a:ext cx="2085077" cy="803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200">
                <a:solidFill>
                  <a:srgbClr val="000000"/>
                </a:solidFill>
                <a:latin typeface="Helvetica"/>
                <a:ea typeface="Helvetica"/>
                <a:cs typeface="Helvetica"/>
                <a:sym typeface="Helvetica"/>
              </a:defRPr>
            </a:lvl1pPr>
          </a:lstStyle>
          <a:p>
            <a:pPr/>
            <a:r>
              <a:t>Estimator noise</a:t>
            </a:r>
          </a:p>
        </p:txBody>
      </p:sp>
      <p:sp>
        <p:nvSpPr>
          <p:cNvPr id="531" name="Line"/>
          <p:cNvSpPr/>
          <p:nvPr/>
        </p:nvSpPr>
        <p:spPr>
          <a:xfrm flipH="1">
            <a:off x="19684261" y="3733729"/>
            <a:ext cx="298996" cy="654595"/>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32" name="Line"/>
          <p:cNvSpPr/>
          <p:nvPr/>
        </p:nvSpPr>
        <p:spPr>
          <a:xfrm flipH="1" flipV="1">
            <a:off x="20624062" y="6622435"/>
            <a:ext cx="375195" cy="375195"/>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33" name="Line"/>
          <p:cNvSpPr/>
          <p:nvPr/>
        </p:nvSpPr>
        <p:spPr>
          <a:xfrm flipV="1">
            <a:off x="21685056" y="5897971"/>
            <a:ext cx="510038" cy="667859"/>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534" name="Image" descr="Image"/>
          <p:cNvPicPr>
            <a:picLocks noChangeAspect="1"/>
          </p:cNvPicPr>
          <p:nvPr/>
        </p:nvPicPr>
        <p:blipFill>
          <a:blip r:embed="rId7">
            <a:extLst/>
          </a:blip>
          <a:stretch>
            <a:fillRect/>
          </a:stretch>
        </p:blipFill>
        <p:spPr>
          <a:xfrm>
            <a:off x="2174314" y="6362689"/>
            <a:ext cx="6087043" cy="869576"/>
          </a:xfrm>
          <a:prstGeom prst="rect">
            <a:avLst/>
          </a:prstGeom>
          <a:ln w="12700">
            <a:miter lim="400000"/>
          </a:ln>
        </p:spPr>
      </p:pic>
      <p:sp>
        <p:nvSpPr>
          <p:cNvPr id="535" name="TT"/>
          <p:cNvSpPr txBox="1"/>
          <p:nvPr/>
        </p:nvSpPr>
        <p:spPr>
          <a:xfrm>
            <a:off x="22127925" y="5923016"/>
            <a:ext cx="688294" cy="473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200">
                <a:solidFill>
                  <a:srgbClr val="000000"/>
                </a:solidFill>
                <a:latin typeface="Helvetica"/>
                <a:ea typeface="Helvetica"/>
                <a:cs typeface="Helvetica"/>
                <a:sym typeface="Helvetica"/>
              </a:defRPr>
            </a:lvl1pPr>
          </a:lstStyle>
          <a:p>
            <a:pPr/>
            <a:r>
              <a:t>TT</a:t>
            </a:r>
          </a:p>
        </p:txBody>
      </p:sp>
      <p:sp>
        <p:nvSpPr>
          <p:cNvPr id="536" name="EB"/>
          <p:cNvSpPr txBox="1"/>
          <p:nvPr/>
        </p:nvSpPr>
        <p:spPr>
          <a:xfrm>
            <a:off x="19492991" y="6741768"/>
            <a:ext cx="688294" cy="473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200">
                <a:solidFill>
                  <a:srgbClr val="000000"/>
                </a:solidFill>
                <a:latin typeface="Helvetica"/>
                <a:ea typeface="Helvetica"/>
                <a:cs typeface="Helvetica"/>
                <a:sym typeface="Helvetica"/>
              </a:defRPr>
            </a:lvl1pPr>
          </a:lstStyle>
          <a:p>
            <a:pPr/>
            <a:r>
              <a:t>EB</a:t>
            </a:r>
          </a:p>
        </p:txBody>
      </p:sp>
      <p:pic>
        <p:nvPicPr>
          <p:cNvPr id="537" name="Image" descr="Image"/>
          <p:cNvPicPr>
            <a:picLocks noChangeAspect="1"/>
          </p:cNvPicPr>
          <p:nvPr/>
        </p:nvPicPr>
        <p:blipFill>
          <a:blip r:embed="rId8">
            <a:extLst/>
          </a:blip>
          <a:stretch>
            <a:fillRect/>
          </a:stretch>
        </p:blipFill>
        <p:spPr>
          <a:xfrm>
            <a:off x="227556" y="1739900"/>
            <a:ext cx="8229601" cy="8229600"/>
          </a:xfrm>
          <a:prstGeom prst="rect">
            <a:avLst/>
          </a:prstGeom>
          <a:ln w="12700">
            <a:miter lim="400000"/>
          </a:ln>
        </p:spPr>
      </p:pic>
      <p:pic>
        <p:nvPicPr>
          <p:cNvPr id="538" name="Image" descr="Image"/>
          <p:cNvPicPr>
            <a:picLocks noChangeAspect="1"/>
          </p:cNvPicPr>
          <p:nvPr/>
        </p:nvPicPr>
        <p:blipFill>
          <a:blip r:embed="rId9">
            <a:extLst/>
          </a:blip>
          <a:stretch>
            <a:fillRect/>
          </a:stretch>
        </p:blipFill>
        <p:spPr>
          <a:xfrm>
            <a:off x="8939148" y="1739900"/>
            <a:ext cx="8229601" cy="8229600"/>
          </a:xfrm>
          <a:prstGeom prst="rect">
            <a:avLst/>
          </a:prstGeom>
          <a:ln w="12700">
            <a:miter lim="400000"/>
          </a:ln>
        </p:spPr>
      </p:pic>
      <p:sp>
        <p:nvSpPr>
          <p:cNvPr id="539" name="Figure: A. Van Engelen + C. Hill"/>
          <p:cNvSpPr txBox="1"/>
          <p:nvPr/>
        </p:nvSpPr>
        <p:spPr>
          <a:xfrm>
            <a:off x="10350873" y="8377039"/>
            <a:ext cx="3376779"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1800">
                <a:solidFill>
                  <a:srgbClr val="000000"/>
                </a:solidFill>
              </a:defRPr>
            </a:lvl1pPr>
          </a:lstStyle>
          <a:p>
            <a:pPr/>
            <a:r>
              <a:t>Figure: A. Van Engelen + C. Hill</a:t>
            </a:r>
          </a:p>
        </p:txBody>
      </p:sp>
      <p:sp>
        <p:nvSpPr>
          <p:cNvPr id="540" name="Figure: A. Van Engelen + C. Hill"/>
          <p:cNvSpPr txBox="1"/>
          <p:nvPr/>
        </p:nvSpPr>
        <p:spPr>
          <a:xfrm>
            <a:off x="4409709" y="5643562"/>
            <a:ext cx="3376778"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1800">
                <a:solidFill>
                  <a:srgbClr val="000000"/>
                </a:solidFill>
              </a:defRPr>
            </a:lvl1pPr>
          </a:lstStyle>
          <a:p>
            <a:pPr/>
            <a:r>
              <a:t>Figure: A. Van Engelen + C. Hill</a:t>
            </a:r>
          </a:p>
        </p:txBody>
      </p:sp>
      <p:sp>
        <p:nvSpPr>
          <p:cNvPr id="541" name="Colin applies ILC Foreground separation in the power spectrum using PICO noise…"/>
          <p:cNvSpPr txBox="1"/>
          <p:nvPr/>
        </p:nvSpPr>
        <p:spPr>
          <a:xfrm>
            <a:off x="596429" y="10164711"/>
            <a:ext cx="23191141" cy="308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4800"/>
            </a:pPr>
            <a:r>
              <a:t>Colin applies ILC Foreground separation in the power spectrum using PICO noise</a:t>
            </a:r>
          </a:p>
          <a:p>
            <a:pPr>
              <a:defRPr sz="4800"/>
            </a:pPr>
            <a:r>
              <a:t>(model includes frequency + EE+ BB from planck/WMAP + extrapolated to high \ell)</a:t>
            </a:r>
          </a:p>
          <a:p>
            <a:pPr>
              <a:defRPr sz="4800"/>
            </a:pPr>
            <a:r>
              <a:t> gives post subtraction (higher) noise levels to Alex</a:t>
            </a:r>
          </a:p>
          <a:p>
            <a:pPr>
              <a:defRPr sz="4800"/>
            </a:pPr>
            <a:r>
              <a:t>Alex recalculates S/N for phi-phi or for delensing level on BB</a:t>
            </a:r>
          </a:p>
        </p:txBody>
      </p:sp>
      <p:sp>
        <p:nvSpPr>
          <p:cNvPr id="542" name="Line"/>
          <p:cNvSpPr/>
          <p:nvPr/>
        </p:nvSpPr>
        <p:spPr>
          <a:xfrm flipV="1">
            <a:off x="2230386" y="3295796"/>
            <a:ext cx="1" cy="4936016"/>
          </a:xfrm>
          <a:prstGeom prst="line">
            <a:avLst/>
          </a:prstGeom>
          <a:ln w="25400">
            <a:solidFill>
              <a:schemeClr val="accent1">
                <a:hueOff val="203713"/>
                <a:lumOff val="-13818"/>
              </a:schemeClr>
            </a:solidFill>
            <a:miter lim="400000"/>
            <a:headEnd type="triangle"/>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43" name="Line"/>
          <p:cNvSpPr/>
          <p:nvPr/>
        </p:nvSpPr>
        <p:spPr>
          <a:xfrm flipV="1">
            <a:off x="2776486" y="3132463"/>
            <a:ext cx="1" cy="4438378"/>
          </a:xfrm>
          <a:prstGeom prst="line">
            <a:avLst/>
          </a:prstGeom>
          <a:ln w="25400">
            <a:solidFill>
              <a:schemeClr val="accent2">
                <a:hueOff val="-1101185"/>
                <a:satOff val="4910"/>
                <a:lumOff val="-14610"/>
              </a:schemeClr>
            </a:solidFill>
            <a:miter lim="400000"/>
            <a:headEnd type="triangle"/>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44" name="0.8"/>
          <p:cNvSpPr txBox="1"/>
          <p:nvPr/>
        </p:nvSpPr>
        <p:spPr>
          <a:xfrm>
            <a:off x="2216869" y="5349466"/>
            <a:ext cx="561595" cy="498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2300">
                <a:solidFill>
                  <a:srgbClr val="000000"/>
                </a:solidFill>
              </a:defRPr>
            </a:lvl1pPr>
          </a:lstStyle>
          <a:p>
            <a:pPr/>
            <a:r>
              <a:t>0.8</a:t>
            </a:r>
          </a:p>
        </p:txBody>
      </p:sp>
      <p:sp>
        <p:nvSpPr>
          <p:cNvPr id="545" name="0.73"/>
          <p:cNvSpPr txBox="1"/>
          <p:nvPr/>
        </p:nvSpPr>
        <p:spPr>
          <a:xfrm>
            <a:off x="2749716" y="5859462"/>
            <a:ext cx="724002" cy="498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2300">
                <a:solidFill>
                  <a:srgbClr val="000000"/>
                </a:solidFill>
              </a:defRPr>
            </a:lvl1pPr>
          </a:lstStyle>
          <a:p>
            <a:pPr/>
            <a:r>
              <a:t>0.73</a:t>
            </a:r>
          </a:p>
        </p:txBody>
      </p:sp>
      <p:pic>
        <p:nvPicPr>
          <p:cNvPr id="546" name="latex-image-1.pdf" descr="latex-image-1.pdf"/>
          <p:cNvPicPr>
            <a:picLocks noChangeAspect="1"/>
          </p:cNvPicPr>
          <p:nvPr/>
        </p:nvPicPr>
        <p:blipFill>
          <a:blip r:embed="rId10">
            <a:extLst/>
          </a:blip>
          <a:stretch>
            <a:fillRect/>
          </a:stretch>
        </p:blipFill>
        <p:spPr>
          <a:xfrm>
            <a:off x="14185813" y="7010892"/>
            <a:ext cx="774701" cy="601473"/>
          </a:xfrm>
          <a:prstGeom prst="rect">
            <a:avLst/>
          </a:prstGeom>
          <a:ln w="12700">
            <a:miter lim="400000"/>
          </a:ln>
        </p:spPr>
      </p:pic>
      <p:pic>
        <p:nvPicPr>
          <p:cNvPr id="547" name="latex-image-1.pdf" descr="latex-image-1.pdf"/>
          <p:cNvPicPr>
            <a:picLocks noChangeAspect="1"/>
          </p:cNvPicPr>
          <p:nvPr/>
        </p:nvPicPr>
        <p:blipFill>
          <a:blip r:embed="rId11">
            <a:extLst/>
          </a:blip>
          <a:stretch>
            <a:fillRect/>
          </a:stretch>
        </p:blipFill>
        <p:spPr>
          <a:xfrm>
            <a:off x="4900149" y="6611701"/>
            <a:ext cx="901701" cy="537973"/>
          </a:xfrm>
          <a:prstGeom prst="rect">
            <a:avLst/>
          </a:prstGeom>
          <a:ln w="12700">
            <a:miter lim="400000"/>
          </a:ln>
        </p:spPr>
      </p:pic>
      <p:sp>
        <p:nvSpPr>
          <p:cNvPr id="548" name="s/n = 650"/>
          <p:cNvSpPr txBox="1"/>
          <p:nvPr/>
        </p:nvSpPr>
        <p:spPr>
          <a:xfrm>
            <a:off x="14185814" y="5643562"/>
            <a:ext cx="1387653" cy="498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2300">
                <a:solidFill>
                  <a:srgbClr val="000000"/>
                </a:solidFill>
              </a:defRPr>
            </a:lvl1pPr>
          </a:lstStyle>
          <a:p>
            <a:pPr/>
            <a:r>
              <a:t>s/n = 650</a:t>
            </a:r>
          </a:p>
        </p:txBody>
      </p:sp>
      <p:sp>
        <p:nvSpPr>
          <p:cNvPr id="549" name="s/n = 521"/>
          <p:cNvSpPr txBox="1"/>
          <p:nvPr/>
        </p:nvSpPr>
        <p:spPr>
          <a:xfrm>
            <a:off x="14185814" y="3809150"/>
            <a:ext cx="1387653" cy="498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2300">
                <a:solidFill>
                  <a:srgbClr val="000000"/>
                </a:solidFill>
              </a:defRPr>
            </a:lvl1pPr>
          </a:lstStyle>
          <a:p>
            <a:pPr/>
            <a:r>
              <a:t>s/n = 521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NASA Prep for Decadal2020"/>
          <p:cNvSpPr txBox="1"/>
          <p:nvPr>
            <p:ph type="title"/>
          </p:nvPr>
        </p:nvSpPr>
        <p:spPr>
          <a:xfrm>
            <a:off x="4387453" y="-250825"/>
            <a:ext cx="15609094" cy="1878374"/>
          </a:xfrm>
          <a:prstGeom prst="rect">
            <a:avLst/>
          </a:prstGeom>
        </p:spPr>
        <p:txBody>
          <a:bodyPr/>
          <a:lstStyle>
            <a:lvl1pPr>
              <a:defRPr sz="8000"/>
            </a:lvl1pPr>
          </a:lstStyle>
          <a:p>
            <a:pPr/>
            <a:r>
              <a:t>NASA Prep for Decadal2020</a:t>
            </a:r>
          </a:p>
        </p:txBody>
      </p:sp>
      <p:sp>
        <p:nvSpPr>
          <p:cNvPr id="214" name="Set up 8 Probe Mission Studies; Probe = $400M - $1000M…"/>
          <p:cNvSpPr txBox="1"/>
          <p:nvPr>
            <p:ph type="body" idx="1"/>
          </p:nvPr>
        </p:nvSpPr>
        <p:spPr>
          <a:xfrm>
            <a:off x="2045447" y="2044184"/>
            <a:ext cx="20305806" cy="10908509"/>
          </a:xfrm>
          <a:prstGeom prst="rect">
            <a:avLst/>
          </a:prstGeom>
        </p:spPr>
        <p:txBody>
          <a:bodyPr anchor="t"/>
          <a:lstStyle/>
          <a:p>
            <a:pPr>
              <a:spcBef>
                <a:spcPts val="3300"/>
              </a:spcBef>
              <a:buSzPct val="145000"/>
              <a:defRPr b="1">
                <a:latin typeface="Helvetica"/>
                <a:ea typeface="Helvetica"/>
                <a:cs typeface="Helvetica"/>
                <a:sym typeface="Helvetica"/>
              </a:defRPr>
            </a:pPr>
            <a:r>
              <a:t>Set up 8 Probe Mission Studies; Probe = $400M - $1000M</a:t>
            </a:r>
          </a:p>
          <a:p>
            <a:pPr lvl="1" marL="1082842" indent="-625642">
              <a:spcBef>
                <a:spcPts val="3300"/>
              </a:spcBef>
              <a:buSzPct val="75000"/>
              <a:defRPr sz="4400"/>
            </a:pPr>
            <a:r>
              <a:t>Transient Astrophysics Probe (Camp, GSFC)</a:t>
            </a:r>
          </a:p>
          <a:p>
            <a:pPr lvl="1" marL="1082842" indent="-625642">
              <a:spcBef>
                <a:spcPts val="3300"/>
              </a:spcBef>
              <a:buSzPct val="75000"/>
              <a:defRPr sz="4400"/>
            </a:pPr>
            <a:r>
              <a:t>Cosmic Dawn Intensity Mapper (Cooray, UC Irvine)</a:t>
            </a:r>
          </a:p>
          <a:p>
            <a:pPr lvl="1" marL="1082842" indent="-625642">
              <a:spcBef>
                <a:spcPts val="3300"/>
              </a:spcBef>
              <a:buSzPct val="75000"/>
              <a:defRPr sz="4400"/>
            </a:pPr>
            <a:r>
              <a:t>Cosmic Evolution through UV Spectroscopy (Danchi, GSFC)</a:t>
            </a:r>
          </a:p>
          <a:p>
            <a:pPr lvl="1" marL="1082842" indent="-625642">
              <a:spcBef>
                <a:spcPts val="3300"/>
              </a:spcBef>
              <a:buSzPct val="75000"/>
              <a:defRPr sz="4400"/>
            </a:pPr>
            <a:r>
              <a:t>Galaxy Evolution Probe (Glenn, UColorado)</a:t>
            </a:r>
          </a:p>
          <a:p>
            <a:pPr lvl="1">
              <a:spcBef>
                <a:spcPts val="3300"/>
              </a:spcBef>
              <a:buSzPct val="145000"/>
              <a:defRPr b="1">
                <a:latin typeface="Helvetica"/>
                <a:ea typeface="Helvetica"/>
                <a:cs typeface="Helvetica"/>
                <a:sym typeface="Helvetica"/>
              </a:defRPr>
            </a:pPr>
            <a:r>
              <a:t>Inflation Probe          Probe of Inflation and Cosmic Origins </a:t>
            </a:r>
            <a:r>
              <a:rPr b="0" sz="4400">
                <a:latin typeface="+mn-lt"/>
                <a:ea typeface="+mn-ea"/>
                <a:cs typeface="+mn-cs"/>
                <a:sym typeface="Helvetica Light"/>
              </a:rPr>
              <a:t>(Hanany, University of Minnesota)</a:t>
            </a:r>
          </a:p>
          <a:p>
            <a:pPr lvl="1" marL="1082842" indent="-625642">
              <a:spcBef>
                <a:spcPts val="3300"/>
              </a:spcBef>
              <a:buSzPct val="75000"/>
              <a:defRPr sz="4300"/>
            </a:pPr>
            <a:r>
              <a:t>High Spatial Resolution X-Ray Probe (Mushotzky, UMaryland)</a:t>
            </a:r>
          </a:p>
          <a:p>
            <a:pPr lvl="1" marL="1082842" indent="-625642">
              <a:spcBef>
                <a:spcPts val="3300"/>
              </a:spcBef>
              <a:buSzPct val="75000"/>
              <a:defRPr sz="4300"/>
            </a:pPr>
            <a:r>
              <a:t>Multi-Messenger Astrophysics (Olinto, UChicago)</a:t>
            </a:r>
          </a:p>
          <a:p>
            <a:pPr lvl="1" marL="1082842" indent="-625642">
              <a:spcBef>
                <a:spcPts val="3300"/>
              </a:spcBef>
              <a:buSzPct val="75000"/>
              <a:defRPr sz="4300"/>
            </a:pPr>
            <a:r>
              <a:t>Precise Radial Velocity Observatory (Plavchan, Missouri State)</a:t>
            </a:r>
          </a:p>
        </p:txBody>
      </p:sp>
      <p:sp>
        <p:nvSpPr>
          <p:cNvPr id="215"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216" name="Arrow"/>
          <p:cNvSpPr/>
          <p:nvPr/>
        </p:nvSpPr>
        <p:spPr>
          <a:xfrm>
            <a:off x="8208271" y="7988009"/>
            <a:ext cx="1017529" cy="387399"/>
          </a:xfrm>
          <a:prstGeom prst="rightArrow">
            <a:avLst>
              <a:gd name="adj1" fmla="val 32000"/>
              <a:gd name="adj2" fmla="val 191023"/>
            </a:avLst>
          </a:prstGeom>
          <a:solidFill>
            <a:srgbClr val="FFFFFF"/>
          </a:solidFill>
          <a:ln w="12700">
            <a:miter lim="400000"/>
          </a:ln>
          <a:effectLst>
            <a:outerShdw sx="100000" sy="100000" kx="0" ky="0" algn="b" rotWithShape="0" blurRad="101600" dist="0" dir="18900000">
              <a:srgbClr val="000000">
                <a:alpha val="80000"/>
              </a:srgbClr>
            </a:outerShdw>
          </a:effectLst>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217" name="https://z.umn.edu/cmbprobe"/>
          <p:cNvSpPr txBox="1"/>
          <p:nvPr/>
        </p:nvSpPr>
        <p:spPr>
          <a:xfrm>
            <a:off x="24277" y="13140728"/>
            <a:ext cx="12395559" cy="574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spcBef>
                <a:spcPts val="2800"/>
              </a:spcBef>
              <a:defRPr sz="2800" u="sng">
                <a:hlinkClick r:id="rId2" invalidUrl="" action="" tgtFrame="" tooltip="" history="1" highlightClick="0" endSnd="0"/>
              </a:defRPr>
            </a:lvl1pPr>
          </a:lstStyle>
          <a:p>
            <a:pPr>
              <a:defRPr u="none"/>
            </a:pPr>
            <a:r>
              <a:rPr u="sng">
                <a:hlinkClick r:id="rId2" invalidUrl="" action="" tgtFrame="" tooltip="" history="1" highlightClick="0" endSnd="0"/>
              </a:rPr>
              <a:t>https://z.umn.edu/cmbprobe</a:t>
            </a:r>
          </a:p>
        </p:txBody>
      </p:sp>
      <p:sp>
        <p:nvSpPr>
          <p:cNvPr id="218" name="cmbprobe@lists.physics.umn.edu"/>
          <p:cNvSpPr txBox="1"/>
          <p:nvPr/>
        </p:nvSpPr>
        <p:spPr>
          <a:xfrm>
            <a:off x="18820822" y="13140728"/>
            <a:ext cx="5531537" cy="574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a:spcBef>
                <a:spcPts val="2800"/>
              </a:spcBef>
              <a:defRPr sz="2800" u="sng">
                <a:hlinkClick r:id="rId3" invalidUrl="" action="" tgtFrame="" tooltip="" history="1" highlightClick="0" endSnd="0"/>
              </a:defRPr>
            </a:lvl1pPr>
          </a:lstStyle>
          <a:p>
            <a:pPr>
              <a:defRPr u="none"/>
            </a:pPr>
            <a:r>
              <a:rPr u="sng">
                <a:hlinkClick r:id="rId3" invalidUrl="" action="" tgtFrame="" tooltip="" history="1" highlightClick="0" endSnd="0"/>
              </a:rPr>
              <a:t>cmbprobe@lists.physics.umn.edu</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Extract cosmological parameters with 140,000 clusters, 1000 with z&gt;2…"/>
          <p:cNvSpPr txBox="1"/>
          <p:nvPr>
            <p:ph type="body" sz="half" idx="4294967295"/>
          </p:nvPr>
        </p:nvSpPr>
        <p:spPr>
          <a:xfrm>
            <a:off x="1109725" y="1801112"/>
            <a:ext cx="10372347" cy="10935308"/>
          </a:xfrm>
          <a:prstGeom prst="rect">
            <a:avLst/>
          </a:prstGeom>
        </p:spPr>
        <p:txBody>
          <a:bodyPr anchor="t"/>
          <a:lstStyle/>
          <a:p>
            <a:pPr marL="625642" indent="-625642">
              <a:spcBef>
                <a:spcPts val="1900"/>
              </a:spcBef>
              <a:defRPr sz="5800"/>
            </a:pPr>
            <a:r>
              <a:t>Extract cosmological parameters with 140,000 clusters, 1000 with z&gt;2</a:t>
            </a:r>
          </a:p>
          <a:p>
            <a:pPr lvl="1" marL="1082842" indent="-625642">
              <a:spcBef>
                <a:spcPts val="1900"/>
              </a:spcBef>
              <a:defRPr sz="5800"/>
            </a:pPr>
            <a:r>
              <a:t>using thermal SZ, full sky</a:t>
            </a:r>
          </a:p>
          <a:p>
            <a:pPr lvl="1" marL="1082842" indent="-625642">
              <a:spcBef>
                <a:spcPts val="1900"/>
              </a:spcBef>
              <a:defRPr sz="5800"/>
            </a:pPr>
            <a:r>
              <a:t>Planck: ~2000</a:t>
            </a:r>
          </a:p>
          <a:p>
            <a:pPr lvl="1" marL="1082842" indent="-625642">
              <a:spcBef>
                <a:spcPts val="1900"/>
              </a:spcBef>
              <a:defRPr sz="5800"/>
            </a:pPr>
            <a:r>
              <a:t>S3: 20,000</a:t>
            </a:r>
          </a:p>
          <a:p>
            <a:pPr marL="625642" indent="-625642">
              <a:spcBef>
                <a:spcPts val="1900"/>
              </a:spcBef>
              <a:defRPr sz="5800"/>
            </a:pPr>
            <a:r>
              <a:t>   </a:t>
            </a:r>
          </a:p>
          <a:p>
            <a:pPr marL="625642" indent="-625642">
              <a:spcBef>
                <a:spcPts val="1900"/>
              </a:spcBef>
              <a:defRPr sz="5800"/>
            </a:pPr>
            <a:r>
              <a:t>                            </a:t>
            </a:r>
            <a:r>
              <a:rPr sz="5100"/>
              <a:t>(x3.5 planck)</a:t>
            </a:r>
            <a:r>
              <a:t>  </a:t>
            </a:r>
          </a:p>
        </p:txBody>
      </p:sp>
      <p:sp>
        <p:nvSpPr>
          <p:cNvPr id="554" name="30 GHz"/>
          <p:cNvSpPr txBox="1"/>
          <p:nvPr/>
        </p:nvSpPr>
        <p:spPr>
          <a:xfrm>
            <a:off x="14139070" y="1578730"/>
            <a:ext cx="1980299" cy="54003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1" indent="0" algn="l">
              <a:spcBef>
                <a:spcPts val="3300"/>
              </a:spcBef>
              <a:defRPr sz="2600">
                <a:solidFill>
                  <a:srgbClr val="000000"/>
                </a:solidFill>
                <a:latin typeface="Helvetica Neue"/>
                <a:ea typeface="Helvetica Neue"/>
                <a:cs typeface="Helvetica Neue"/>
                <a:sym typeface="Helvetica Neue"/>
              </a:defRPr>
            </a:pPr>
            <a:r>
              <a:t>30 GHz</a:t>
            </a:r>
          </a:p>
        </p:txBody>
      </p:sp>
      <p:sp>
        <p:nvSpPr>
          <p:cNvPr id="555" name="150 GHz"/>
          <p:cNvSpPr txBox="1"/>
          <p:nvPr/>
        </p:nvSpPr>
        <p:spPr>
          <a:xfrm>
            <a:off x="16217078" y="1578730"/>
            <a:ext cx="2350159" cy="54003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1" indent="0" algn="l">
              <a:spcBef>
                <a:spcPts val="3300"/>
              </a:spcBef>
              <a:defRPr sz="2600">
                <a:solidFill>
                  <a:srgbClr val="000000"/>
                </a:solidFill>
                <a:latin typeface="Helvetica Neue"/>
                <a:ea typeface="Helvetica Neue"/>
                <a:cs typeface="Helvetica Neue"/>
                <a:sym typeface="Helvetica Neue"/>
              </a:defRPr>
            </a:pPr>
            <a:r>
              <a:t>150 GHz</a:t>
            </a:r>
          </a:p>
        </p:txBody>
      </p:sp>
      <p:sp>
        <p:nvSpPr>
          <p:cNvPr id="556" name="217 GHz"/>
          <p:cNvSpPr txBox="1"/>
          <p:nvPr/>
        </p:nvSpPr>
        <p:spPr>
          <a:xfrm>
            <a:off x="18544026" y="1578730"/>
            <a:ext cx="2350159" cy="54003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1" indent="0" algn="l">
              <a:spcBef>
                <a:spcPts val="3300"/>
              </a:spcBef>
              <a:defRPr sz="2600">
                <a:solidFill>
                  <a:srgbClr val="000000"/>
                </a:solidFill>
                <a:latin typeface="Helvetica Neue"/>
                <a:ea typeface="Helvetica Neue"/>
                <a:cs typeface="Helvetica Neue"/>
                <a:sym typeface="Helvetica Neue"/>
              </a:defRPr>
            </a:pPr>
            <a:r>
              <a:t>217 GHz</a:t>
            </a:r>
          </a:p>
        </p:txBody>
      </p:sp>
      <p:sp>
        <p:nvSpPr>
          <p:cNvPr id="557" name="300 GHz"/>
          <p:cNvSpPr txBox="1"/>
          <p:nvPr/>
        </p:nvSpPr>
        <p:spPr>
          <a:xfrm>
            <a:off x="20757725" y="1578730"/>
            <a:ext cx="2350159" cy="54003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1" indent="0" algn="l">
              <a:spcBef>
                <a:spcPts val="3300"/>
              </a:spcBef>
              <a:defRPr sz="2600">
                <a:solidFill>
                  <a:srgbClr val="000000"/>
                </a:solidFill>
                <a:latin typeface="Helvetica Neue"/>
                <a:ea typeface="Helvetica Neue"/>
                <a:cs typeface="Helvetica Neue"/>
                <a:sym typeface="Helvetica Neue"/>
              </a:defRPr>
            </a:pPr>
            <a:r>
              <a:t>300 GHz</a:t>
            </a:r>
          </a:p>
        </p:txBody>
      </p:sp>
      <p:sp>
        <p:nvSpPr>
          <p:cNvPr id="558" name="Discover how the Universe Works - Dark Energy"/>
          <p:cNvSpPr txBox="1"/>
          <p:nvPr>
            <p:ph type="title" idx="4294967295"/>
          </p:nvPr>
        </p:nvSpPr>
        <p:spPr>
          <a:xfrm>
            <a:off x="3748864" y="142875"/>
            <a:ext cx="16886272" cy="1346500"/>
          </a:xfrm>
          <a:prstGeom prst="rect">
            <a:avLst/>
          </a:prstGeom>
        </p:spPr>
        <p:txBody>
          <a:bodyPr/>
          <a:lstStyle>
            <a:lvl1pPr defTabSz="714732">
              <a:defRPr sz="6090"/>
            </a:lvl1pPr>
          </a:lstStyle>
          <a:p>
            <a:pPr/>
            <a:r>
              <a:t>Discover how the Universe Works - Dark Energy</a:t>
            </a:r>
          </a:p>
        </p:txBody>
      </p:sp>
      <p:sp>
        <p:nvSpPr>
          <p:cNvPr id="559" name="Simulated Temperature signature of SZ cluster. Figure: N. Battaglia"/>
          <p:cNvSpPr txBox="1"/>
          <p:nvPr/>
        </p:nvSpPr>
        <p:spPr>
          <a:xfrm>
            <a:off x="13928562" y="4345298"/>
            <a:ext cx="9046717" cy="473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1" sz="2200">
                <a:solidFill>
                  <a:srgbClr val="000000"/>
                </a:solidFill>
                <a:latin typeface="Helvetica"/>
                <a:ea typeface="Helvetica"/>
                <a:cs typeface="Helvetica"/>
                <a:sym typeface="Helvetica"/>
              </a:defRPr>
            </a:lvl1pPr>
          </a:lstStyle>
          <a:p>
            <a:pPr/>
            <a:r>
              <a:t>Simulated Temperature signature of SZ cluster. Figure: N. Battaglia</a:t>
            </a:r>
          </a:p>
        </p:txBody>
      </p:sp>
      <p:pic>
        <p:nvPicPr>
          <p:cNvPr id="560" name="FigCountsTEST.pdf" descr="FigCountsTEST.pdf"/>
          <p:cNvPicPr>
            <a:picLocks noChangeAspect="1"/>
          </p:cNvPicPr>
          <p:nvPr/>
        </p:nvPicPr>
        <p:blipFill>
          <a:blip r:embed="rId2">
            <a:extLst/>
          </a:blip>
          <a:stretch>
            <a:fillRect/>
          </a:stretch>
        </p:blipFill>
        <p:spPr>
          <a:xfrm>
            <a:off x="12806038" y="3593066"/>
            <a:ext cx="10773260" cy="7351399"/>
          </a:xfrm>
          <a:prstGeom prst="rect">
            <a:avLst/>
          </a:prstGeom>
          <a:ln w="12700">
            <a:miter lim="400000"/>
          </a:ln>
        </p:spPr>
      </p:pic>
      <p:sp>
        <p:nvSpPr>
          <p:cNvPr id="561" name="Figure: N. Battaglia"/>
          <p:cNvSpPr txBox="1"/>
          <p:nvPr/>
        </p:nvSpPr>
        <p:spPr>
          <a:xfrm>
            <a:off x="17578424" y="4055617"/>
            <a:ext cx="2830861" cy="6776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gn="l">
              <a:defRPr sz="2200">
                <a:solidFill>
                  <a:srgbClr val="000000"/>
                </a:solidFill>
              </a:defRPr>
            </a:lvl1pPr>
          </a:lstStyle>
          <a:p>
            <a:pPr/>
            <a:r>
              <a:t>Figure: N. Battaglia</a:t>
            </a:r>
          </a:p>
        </p:txBody>
      </p:sp>
      <p:pic>
        <p:nvPicPr>
          <p:cNvPr id="562" name="Image" descr="Image"/>
          <p:cNvPicPr>
            <a:picLocks noChangeAspect="1"/>
          </p:cNvPicPr>
          <p:nvPr/>
        </p:nvPicPr>
        <p:blipFill>
          <a:blip r:embed="rId3">
            <a:extLst/>
          </a:blip>
          <a:stretch>
            <a:fillRect/>
          </a:stretch>
        </p:blipFill>
        <p:spPr>
          <a:xfrm>
            <a:off x="1971372" y="9335713"/>
            <a:ext cx="5091907" cy="1001687"/>
          </a:xfrm>
          <a:prstGeom prst="rect">
            <a:avLst/>
          </a:prstGeom>
          <a:ln w="12700">
            <a:miter lim="400000"/>
          </a:ln>
        </p:spPr>
      </p:pic>
      <p:pic>
        <p:nvPicPr>
          <p:cNvPr id="563" name="Image" descr="Image"/>
          <p:cNvPicPr>
            <a:picLocks noChangeAspect="1"/>
          </p:cNvPicPr>
          <p:nvPr/>
        </p:nvPicPr>
        <p:blipFill>
          <a:blip r:embed="rId4">
            <a:extLst/>
          </a:blip>
          <a:stretch>
            <a:fillRect/>
          </a:stretch>
        </p:blipFill>
        <p:spPr>
          <a:xfrm>
            <a:off x="1971372" y="10325198"/>
            <a:ext cx="5091907" cy="1091124"/>
          </a:xfrm>
          <a:prstGeom prst="rect">
            <a:avLst/>
          </a:prstGeom>
          <a:ln w="12700">
            <a:miter lim="400000"/>
          </a:ln>
        </p:spPr>
      </p:pic>
      <p:pic>
        <p:nvPicPr>
          <p:cNvPr id="564" name="latex-image-1.pdf" descr="latex-image-1.pdf"/>
          <p:cNvPicPr>
            <a:picLocks noChangeAspect="1"/>
          </p:cNvPicPr>
          <p:nvPr/>
        </p:nvPicPr>
        <p:blipFill>
          <a:blip r:embed="rId5">
            <a:extLst/>
          </a:blip>
          <a:stretch>
            <a:fillRect/>
          </a:stretch>
        </p:blipFill>
        <p:spPr>
          <a:xfrm>
            <a:off x="1951469" y="8201073"/>
            <a:ext cx="6475313" cy="925043"/>
          </a:xfrm>
          <a:prstGeom prst="rect">
            <a:avLst/>
          </a:prstGeom>
          <a:ln w="12700">
            <a:miter lim="400000"/>
          </a:ln>
        </p:spPr>
      </p:pic>
      <p:sp>
        <p:nvSpPr>
          <p:cNvPr id="565"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566" name="TeamX_20171221_iso_annotated_complete_2.png" descr="TeamX_20171221_iso_annotated_complete_2.png"/>
          <p:cNvPicPr>
            <a:picLocks noChangeAspect="1"/>
          </p:cNvPicPr>
          <p:nvPr/>
        </p:nvPicPr>
        <p:blipFill>
          <a:blip r:embed="rId6">
            <a:extLst/>
          </a:blip>
          <a:stretch>
            <a:fillRect/>
          </a:stretch>
        </p:blipFill>
        <p:spPr>
          <a:xfrm>
            <a:off x="91013" y="60665"/>
            <a:ext cx="1227984" cy="1510920"/>
          </a:xfrm>
          <a:prstGeom prst="rect">
            <a:avLst/>
          </a:prstGeom>
          <a:ln w="12700">
            <a:miter lim="400000"/>
          </a:ln>
        </p:spPr>
      </p:pic>
      <p:sp>
        <p:nvSpPr>
          <p:cNvPr id="567" name="(x2.5 planck)"/>
          <p:cNvSpPr txBox="1"/>
          <p:nvPr/>
        </p:nvSpPr>
        <p:spPr>
          <a:xfrm>
            <a:off x="7477176" y="10405622"/>
            <a:ext cx="4009010" cy="930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(x2.5 planck)</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Discover How The Universe Works - Dark Matter"/>
          <p:cNvSpPr txBox="1"/>
          <p:nvPr>
            <p:ph type="title"/>
          </p:nvPr>
        </p:nvSpPr>
        <p:spPr>
          <a:xfrm>
            <a:off x="3853629" y="142875"/>
            <a:ext cx="16676742" cy="1346500"/>
          </a:xfrm>
          <a:prstGeom prst="rect">
            <a:avLst/>
          </a:prstGeom>
        </p:spPr>
        <p:txBody>
          <a:bodyPr/>
          <a:lstStyle>
            <a:lvl1pPr defTabSz="706516">
              <a:defRPr sz="6020"/>
            </a:lvl1pPr>
          </a:lstStyle>
          <a:p>
            <a:pPr/>
            <a:r>
              <a:t>Discover How The Universe Works - Dark Matter</a:t>
            </a:r>
          </a:p>
        </p:txBody>
      </p:sp>
      <p:sp>
        <p:nvSpPr>
          <p:cNvPr id="570" name="Constrain low energy dark matter cross section…"/>
          <p:cNvSpPr txBox="1"/>
          <p:nvPr>
            <p:ph type="body" sz="half" idx="1"/>
          </p:nvPr>
        </p:nvSpPr>
        <p:spPr>
          <a:xfrm>
            <a:off x="3232791" y="8701947"/>
            <a:ext cx="18488104" cy="4529030"/>
          </a:xfrm>
          <a:prstGeom prst="rect">
            <a:avLst/>
          </a:prstGeom>
        </p:spPr>
        <p:txBody>
          <a:bodyPr anchor="t"/>
          <a:lstStyle/>
          <a:p>
            <a:pPr marL="625642" indent="-625642">
              <a:spcBef>
                <a:spcPts val="2500"/>
              </a:spcBef>
              <a:defRPr sz="5300"/>
            </a:pPr>
            <a:r>
              <a:t>Constrain low energy dark matter cross section </a:t>
            </a:r>
          </a:p>
          <a:p>
            <a:pPr>
              <a:spcBef>
                <a:spcPts val="1900"/>
              </a:spcBef>
            </a:pPr>
            <a:r>
              <a:t>Region not accessible to direction detection experiments</a:t>
            </a:r>
          </a:p>
          <a:p>
            <a:pPr marL="625642" indent="-625642">
              <a:spcBef>
                <a:spcPts val="2500"/>
              </a:spcBef>
              <a:defRPr sz="5300"/>
            </a:pPr>
            <a:r>
              <a:t>x25 improvement relative to PlancK </a:t>
            </a:r>
          </a:p>
        </p:txBody>
      </p:sp>
      <p:sp>
        <p:nvSpPr>
          <p:cNvPr id="571"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572" name="TeamX_20171221_iso_annotated_complete_2.png" descr="TeamX_20171221_iso_annotated_complete_2.png"/>
          <p:cNvPicPr>
            <a:picLocks noChangeAspect="1"/>
          </p:cNvPicPr>
          <p:nvPr/>
        </p:nvPicPr>
        <p:blipFill>
          <a:blip r:embed="rId3">
            <a:extLst/>
          </a:blip>
          <a:stretch>
            <a:fillRect/>
          </a:stretch>
        </p:blipFill>
        <p:spPr>
          <a:xfrm>
            <a:off x="91013" y="60665"/>
            <a:ext cx="1227984" cy="1510920"/>
          </a:xfrm>
          <a:prstGeom prst="rect">
            <a:avLst/>
          </a:prstGeom>
          <a:ln w="12700">
            <a:miter lim="400000"/>
          </a:ln>
        </p:spPr>
      </p:pic>
      <p:pic>
        <p:nvPicPr>
          <p:cNvPr id="573" name="Image" descr="Image"/>
          <p:cNvPicPr>
            <a:picLocks noChangeAspect="1"/>
          </p:cNvPicPr>
          <p:nvPr/>
        </p:nvPicPr>
        <p:blipFill>
          <a:blip r:embed="rId4">
            <a:extLst/>
          </a:blip>
          <a:stretch>
            <a:fillRect/>
          </a:stretch>
        </p:blipFill>
        <p:spPr>
          <a:xfrm>
            <a:off x="13977435" y="1768249"/>
            <a:ext cx="9428666" cy="6231590"/>
          </a:xfrm>
          <a:prstGeom prst="rect">
            <a:avLst/>
          </a:prstGeom>
          <a:ln w="12700">
            <a:miter lim="400000"/>
          </a:ln>
        </p:spPr>
      </p:pic>
      <p:pic>
        <p:nvPicPr>
          <p:cNvPr id="574" name="Image" descr="Image"/>
          <p:cNvPicPr>
            <a:picLocks noChangeAspect="1"/>
          </p:cNvPicPr>
          <p:nvPr/>
        </p:nvPicPr>
        <p:blipFill>
          <a:blip r:embed="rId5">
            <a:extLst/>
          </a:blip>
          <a:stretch>
            <a:fillRect/>
          </a:stretch>
        </p:blipFill>
        <p:spPr>
          <a:xfrm>
            <a:off x="2506837" y="1769947"/>
            <a:ext cx="9390035" cy="6228194"/>
          </a:xfrm>
          <a:prstGeom prst="rect">
            <a:avLst/>
          </a:prstGeom>
          <a:ln w="12700">
            <a:miter lim="400000"/>
          </a:ln>
        </p:spPr>
      </p:pic>
      <p:sp>
        <p:nvSpPr>
          <p:cNvPr id="575" name="Line"/>
          <p:cNvSpPr/>
          <p:nvPr/>
        </p:nvSpPr>
        <p:spPr>
          <a:xfrm>
            <a:off x="11971663" y="3425674"/>
            <a:ext cx="1887213" cy="3114255"/>
          </a:xfrm>
          <a:prstGeom prst="line">
            <a:avLst/>
          </a:prstGeom>
          <a:ln w="50800">
            <a:solidFill>
              <a:srgbClr val="FFFFFF"/>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76" name="Line"/>
          <p:cNvSpPr/>
          <p:nvPr/>
        </p:nvSpPr>
        <p:spPr>
          <a:xfrm flipV="1">
            <a:off x="12010070" y="2025121"/>
            <a:ext cx="1761906" cy="1006150"/>
          </a:xfrm>
          <a:prstGeom prst="line">
            <a:avLst/>
          </a:prstGeom>
          <a:ln w="50800">
            <a:solidFill>
              <a:srgbClr val="FFFFFF"/>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77" name="Figure: V. Gluscevic + Z. Li…"/>
          <p:cNvSpPr txBox="1"/>
          <p:nvPr/>
        </p:nvSpPr>
        <p:spPr>
          <a:xfrm>
            <a:off x="19361436" y="5749424"/>
            <a:ext cx="3378189" cy="1095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2100">
                <a:solidFill>
                  <a:srgbClr val="000000"/>
                </a:solidFill>
              </a:defRPr>
            </a:pPr>
            <a:r>
              <a:t>Figure: V. </a:t>
            </a:r>
            <a:r>
              <a:rPr sz="2000"/>
              <a:t>Gluscevic</a:t>
            </a:r>
            <a:r>
              <a:t> + Z. Li</a:t>
            </a:r>
          </a:p>
          <a:p>
            <a:pPr algn="l">
              <a:defRPr sz="2100">
                <a:solidFill>
                  <a:srgbClr val="000000"/>
                </a:solidFill>
              </a:defRPr>
            </a:pPr>
            <a:r>
              <a:t>Gluscevic + Body 2018</a:t>
            </a:r>
          </a:p>
          <a:p>
            <a:pPr algn="l">
              <a:defRPr sz="2100">
                <a:solidFill>
                  <a:srgbClr val="000000"/>
                </a:solidFill>
              </a:defRPr>
            </a:pPr>
            <a:r>
              <a:t>Li et al. 2018</a:t>
            </a:r>
          </a:p>
        </p:txBody>
      </p:sp>
      <p:sp>
        <p:nvSpPr>
          <p:cNvPr id="578" name="Figure: V. Gluscevic + Z. Li…"/>
          <p:cNvSpPr txBox="1"/>
          <p:nvPr/>
        </p:nvSpPr>
        <p:spPr>
          <a:xfrm>
            <a:off x="4624217" y="5244469"/>
            <a:ext cx="3378189" cy="1412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2100">
                <a:solidFill>
                  <a:srgbClr val="000000"/>
                </a:solidFill>
              </a:defRPr>
            </a:pPr>
            <a:r>
              <a:t>Figure: V. </a:t>
            </a:r>
            <a:r>
              <a:rPr sz="2000"/>
              <a:t>Gluscevic</a:t>
            </a:r>
            <a:r>
              <a:t> + Z. Li</a:t>
            </a:r>
          </a:p>
          <a:p>
            <a:pPr algn="l">
              <a:defRPr sz="2100">
                <a:solidFill>
                  <a:srgbClr val="000000"/>
                </a:solidFill>
              </a:defRPr>
            </a:pPr>
            <a:r>
              <a:t>Gluscevic + Body 2018</a:t>
            </a:r>
          </a:p>
          <a:p>
            <a:pPr algn="l">
              <a:defRPr sz="2100">
                <a:solidFill>
                  <a:srgbClr val="000000"/>
                </a:solidFill>
              </a:defRPr>
            </a:pPr>
            <a:r>
              <a:t>Li et al. 2018</a:t>
            </a:r>
          </a:p>
          <a:p>
            <a:pPr algn="l">
              <a:defRPr sz="2100">
                <a:solidFill>
                  <a:srgbClr val="000000"/>
                </a:solidFill>
              </a:defRPr>
            </a:pPr>
            <a:r>
              <a:t>Kavanagh 2017</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2" name="Image" descr="Image"/>
          <p:cNvPicPr>
            <a:picLocks noChangeAspect="1"/>
          </p:cNvPicPr>
          <p:nvPr/>
        </p:nvPicPr>
        <p:blipFill>
          <a:blip r:embed="rId3">
            <a:extLst/>
          </a:blip>
          <a:stretch>
            <a:fillRect/>
          </a:stretch>
        </p:blipFill>
        <p:spPr>
          <a:xfrm>
            <a:off x="3541712" y="4350777"/>
            <a:ext cx="17300598" cy="8888002"/>
          </a:xfrm>
          <a:prstGeom prst="rect">
            <a:avLst/>
          </a:prstGeom>
          <a:ln w="12700">
            <a:miter lim="400000"/>
          </a:ln>
        </p:spPr>
      </p:pic>
      <p:sp>
        <p:nvSpPr>
          <p:cNvPr id="583" name="Explore how the Universe Evolved"/>
          <p:cNvSpPr txBox="1"/>
          <p:nvPr>
            <p:ph type="title"/>
          </p:nvPr>
        </p:nvSpPr>
        <p:spPr>
          <a:xfrm>
            <a:off x="4387453" y="142875"/>
            <a:ext cx="15609094" cy="1346500"/>
          </a:xfrm>
          <a:prstGeom prst="rect">
            <a:avLst/>
          </a:prstGeom>
        </p:spPr>
        <p:txBody>
          <a:bodyPr/>
          <a:lstStyle>
            <a:lvl1pPr>
              <a:defRPr sz="7000"/>
            </a:lvl1pPr>
          </a:lstStyle>
          <a:p>
            <a:pPr/>
            <a:r>
              <a:t>Explore how the Universe Evolved</a:t>
            </a:r>
          </a:p>
        </p:txBody>
      </p:sp>
      <p:sp>
        <p:nvSpPr>
          <p:cNvPr id="584" name="Map magnetic field for our Entire Galaxy"/>
          <p:cNvSpPr txBox="1"/>
          <p:nvPr>
            <p:ph type="body" sz="quarter" idx="1"/>
          </p:nvPr>
        </p:nvSpPr>
        <p:spPr>
          <a:xfrm>
            <a:off x="3557275" y="1743218"/>
            <a:ext cx="17269449" cy="1090338"/>
          </a:xfrm>
          <a:prstGeom prst="rect">
            <a:avLst/>
          </a:prstGeom>
        </p:spPr>
        <p:txBody>
          <a:bodyPr anchor="t"/>
          <a:lstStyle>
            <a:lvl1pPr marL="0" indent="0" algn="ctr">
              <a:buSzTx/>
              <a:buNone/>
              <a:defRPr sz="5800"/>
            </a:lvl1pPr>
          </a:lstStyle>
          <a:p>
            <a:pPr/>
            <a:r>
              <a:t>Map magnetic field for our Entire Galaxy</a:t>
            </a:r>
          </a:p>
        </p:txBody>
      </p:sp>
      <p:grpSp>
        <p:nvGrpSpPr>
          <p:cNvPr id="587" name="Group"/>
          <p:cNvGrpSpPr/>
          <p:nvPr/>
        </p:nvGrpSpPr>
        <p:grpSpPr>
          <a:xfrm>
            <a:off x="3758802" y="3131923"/>
            <a:ext cx="4283587" cy="895664"/>
            <a:chOff x="0" y="14178"/>
            <a:chExt cx="4283586" cy="895663"/>
          </a:xfrm>
        </p:grpSpPr>
        <p:sp>
          <p:nvSpPr>
            <p:cNvPr id="585" name="Rounded Rectangle"/>
            <p:cNvSpPr/>
            <p:nvPr/>
          </p:nvSpPr>
          <p:spPr>
            <a:xfrm>
              <a:off x="0" y="193697"/>
              <a:ext cx="1128067" cy="580627"/>
            </a:xfrm>
            <a:prstGeom prst="roundRect">
              <a:avLst>
                <a:gd name="adj" fmla="val 29765"/>
              </a:avLst>
            </a:prstGeom>
            <a:solidFill>
              <a:srgbClr val="FFFC79"/>
            </a:solidFill>
            <a:ln w="12700" cap="flat">
              <a:noFill/>
              <a:miter lim="400000"/>
            </a:ln>
            <a:effectLst>
              <a:outerShdw sx="100000" sy="100000" kx="0" ky="0" algn="b" rotWithShape="0" blurRad="101600" dist="0" dir="18900000">
                <a:srgbClr val="000000">
                  <a:alpha val="80000"/>
                </a:srgbClr>
              </a:outerShdw>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sp>
          <p:nvSpPr>
            <p:cNvPr id="586" name="Planck, 5’"/>
            <p:cNvSpPr txBox="1"/>
            <p:nvPr/>
          </p:nvSpPr>
          <p:spPr>
            <a:xfrm>
              <a:off x="1514772" y="14178"/>
              <a:ext cx="2768815" cy="895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800"/>
              </a:lvl1pPr>
            </a:lstStyle>
            <a:p>
              <a:pPr/>
              <a:r>
                <a:t>Planck, 5’</a:t>
              </a:r>
            </a:p>
          </p:txBody>
        </p:sp>
      </p:grpSp>
      <p:grpSp>
        <p:nvGrpSpPr>
          <p:cNvPr id="590" name="Group"/>
          <p:cNvGrpSpPr/>
          <p:nvPr/>
        </p:nvGrpSpPr>
        <p:grpSpPr>
          <a:xfrm>
            <a:off x="15906663" y="3123990"/>
            <a:ext cx="3903665" cy="895664"/>
            <a:chOff x="0" y="14178"/>
            <a:chExt cx="3903664" cy="895663"/>
          </a:xfrm>
        </p:grpSpPr>
        <p:sp>
          <p:nvSpPr>
            <p:cNvPr id="588" name="Rounded Rectangle"/>
            <p:cNvSpPr/>
            <p:nvPr/>
          </p:nvSpPr>
          <p:spPr>
            <a:xfrm>
              <a:off x="0" y="193697"/>
              <a:ext cx="1128067" cy="580627"/>
            </a:xfrm>
            <a:prstGeom prst="roundRect">
              <a:avLst>
                <a:gd name="adj" fmla="val 29765"/>
              </a:avLst>
            </a:prstGeom>
            <a:solidFill>
              <a:srgbClr val="00FA92"/>
            </a:solidFill>
            <a:ln w="12700" cap="flat">
              <a:noFill/>
              <a:miter lim="400000"/>
            </a:ln>
            <a:effectLst>
              <a:outerShdw sx="100000" sy="100000" kx="0" ky="0" algn="b" rotWithShape="0" blurRad="101600" dist="0" dir="18900000">
                <a:srgbClr val="000000">
                  <a:alpha val="80000"/>
                </a:srgbClr>
              </a:outerShdw>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sp>
          <p:nvSpPr>
            <p:cNvPr id="589" name="PICO, 1’"/>
            <p:cNvSpPr txBox="1"/>
            <p:nvPr/>
          </p:nvSpPr>
          <p:spPr>
            <a:xfrm>
              <a:off x="1498685" y="14178"/>
              <a:ext cx="2404980" cy="895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800"/>
              </a:lvl1pPr>
            </a:lstStyle>
            <a:p>
              <a:pPr/>
              <a:r>
                <a:t>PICO, 1’</a:t>
              </a:r>
            </a:p>
          </p:txBody>
        </p:sp>
      </p:grpSp>
      <p:sp>
        <p:nvSpPr>
          <p:cNvPr id="591" name="Rounded Rectangle"/>
          <p:cNvSpPr/>
          <p:nvPr/>
        </p:nvSpPr>
        <p:spPr>
          <a:xfrm>
            <a:off x="8751466" y="3305087"/>
            <a:ext cx="1128068" cy="580627"/>
          </a:xfrm>
          <a:prstGeom prst="roundRect">
            <a:avLst>
              <a:gd name="adj" fmla="val 29765"/>
            </a:avLst>
          </a:prstGeom>
          <a:solidFill>
            <a:srgbClr val="0433FF"/>
          </a:solidFill>
          <a:ln w="12700">
            <a:miter lim="400000"/>
          </a:ln>
          <a:effectLst>
            <a:outerShdw sx="100000" sy="100000" kx="0" ky="0" algn="b" rotWithShape="0" blurRad="101600" dist="0" dir="18900000">
              <a:srgbClr val="000000">
                <a:alpha val="80000"/>
              </a:srgbClr>
            </a:outerShdw>
          </a:effectLst>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592" name="PICO, smoothed to 5’"/>
          <p:cNvSpPr txBox="1"/>
          <p:nvPr/>
        </p:nvSpPr>
        <p:spPr>
          <a:xfrm>
            <a:off x="9599949" y="3144334"/>
            <a:ext cx="5874492" cy="89566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800"/>
            </a:lvl1pPr>
          </a:lstStyle>
          <a:p>
            <a:pPr/>
            <a:r>
              <a:t>PICO, smoothed to 5’</a:t>
            </a:r>
          </a:p>
        </p:txBody>
      </p:sp>
      <p:pic>
        <p:nvPicPr>
          <p:cNvPr id="593" name="Image" descr="Image"/>
          <p:cNvPicPr>
            <a:picLocks noChangeAspect="1"/>
          </p:cNvPicPr>
          <p:nvPr/>
        </p:nvPicPr>
        <p:blipFill>
          <a:blip r:embed="rId4">
            <a:extLst/>
          </a:blip>
          <a:stretch>
            <a:fillRect/>
          </a:stretch>
        </p:blipFill>
        <p:spPr>
          <a:xfrm>
            <a:off x="3797372" y="4589843"/>
            <a:ext cx="3979978" cy="867454"/>
          </a:xfrm>
          <a:prstGeom prst="rect">
            <a:avLst/>
          </a:prstGeom>
          <a:ln w="12700">
            <a:miter lim="400000"/>
          </a:ln>
        </p:spPr>
      </p:pic>
      <p:sp>
        <p:nvSpPr>
          <p:cNvPr id="594" name="Figure: Fissel, Chuss"/>
          <p:cNvSpPr txBox="1"/>
          <p:nvPr/>
        </p:nvSpPr>
        <p:spPr>
          <a:xfrm>
            <a:off x="17488435" y="12451349"/>
            <a:ext cx="2759026" cy="473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a:defRPr sz="2200">
                <a:solidFill>
                  <a:srgbClr val="000000"/>
                </a:solidFill>
              </a:defRPr>
            </a:lvl1pPr>
          </a:lstStyle>
          <a:p>
            <a:pPr/>
            <a:r>
              <a:t>Figure: Fissel, Chuss</a:t>
            </a:r>
          </a:p>
        </p:txBody>
      </p:sp>
      <p:sp>
        <p:nvSpPr>
          <p:cNvPr id="595"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596" name="TeamX_20171221_iso_annotated_complete_2.png" descr="TeamX_20171221_iso_annotated_complete_2.png"/>
          <p:cNvPicPr>
            <a:picLocks noChangeAspect="1"/>
          </p:cNvPicPr>
          <p:nvPr/>
        </p:nvPicPr>
        <p:blipFill>
          <a:blip r:embed="rId5">
            <a:extLst/>
          </a:blip>
          <a:stretch>
            <a:fillRect/>
          </a:stretch>
        </p:blipFill>
        <p:spPr>
          <a:xfrm>
            <a:off x="91013" y="60665"/>
            <a:ext cx="1227984" cy="151092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Legacy Science"/>
          <p:cNvSpPr txBox="1"/>
          <p:nvPr>
            <p:ph type="title"/>
          </p:nvPr>
        </p:nvSpPr>
        <p:spPr>
          <a:xfrm>
            <a:off x="4387453" y="142875"/>
            <a:ext cx="15609094" cy="1346500"/>
          </a:xfrm>
          <a:prstGeom prst="rect">
            <a:avLst/>
          </a:prstGeom>
        </p:spPr>
        <p:txBody>
          <a:bodyPr/>
          <a:lstStyle>
            <a:lvl1pPr>
              <a:defRPr sz="7000"/>
            </a:lvl1pPr>
          </a:lstStyle>
          <a:p>
            <a:pPr/>
            <a:r>
              <a:t>Legacy Science</a:t>
            </a:r>
          </a:p>
        </p:txBody>
      </p:sp>
      <p:sp>
        <p:nvSpPr>
          <p:cNvPr id="601" name="Discover 4500 highly magnified dusty galaxies at z up to ~5;…"/>
          <p:cNvSpPr txBox="1"/>
          <p:nvPr>
            <p:ph type="body" sz="half" idx="1"/>
          </p:nvPr>
        </p:nvSpPr>
        <p:spPr>
          <a:xfrm>
            <a:off x="1221963" y="1868188"/>
            <a:ext cx="10171997" cy="11311591"/>
          </a:xfrm>
          <a:prstGeom prst="rect">
            <a:avLst/>
          </a:prstGeom>
        </p:spPr>
        <p:txBody>
          <a:bodyPr anchor="t"/>
          <a:lstStyle/>
          <a:p>
            <a:pPr marL="462975" indent="-462975" defTabSz="607933">
              <a:spcBef>
                <a:spcPts val="4300"/>
              </a:spcBef>
              <a:defRPr sz="4292"/>
            </a:pPr>
            <a:r>
              <a:t>Discover 4500 highly magnified dusty galaxies at z up to ~5; </a:t>
            </a:r>
          </a:p>
          <a:p>
            <a:pPr marL="462975" indent="-462975" defTabSz="607933">
              <a:spcBef>
                <a:spcPts val="4300"/>
              </a:spcBef>
              <a:defRPr sz="4292"/>
            </a:pPr>
            <a:r>
              <a:t>Discover tens of thousands proto-clusters extending to high redshift (z~4);        </a:t>
            </a:r>
          </a:p>
          <a:p>
            <a:pPr marL="462975" indent="-462975" defTabSz="607933">
              <a:spcBef>
                <a:spcPts val="4300"/>
              </a:spcBef>
              <a:defRPr sz="4292"/>
            </a:pPr>
            <a:r>
              <a:t>Detect polarization of 4000 radio and FIR-emitting galaxies; </a:t>
            </a:r>
          </a:p>
          <a:p>
            <a:pPr marL="462975" indent="-462975" defTabSz="607933">
              <a:spcBef>
                <a:spcPts val="4300"/>
              </a:spcBef>
              <a:defRPr sz="4292"/>
            </a:pPr>
            <a:r>
              <a:t>x10-1000 more than known today</a:t>
            </a:r>
          </a:p>
          <a:p>
            <a:pPr marL="462975" indent="-462975" defTabSz="607933">
              <a:spcBef>
                <a:spcPts val="4300"/>
              </a:spcBef>
              <a:defRPr sz="4292"/>
            </a:pPr>
            <a:r>
              <a:t>Probe star formation history; determine galaxy and cluster formation and evolution; learn about dark matter substructure;   and measure properties of jets in radio-loud sources. </a:t>
            </a:r>
          </a:p>
        </p:txBody>
      </p:sp>
      <p:pic>
        <p:nvPicPr>
          <p:cNvPr id="602" name="Screen Shot 2018-01-04 at 1.09.42 PM.png" descr="Screen Shot 2018-01-04 at 1.09.42 PM.png"/>
          <p:cNvPicPr>
            <a:picLocks noChangeAspect="1"/>
          </p:cNvPicPr>
          <p:nvPr/>
        </p:nvPicPr>
        <p:blipFill>
          <a:blip r:embed="rId3">
            <a:extLst/>
          </a:blip>
          <a:srcRect l="0" t="37653" r="0" b="0"/>
          <a:stretch>
            <a:fillRect/>
          </a:stretch>
        </p:blipFill>
        <p:spPr>
          <a:xfrm>
            <a:off x="12279574" y="2587718"/>
            <a:ext cx="9736959" cy="1165429"/>
          </a:xfrm>
          <a:prstGeom prst="rect">
            <a:avLst/>
          </a:prstGeom>
          <a:ln w="12700">
            <a:miter lim="400000"/>
          </a:ln>
        </p:spPr>
      </p:pic>
      <p:pic>
        <p:nvPicPr>
          <p:cNvPr id="603" name="nsflogo.jpg" descr="nsflogo.jpg"/>
          <p:cNvPicPr>
            <a:picLocks noChangeAspect="1"/>
          </p:cNvPicPr>
          <p:nvPr/>
        </p:nvPicPr>
        <p:blipFill>
          <a:blip r:embed="rId4">
            <a:extLst/>
          </a:blip>
          <a:stretch>
            <a:fillRect/>
          </a:stretch>
        </p:blipFill>
        <p:spPr>
          <a:xfrm>
            <a:off x="19949949" y="1646143"/>
            <a:ext cx="1090304" cy="1090304"/>
          </a:xfrm>
          <a:prstGeom prst="rect">
            <a:avLst/>
          </a:prstGeom>
          <a:ln w="12700">
            <a:miter lim="400000"/>
          </a:ln>
        </p:spPr>
      </p:pic>
      <p:sp>
        <p:nvSpPr>
          <p:cNvPr id="604" name="NSF News Release Dec. 6, 2017"/>
          <p:cNvSpPr txBox="1"/>
          <p:nvPr/>
        </p:nvSpPr>
        <p:spPr>
          <a:xfrm>
            <a:off x="13464433" y="1901824"/>
            <a:ext cx="6186552" cy="6254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200">
                <a:solidFill>
                  <a:srgbClr val="000000"/>
                </a:solidFill>
              </a:defRPr>
            </a:lvl1pPr>
          </a:lstStyle>
          <a:p>
            <a:pPr/>
            <a:r>
              <a:t>NSF News Release Dec. 6, 2017 </a:t>
            </a:r>
          </a:p>
        </p:txBody>
      </p:sp>
      <p:pic>
        <p:nvPicPr>
          <p:cNvPr id="605" name="Screen Shot 2018-01-04 at 1.20.28 PM.png" descr="Screen Shot 2018-01-04 at 1.20.28 PM.png"/>
          <p:cNvPicPr>
            <a:picLocks noChangeAspect="1"/>
          </p:cNvPicPr>
          <p:nvPr/>
        </p:nvPicPr>
        <p:blipFill>
          <a:blip r:embed="rId5">
            <a:extLst/>
          </a:blip>
          <a:stretch>
            <a:fillRect/>
          </a:stretch>
        </p:blipFill>
        <p:spPr>
          <a:xfrm>
            <a:off x="12671261" y="4027090"/>
            <a:ext cx="5255360" cy="4675679"/>
          </a:xfrm>
          <a:prstGeom prst="rect">
            <a:avLst/>
          </a:prstGeom>
          <a:ln w="12700">
            <a:miter lim="400000"/>
          </a:ln>
        </p:spPr>
      </p:pic>
      <p:sp>
        <p:nvSpPr>
          <p:cNvPr id="606" name="Marrone et al. 2017; two strongly lensed massive galaxies, z=6.9…"/>
          <p:cNvSpPr txBox="1"/>
          <p:nvPr/>
        </p:nvSpPr>
        <p:spPr>
          <a:xfrm>
            <a:off x="17628984" y="4993113"/>
            <a:ext cx="6186552" cy="232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3600"/>
            </a:pPr>
            <a:r>
              <a:t>Marrone et al. 2017; two strongly lensed massive galaxies, z=6.9 </a:t>
            </a:r>
          </a:p>
          <a:p>
            <a:pPr>
              <a:defRPr sz="3600"/>
            </a:pPr>
            <a:r>
              <a:t>(SPT initial detection)</a:t>
            </a:r>
          </a:p>
        </p:txBody>
      </p:sp>
      <p:pic>
        <p:nvPicPr>
          <p:cNvPr id="607" name="Ivison2013.jpg" descr="Ivison2013.jpg"/>
          <p:cNvPicPr>
            <a:picLocks noChangeAspect="1"/>
          </p:cNvPicPr>
          <p:nvPr/>
        </p:nvPicPr>
        <p:blipFill>
          <a:blip r:embed="rId6">
            <a:extLst/>
          </a:blip>
          <a:stretch>
            <a:fillRect/>
          </a:stretch>
        </p:blipFill>
        <p:spPr>
          <a:xfrm>
            <a:off x="12925261" y="8900779"/>
            <a:ext cx="4787383" cy="4675679"/>
          </a:xfrm>
          <a:prstGeom prst="rect">
            <a:avLst/>
          </a:prstGeom>
          <a:ln w="12700">
            <a:miter lim="400000"/>
          </a:ln>
        </p:spPr>
      </p:pic>
      <p:sp>
        <p:nvSpPr>
          <p:cNvPr id="608" name="Ivison et al. 2013; proto-cluster core, z=2.4…"/>
          <p:cNvSpPr txBox="1"/>
          <p:nvPr/>
        </p:nvSpPr>
        <p:spPr>
          <a:xfrm>
            <a:off x="18009984" y="10069534"/>
            <a:ext cx="5510847" cy="17811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3600"/>
            </a:pPr>
            <a:r>
              <a:t>Ivison et al. 2013; proto-cluster core, z=2.4</a:t>
            </a:r>
          </a:p>
          <a:p>
            <a:pPr>
              <a:defRPr sz="3600"/>
            </a:pPr>
            <a:r>
              <a:t>(Herschel initial detection)</a:t>
            </a:r>
          </a:p>
        </p:txBody>
      </p:sp>
      <p:sp>
        <p:nvSpPr>
          <p:cNvPr id="609"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610" name="TeamX_20171221_iso_annotated_complete_2.png" descr="TeamX_20171221_iso_annotated_complete_2.png"/>
          <p:cNvPicPr>
            <a:picLocks noChangeAspect="1"/>
          </p:cNvPicPr>
          <p:nvPr/>
        </p:nvPicPr>
        <p:blipFill>
          <a:blip r:embed="rId7">
            <a:extLst/>
          </a:blip>
          <a:stretch>
            <a:fillRect/>
          </a:stretch>
        </p:blipFill>
        <p:spPr>
          <a:xfrm>
            <a:off x="91013" y="60665"/>
            <a:ext cx="1227984" cy="151092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4" name="Strengths of a Space Mission"/>
          <p:cNvSpPr txBox="1"/>
          <p:nvPr>
            <p:ph type="title"/>
          </p:nvPr>
        </p:nvSpPr>
        <p:spPr>
          <a:xfrm>
            <a:off x="4387453" y="142875"/>
            <a:ext cx="15609094" cy="1878374"/>
          </a:xfrm>
          <a:prstGeom prst="rect">
            <a:avLst/>
          </a:prstGeom>
        </p:spPr>
        <p:txBody>
          <a:bodyPr/>
          <a:lstStyle>
            <a:lvl1pPr defTabSz="681870">
              <a:defRPr sz="9296"/>
            </a:lvl1pPr>
          </a:lstStyle>
          <a:p>
            <a:pPr/>
            <a:r>
              <a:t>Strengths of a Space Mission</a:t>
            </a:r>
          </a:p>
        </p:txBody>
      </p:sp>
      <p:sp>
        <p:nvSpPr>
          <p:cNvPr id="615" name="Unparalleled view of the entire sky       Access to the lowest…"/>
          <p:cNvSpPr txBox="1"/>
          <p:nvPr>
            <p:ph type="body" sz="quarter" idx="1"/>
          </p:nvPr>
        </p:nvSpPr>
        <p:spPr>
          <a:xfrm>
            <a:off x="3780234" y="2636141"/>
            <a:ext cx="7592258" cy="8807184"/>
          </a:xfrm>
          <a:prstGeom prst="rect">
            <a:avLst/>
          </a:prstGeom>
        </p:spPr>
        <p:txBody>
          <a:bodyPr anchor="t"/>
          <a:lstStyle/>
          <a:p>
            <a:pPr/>
            <a:r>
              <a:t>Unparalleled view of the entire sky       Access to the lowest </a:t>
            </a:r>
          </a:p>
          <a:p>
            <a:pPr/>
            <a:r>
              <a:t>Unparalleled frequency coverage all in one instrument/data set</a:t>
            </a:r>
          </a:p>
        </p:txBody>
      </p:sp>
      <p:sp>
        <p:nvSpPr>
          <p:cNvPr id="616" name="Line"/>
          <p:cNvSpPr/>
          <p:nvPr/>
        </p:nvSpPr>
        <p:spPr>
          <a:xfrm>
            <a:off x="3757053" y="2071687"/>
            <a:ext cx="16869893"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617" name="Arrow"/>
          <p:cNvSpPr/>
          <p:nvPr/>
        </p:nvSpPr>
        <p:spPr>
          <a:xfrm>
            <a:off x="8705064" y="3820173"/>
            <a:ext cx="824741" cy="394640"/>
          </a:xfrm>
          <a:prstGeom prst="rightArrow">
            <a:avLst>
              <a:gd name="adj1" fmla="val 32000"/>
              <a:gd name="adj2" fmla="val 133751"/>
            </a:avLst>
          </a:prstGeom>
          <a:solidFill>
            <a:srgbClr val="FFFFFF"/>
          </a:solidFill>
          <a:ln w="12700">
            <a:miter lim="400000"/>
          </a:ln>
          <a:effectLst>
            <a:outerShdw sx="100000" sy="100000" kx="0" ky="0" algn="b" rotWithShape="0" blurRad="101600" dist="0" dir="18900000">
              <a:srgbClr val="000000">
                <a:alpha val="80000"/>
              </a:srgbClr>
            </a:outerShdw>
          </a:effectLst>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618" name="Image" descr="Image"/>
          <p:cNvPicPr>
            <a:picLocks noChangeAspect="1"/>
          </p:cNvPicPr>
          <p:nvPr/>
        </p:nvPicPr>
        <p:blipFill>
          <a:blip r:embed="rId2">
            <a:extLst/>
          </a:blip>
          <a:stretch>
            <a:fillRect/>
          </a:stretch>
        </p:blipFill>
        <p:spPr>
          <a:xfrm>
            <a:off x="10978050" y="4460808"/>
            <a:ext cx="321022" cy="577839"/>
          </a:xfrm>
          <a:prstGeom prst="rect">
            <a:avLst/>
          </a:prstGeom>
          <a:ln w="12700">
            <a:miter lim="400000"/>
          </a:ln>
        </p:spPr>
      </p:pic>
      <p:sp>
        <p:nvSpPr>
          <p:cNvPr id="619" name="Bock et al. 2009"/>
          <p:cNvSpPr txBox="1"/>
          <p:nvPr/>
        </p:nvSpPr>
        <p:spPr>
          <a:xfrm>
            <a:off x="11379949" y="5060571"/>
            <a:ext cx="1624102" cy="384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600">
                <a:solidFill>
                  <a:srgbClr val="000000"/>
                </a:solidFill>
              </a:defRPr>
            </a:lvl1pPr>
          </a:lstStyle>
          <a:p>
            <a:pPr/>
            <a:r>
              <a:t>Bock et al. 2009</a:t>
            </a:r>
          </a:p>
        </p:txBody>
      </p:sp>
      <p:sp>
        <p:nvSpPr>
          <p:cNvPr id="620" name="Q"/>
          <p:cNvSpPr txBox="1"/>
          <p:nvPr/>
        </p:nvSpPr>
        <p:spPr>
          <a:xfrm>
            <a:off x="6623777" y="5542775"/>
            <a:ext cx="313665" cy="384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600">
                <a:solidFill>
                  <a:srgbClr val="000000"/>
                </a:solidFill>
              </a:defRPr>
            </a:lvl1pPr>
          </a:lstStyle>
          <a:p>
            <a:pPr/>
            <a:r>
              <a:t>Q</a:t>
            </a:r>
          </a:p>
        </p:txBody>
      </p:sp>
      <p:sp>
        <p:nvSpPr>
          <p:cNvPr id="621" name="U"/>
          <p:cNvSpPr txBox="1"/>
          <p:nvPr/>
        </p:nvSpPr>
        <p:spPr>
          <a:xfrm>
            <a:off x="12183732" y="5542775"/>
            <a:ext cx="302286" cy="384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600">
                <a:solidFill>
                  <a:srgbClr val="000000"/>
                </a:solidFill>
              </a:defRPr>
            </a:lvl1pPr>
          </a:lstStyle>
          <a:p>
            <a:pPr/>
            <a:r>
              <a:t>U</a:t>
            </a:r>
          </a:p>
        </p:txBody>
      </p:sp>
      <p:pic>
        <p:nvPicPr>
          <p:cNvPr id="622" name="Image" descr="Image"/>
          <p:cNvPicPr>
            <a:picLocks noChangeAspect="1"/>
          </p:cNvPicPr>
          <p:nvPr/>
        </p:nvPicPr>
        <p:blipFill>
          <a:blip r:embed="rId3">
            <a:extLst/>
          </a:blip>
          <a:stretch>
            <a:fillRect/>
          </a:stretch>
        </p:blipFill>
        <p:spPr>
          <a:xfrm>
            <a:off x="3039395" y="-31663"/>
            <a:ext cx="18327010" cy="13716001"/>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Strengths of a Space Mission"/>
          <p:cNvSpPr txBox="1"/>
          <p:nvPr>
            <p:ph type="title"/>
          </p:nvPr>
        </p:nvSpPr>
        <p:spPr>
          <a:xfrm>
            <a:off x="4387453" y="142875"/>
            <a:ext cx="15609094" cy="1878374"/>
          </a:xfrm>
          <a:prstGeom prst="rect">
            <a:avLst/>
          </a:prstGeom>
        </p:spPr>
        <p:txBody>
          <a:bodyPr/>
          <a:lstStyle>
            <a:lvl1pPr defTabSz="681870">
              <a:defRPr sz="9296"/>
            </a:lvl1pPr>
          </a:lstStyle>
          <a:p>
            <a:pPr/>
            <a:r>
              <a:t>Strengths of a Space Mission</a:t>
            </a:r>
          </a:p>
        </p:txBody>
      </p:sp>
      <p:sp>
        <p:nvSpPr>
          <p:cNvPr id="625" name="Unparalleled view of the entire sky       Access to the lowest…"/>
          <p:cNvSpPr txBox="1"/>
          <p:nvPr>
            <p:ph type="body" sz="quarter" idx="1"/>
          </p:nvPr>
        </p:nvSpPr>
        <p:spPr>
          <a:xfrm>
            <a:off x="3780234" y="2636141"/>
            <a:ext cx="7592258" cy="8807184"/>
          </a:xfrm>
          <a:prstGeom prst="rect">
            <a:avLst/>
          </a:prstGeom>
        </p:spPr>
        <p:txBody>
          <a:bodyPr anchor="t"/>
          <a:lstStyle/>
          <a:p>
            <a:pPr/>
            <a:r>
              <a:t>Unparalleled view of the entire sky       Access to the lowest </a:t>
            </a:r>
          </a:p>
          <a:p>
            <a:pPr/>
            <a:r>
              <a:t>Unparalleled frequency coverage all in one instrument/data set</a:t>
            </a:r>
          </a:p>
        </p:txBody>
      </p:sp>
      <p:sp>
        <p:nvSpPr>
          <p:cNvPr id="626" name="Line"/>
          <p:cNvSpPr/>
          <p:nvPr/>
        </p:nvSpPr>
        <p:spPr>
          <a:xfrm>
            <a:off x="3757053" y="2071687"/>
            <a:ext cx="16869893"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627" name="Arrow"/>
          <p:cNvSpPr/>
          <p:nvPr/>
        </p:nvSpPr>
        <p:spPr>
          <a:xfrm>
            <a:off x="8705064" y="3820173"/>
            <a:ext cx="824741" cy="394640"/>
          </a:xfrm>
          <a:prstGeom prst="rightArrow">
            <a:avLst>
              <a:gd name="adj1" fmla="val 32000"/>
              <a:gd name="adj2" fmla="val 133751"/>
            </a:avLst>
          </a:prstGeom>
          <a:solidFill>
            <a:srgbClr val="FFFFFF"/>
          </a:solidFill>
          <a:ln w="12700">
            <a:miter lim="400000"/>
          </a:ln>
          <a:effectLst>
            <a:outerShdw sx="100000" sy="100000" kx="0" ky="0" algn="b" rotWithShape="0" blurRad="101600" dist="0" dir="18900000">
              <a:srgbClr val="000000">
                <a:alpha val="80000"/>
              </a:srgbClr>
            </a:outerShdw>
          </a:effectLst>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628" name="Image" descr="Image"/>
          <p:cNvPicPr>
            <a:picLocks noChangeAspect="1"/>
          </p:cNvPicPr>
          <p:nvPr/>
        </p:nvPicPr>
        <p:blipFill>
          <a:blip r:embed="rId2">
            <a:extLst/>
          </a:blip>
          <a:stretch>
            <a:fillRect/>
          </a:stretch>
        </p:blipFill>
        <p:spPr>
          <a:xfrm>
            <a:off x="10978050" y="4460808"/>
            <a:ext cx="321022" cy="577839"/>
          </a:xfrm>
          <a:prstGeom prst="rect">
            <a:avLst/>
          </a:prstGeom>
          <a:ln w="12700">
            <a:miter lim="400000"/>
          </a:ln>
        </p:spPr>
      </p:pic>
      <p:sp>
        <p:nvSpPr>
          <p:cNvPr id="629" name="Bock et al. 2009"/>
          <p:cNvSpPr txBox="1"/>
          <p:nvPr/>
        </p:nvSpPr>
        <p:spPr>
          <a:xfrm>
            <a:off x="11379949" y="5060571"/>
            <a:ext cx="1624102" cy="384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600">
                <a:solidFill>
                  <a:srgbClr val="000000"/>
                </a:solidFill>
              </a:defRPr>
            </a:lvl1pPr>
          </a:lstStyle>
          <a:p>
            <a:pPr/>
            <a:r>
              <a:t>Bock et al. 2009</a:t>
            </a:r>
          </a:p>
        </p:txBody>
      </p:sp>
      <p:sp>
        <p:nvSpPr>
          <p:cNvPr id="630" name="Q"/>
          <p:cNvSpPr txBox="1"/>
          <p:nvPr/>
        </p:nvSpPr>
        <p:spPr>
          <a:xfrm>
            <a:off x="6623777" y="5542775"/>
            <a:ext cx="313665" cy="384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600">
                <a:solidFill>
                  <a:srgbClr val="000000"/>
                </a:solidFill>
              </a:defRPr>
            </a:lvl1pPr>
          </a:lstStyle>
          <a:p>
            <a:pPr/>
            <a:r>
              <a:t>Q</a:t>
            </a:r>
          </a:p>
        </p:txBody>
      </p:sp>
      <p:sp>
        <p:nvSpPr>
          <p:cNvPr id="631" name="U"/>
          <p:cNvSpPr txBox="1"/>
          <p:nvPr/>
        </p:nvSpPr>
        <p:spPr>
          <a:xfrm>
            <a:off x="12183732" y="5542775"/>
            <a:ext cx="302286" cy="384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600">
                <a:solidFill>
                  <a:srgbClr val="000000"/>
                </a:solidFill>
              </a:defRPr>
            </a:lvl1pPr>
          </a:lstStyle>
          <a:p>
            <a:pPr/>
            <a:r>
              <a:t>U</a:t>
            </a:r>
          </a:p>
        </p:txBody>
      </p:sp>
      <p:pic>
        <p:nvPicPr>
          <p:cNvPr id="632" name="Image" descr="Image"/>
          <p:cNvPicPr>
            <a:picLocks noChangeAspect="1"/>
          </p:cNvPicPr>
          <p:nvPr/>
        </p:nvPicPr>
        <p:blipFill>
          <a:blip r:embed="rId3">
            <a:extLst/>
          </a:blip>
          <a:stretch>
            <a:fillRect/>
          </a:stretch>
        </p:blipFill>
        <p:spPr>
          <a:xfrm>
            <a:off x="3731317" y="5027"/>
            <a:ext cx="17337282" cy="13716001"/>
          </a:xfrm>
          <a:prstGeom prst="rect">
            <a:avLst/>
          </a:prstGeom>
          <a:ln w="12700">
            <a:miter lim="400000"/>
          </a:ln>
        </p:spPr>
      </p:pic>
      <p:sp>
        <p:nvSpPr>
          <p:cNvPr id="633" name="ratio of # of S4 SZ sources detected in a redshift bin when including source dust…"/>
          <p:cNvSpPr txBox="1"/>
          <p:nvPr/>
        </p:nvSpPr>
        <p:spPr>
          <a:xfrm>
            <a:off x="7382681" y="6354653"/>
            <a:ext cx="6609392" cy="2619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2800">
                <a:solidFill>
                  <a:schemeClr val="accent5"/>
                </a:solidFill>
                <a:latin typeface="Comic Sans MS"/>
                <a:ea typeface="Comic Sans MS"/>
                <a:cs typeface="Comic Sans MS"/>
                <a:sym typeface="Comic Sans MS"/>
              </a:defRPr>
            </a:pPr>
            <a:r>
              <a:t>ratio of # of S4 SZ sources detected in a redshift bin when including source dust </a:t>
            </a:r>
          </a:p>
          <a:p>
            <a:pPr>
              <a:defRPr sz="2800">
                <a:solidFill>
                  <a:schemeClr val="accent5"/>
                </a:solidFill>
                <a:latin typeface="Comic Sans MS"/>
                <a:ea typeface="Comic Sans MS"/>
                <a:cs typeface="Comic Sans MS"/>
                <a:sym typeface="Comic Sans MS"/>
              </a:defRPr>
            </a:pPr>
            <a:r>
              <a:t>to # detected when not including source dust in MMF</a:t>
            </a:r>
          </a:p>
        </p:txBody>
      </p:sp>
      <p:sp>
        <p:nvSpPr>
          <p:cNvPr id="634" name="Line"/>
          <p:cNvSpPr/>
          <p:nvPr/>
        </p:nvSpPr>
        <p:spPr>
          <a:xfrm flipV="1">
            <a:off x="9821971" y="5296502"/>
            <a:ext cx="1359373" cy="861638"/>
          </a:xfrm>
          <a:prstGeom prst="line">
            <a:avLst/>
          </a:prstGeom>
          <a:ln w="25400">
            <a:solidFill>
              <a:schemeClr val="accent5"/>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635" name="same as red but including power law dust SED in MMF"/>
          <p:cNvSpPr txBox="1"/>
          <p:nvPr/>
        </p:nvSpPr>
        <p:spPr>
          <a:xfrm>
            <a:off x="14669932" y="7505700"/>
            <a:ext cx="5148579" cy="1133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2800">
                <a:solidFill>
                  <a:schemeClr val="accent1">
                    <a:hueOff val="203713"/>
                    <a:lumOff val="-13818"/>
                  </a:schemeClr>
                </a:solidFill>
                <a:latin typeface="Comic Sans MS"/>
                <a:ea typeface="Comic Sans MS"/>
                <a:cs typeface="Comic Sans MS"/>
                <a:sym typeface="Comic Sans MS"/>
              </a:defRPr>
            </a:lvl1pPr>
          </a:lstStyle>
          <a:p>
            <a:pPr/>
            <a:r>
              <a:t>same as red but including power law dust SED in MMF </a:t>
            </a:r>
          </a:p>
        </p:txBody>
      </p:sp>
      <p:sp>
        <p:nvSpPr>
          <p:cNvPr id="636" name="Line"/>
          <p:cNvSpPr/>
          <p:nvPr/>
        </p:nvSpPr>
        <p:spPr>
          <a:xfrm flipH="1" flipV="1">
            <a:off x="15775101" y="5134858"/>
            <a:ext cx="794216" cy="2146419"/>
          </a:xfrm>
          <a:prstGeom prst="line">
            <a:avLst/>
          </a:prstGeom>
          <a:ln w="25400">
            <a:solidFill>
              <a:schemeClr val="accent1"/>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637" name="Bartlett + Melin"/>
          <p:cNvSpPr txBox="1"/>
          <p:nvPr/>
        </p:nvSpPr>
        <p:spPr>
          <a:xfrm>
            <a:off x="4254491" y="6433"/>
            <a:ext cx="3950387" cy="815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400">
                <a:solidFill>
                  <a:srgbClr val="000000"/>
                </a:solidFill>
              </a:defRPr>
            </a:lvl1pPr>
          </a:lstStyle>
          <a:p>
            <a:pPr/>
            <a:r>
              <a:t>Bartlett + Melin</a:t>
            </a:r>
          </a:p>
        </p:txBody>
      </p:sp>
      <p:sp>
        <p:nvSpPr>
          <p:cNvPr id="638" name="MMF = Multifrequency Matched Filter"/>
          <p:cNvSpPr txBox="1"/>
          <p:nvPr/>
        </p:nvSpPr>
        <p:spPr>
          <a:xfrm>
            <a:off x="4765093" y="11659685"/>
            <a:ext cx="7367499" cy="663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400">
                <a:solidFill>
                  <a:srgbClr val="000000"/>
                </a:solidFill>
              </a:defRPr>
            </a:lvl1pPr>
          </a:lstStyle>
          <a:p>
            <a:pPr/>
            <a:r>
              <a:t>MMF = Multifrequency Matched Filter</a:t>
            </a:r>
          </a:p>
        </p:txBody>
      </p:sp>
      <p:sp>
        <p:nvSpPr>
          <p:cNvPr id="639" name="Bias affects cluster count cosmology"/>
          <p:cNvSpPr txBox="1"/>
          <p:nvPr/>
        </p:nvSpPr>
        <p:spPr>
          <a:xfrm>
            <a:off x="10037316" y="2137207"/>
            <a:ext cx="5148579" cy="1184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3400">
                <a:solidFill>
                  <a:srgbClr val="000000"/>
                </a:solidFill>
              </a:defRPr>
            </a:lvl1pPr>
          </a:lstStyle>
          <a:p>
            <a:pPr/>
            <a:r>
              <a:t>Bias affects cluster count cosmology</a:t>
            </a:r>
          </a:p>
        </p:txBody>
      </p:sp>
      <p:sp>
        <p:nvSpPr>
          <p:cNvPr id="640" name="Line"/>
          <p:cNvSpPr/>
          <p:nvPr/>
        </p:nvSpPr>
        <p:spPr>
          <a:xfrm>
            <a:off x="13084969" y="3318188"/>
            <a:ext cx="809004" cy="1475352"/>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Systematics - (Absolute) Gain Calibration"/>
          <p:cNvSpPr txBox="1"/>
          <p:nvPr>
            <p:ph type="title"/>
          </p:nvPr>
        </p:nvSpPr>
        <p:spPr>
          <a:xfrm>
            <a:off x="3885678" y="142875"/>
            <a:ext cx="16612644" cy="1346500"/>
          </a:xfrm>
          <a:prstGeom prst="rect">
            <a:avLst/>
          </a:prstGeom>
        </p:spPr>
        <p:txBody>
          <a:bodyPr/>
          <a:lstStyle>
            <a:lvl1pPr>
              <a:defRPr sz="7000"/>
            </a:lvl1pPr>
          </a:lstStyle>
          <a:p>
            <a:pPr/>
            <a:r>
              <a:t>Systematics - (Absolute) Gain Calibration</a:t>
            </a:r>
          </a:p>
        </p:txBody>
      </p:sp>
      <p:sp>
        <p:nvSpPr>
          <p:cNvPr id="643"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644" name="TeamX_20171221_iso_annotated_complete_2.png" descr="TeamX_20171221_iso_annotated_complete_2.png"/>
          <p:cNvPicPr>
            <a:picLocks noChangeAspect="1"/>
          </p:cNvPicPr>
          <p:nvPr/>
        </p:nvPicPr>
        <p:blipFill>
          <a:blip r:embed="rId3">
            <a:extLst/>
          </a:blip>
          <a:stretch>
            <a:fillRect/>
          </a:stretch>
        </p:blipFill>
        <p:spPr>
          <a:xfrm>
            <a:off x="91013" y="60665"/>
            <a:ext cx="1227984" cy="1510920"/>
          </a:xfrm>
          <a:prstGeom prst="rect">
            <a:avLst/>
          </a:prstGeom>
          <a:ln w="12700">
            <a:miter lim="400000"/>
          </a:ln>
        </p:spPr>
      </p:pic>
      <p:sp>
        <p:nvSpPr>
          <p:cNvPr id="645" name="B. Barreiro"/>
          <p:cNvSpPr txBox="1"/>
          <p:nvPr/>
        </p:nvSpPr>
        <p:spPr>
          <a:xfrm>
            <a:off x="3673565" y="4320028"/>
            <a:ext cx="2203603" cy="663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400">
                <a:solidFill>
                  <a:srgbClr val="000000"/>
                </a:solidFill>
              </a:defRPr>
            </a:lvl1pPr>
          </a:lstStyle>
          <a:p>
            <a:pPr/>
            <a:r>
              <a:t>B. Barreiro</a:t>
            </a:r>
          </a:p>
        </p:txBody>
      </p:sp>
      <p:pic>
        <p:nvPicPr>
          <p:cNvPr id="646" name="Image" descr="Image"/>
          <p:cNvPicPr>
            <a:picLocks noChangeAspect="1"/>
          </p:cNvPicPr>
          <p:nvPr/>
        </p:nvPicPr>
        <p:blipFill>
          <a:blip r:embed="rId4">
            <a:extLst/>
          </a:blip>
          <a:stretch>
            <a:fillRect/>
          </a:stretch>
        </p:blipFill>
        <p:spPr>
          <a:xfrm>
            <a:off x="4971741" y="1585938"/>
            <a:ext cx="14440518" cy="12115033"/>
          </a:xfrm>
          <a:prstGeom prst="rect">
            <a:avLst/>
          </a:prstGeom>
          <a:ln w="12700">
            <a:miter lim="400000"/>
          </a:ln>
        </p:spPr>
      </p:pic>
      <p:sp>
        <p:nvSpPr>
          <p:cNvPr id="647" name="Figure: M. Tomasi"/>
          <p:cNvSpPr txBox="1"/>
          <p:nvPr/>
        </p:nvSpPr>
        <p:spPr>
          <a:xfrm>
            <a:off x="14573710" y="9150328"/>
            <a:ext cx="2355292" cy="473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2200">
                <a:solidFill>
                  <a:srgbClr val="000000"/>
                </a:solidFill>
              </a:defRPr>
            </a:lvl1pPr>
          </a:lstStyle>
          <a:p>
            <a:pPr/>
            <a:r>
              <a:t>Figure: M. Tomasi</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1" name="Did you consider a spectrometer?…"/>
          <p:cNvSpPr txBox="1"/>
          <p:nvPr>
            <p:ph type="body" idx="1"/>
          </p:nvPr>
        </p:nvSpPr>
        <p:spPr>
          <a:xfrm>
            <a:off x="1540389" y="1814609"/>
            <a:ext cx="21915188" cy="11139055"/>
          </a:xfrm>
          <a:prstGeom prst="rect">
            <a:avLst/>
          </a:prstGeom>
        </p:spPr>
        <p:txBody>
          <a:bodyPr anchor="t"/>
          <a:lstStyle/>
          <a:p>
            <a:pPr marL="625642" indent="-625642">
              <a:spcBef>
                <a:spcPts val="7000"/>
              </a:spcBef>
              <a:defRPr sz="5800"/>
            </a:pPr>
            <a:r>
              <a:t>Did you consider a spectrometer?</a:t>
            </a:r>
          </a:p>
          <a:p>
            <a:pPr lvl="1" marL="1155031" indent="-697831">
              <a:spcBef>
                <a:spcPts val="7000"/>
              </a:spcBef>
              <a:defRPr sz="5800"/>
            </a:pPr>
            <a:r>
              <a:t>Yes</a:t>
            </a:r>
          </a:p>
          <a:p>
            <a:pPr marL="625642" indent="-625642">
              <a:spcBef>
                <a:spcPts val="7000"/>
              </a:spcBef>
              <a:defRPr sz="5800"/>
            </a:pPr>
            <a:r>
              <a:t>Did you consider a LiteBIRD type mission</a:t>
            </a:r>
          </a:p>
          <a:p>
            <a:pPr lvl="1" marL="1155031" indent="-697831">
              <a:spcBef>
                <a:spcPts val="7000"/>
              </a:spcBef>
              <a:defRPr sz="5800"/>
            </a:pPr>
            <a:r>
              <a:t>Yes and No</a:t>
            </a:r>
          </a:p>
          <a:p>
            <a:pPr marL="625642" indent="-625642">
              <a:spcBef>
                <a:spcPts val="7000"/>
              </a:spcBef>
              <a:defRPr sz="5800"/>
            </a:pPr>
            <a:r>
              <a:t>What does ‘endorsing the report’ imply?</a:t>
            </a:r>
          </a:p>
          <a:p>
            <a:pPr lvl="1" marL="1155031" indent="-697831">
              <a:spcBef>
                <a:spcPts val="7000"/>
              </a:spcBef>
              <a:defRPr sz="5800"/>
            </a:pPr>
            <a:r>
              <a:t>That you think there are still opportunities for CMB in space and you encourage NASA to stay in the CMB business</a:t>
            </a:r>
          </a:p>
        </p:txBody>
      </p:sp>
      <p:sp>
        <p:nvSpPr>
          <p:cNvPr id="652" name="FAQ"/>
          <p:cNvSpPr txBox="1"/>
          <p:nvPr>
            <p:ph type="title"/>
          </p:nvPr>
        </p:nvSpPr>
        <p:spPr>
          <a:xfrm>
            <a:off x="4387453" y="142875"/>
            <a:ext cx="15609094" cy="1346500"/>
          </a:xfrm>
          <a:prstGeom prst="rect">
            <a:avLst/>
          </a:prstGeom>
        </p:spPr>
        <p:txBody>
          <a:bodyPr/>
          <a:lstStyle>
            <a:lvl1pPr>
              <a:defRPr sz="7000"/>
            </a:lvl1pPr>
          </a:lstStyle>
          <a:p>
            <a:pPr/>
            <a:r>
              <a:t>FAQ</a:t>
            </a:r>
          </a:p>
        </p:txBody>
      </p:sp>
      <p:pic>
        <p:nvPicPr>
          <p:cNvPr id="653" name="TeamX_20171221_iso_annotated_complete_2.png" descr="TeamX_20171221_iso_annotated_complete_2.png"/>
          <p:cNvPicPr>
            <a:picLocks noChangeAspect="1"/>
          </p:cNvPicPr>
          <p:nvPr/>
        </p:nvPicPr>
        <p:blipFill>
          <a:blip r:embed="rId3">
            <a:extLst/>
          </a:blip>
          <a:stretch>
            <a:fillRect/>
          </a:stretch>
        </p:blipFill>
        <p:spPr>
          <a:xfrm>
            <a:off x="91013" y="60665"/>
            <a:ext cx="1227984" cy="1510920"/>
          </a:xfrm>
          <a:prstGeom prst="rect">
            <a:avLst/>
          </a:prstGeom>
          <a:ln w="12700">
            <a:miter lim="400000"/>
          </a:ln>
        </p:spPr>
      </p:pic>
      <p:sp>
        <p:nvSpPr>
          <p:cNvPr id="654"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8" name="Inflation, quantum gravity, particle physics, extragalactic and galactic structure and evolution:…"/>
          <p:cNvSpPr txBox="1"/>
          <p:nvPr>
            <p:ph type="body" idx="1"/>
          </p:nvPr>
        </p:nvSpPr>
        <p:spPr>
          <a:xfrm>
            <a:off x="1540389" y="1814609"/>
            <a:ext cx="21915188" cy="11139055"/>
          </a:xfrm>
          <a:prstGeom prst="rect">
            <a:avLst/>
          </a:prstGeom>
        </p:spPr>
        <p:txBody>
          <a:bodyPr anchor="t"/>
          <a:lstStyle/>
          <a:p>
            <a:pPr marL="494257" indent="-494257" defTabSz="649009">
              <a:spcBef>
                <a:spcPts val="3300"/>
              </a:spcBef>
              <a:defRPr sz="4582"/>
            </a:pPr>
            <a:r>
              <a:t>Inflation, quantum gravity, particle physics, extragalactic and galactic structure and evolution:</a:t>
            </a:r>
          </a:p>
          <a:p>
            <a:pPr lvl="1" marL="855445" indent="-494257" defTabSz="649009">
              <a:spcBef>
                <a:spcPts val="3300"/>
              </a:spcBef>
              <a:defRPr sz="4582"/>
            </a:pPr>
            <a:r>
              <a:t>All unique goals for the PICO measurements</a:t>
            </a:r>
          </a:p>
          <a:p>
            <a:pPr lvl="1" marL="855445" indent="-494257" defTabSz="649009">
              <a:spcBef>
                <a:spcPts val="3300"/>
              </a:spcBef>
              <a:defRPr sz="4582"/>
            </a:pPr>
            <a:r>
              <a:t>PICO is the only instrument with the combination of sky coverage, resolution, frequency bands, and sensitivity to achieve all of this science with a single, optimally stable platform.  </a:t>
            </a:r>
          </a:p>
          <a:p>
            <a:pPr marL="494257" indent="-494257" defTabSz="649009">
              <a:spcBef>
                <a:spcPts val="3300"/>
              </a:spcBef>
              <a:defRPr sz="4582"/>
            </a:pPr>
            <a:r>
              <a:t>Engineering + costing study complete:</a:t>
            </a:r>
          </a:p>
          <a:p>
            <a:pPr lvl="1" marL="855445" indent="-494257" defTabSz="649009">
              <a:spcBef>
                <a:spcPts val="3300"/>
              </a:spcBef>
              <a:defRPr sz="4582"/>
            </a:pPr>
            <a:r>
              <a:t>Technology implementation is a straightforward extension of today’s technologies; no technological breakthroughs required</a:t>
            </a:r>
          </a:p>
          <a:p>
            <a:pPr lvl="1" marL="855445" indent="-494257" defTabSz="649009">
              <a:spcBef>
                <a:spcPts val="3300"/>
              </a:spcBef>
              <a:defRPr sz="4582"/>
            </a:pPr>
            <a:r>
              <a:t>Mission is a good fit to the cost window </a:t>
            </a:r>
          </a:p>
          <a:p>
            <a:pPr marL="494257" indent="-494257" defTabSz="649009">
              <a:spcBef>
                <a:spcPts val="3300"/>
              </a:spcBef>
              <a:defRPr sz="4582"/>
            </a:pPr>
            <a:r>
              <a:t>We very much hope to see NASA continue to support CMB from space in the next decade</a:t>
            </a:r>
          </a:p>
        </p:txBody>
      </p:sp>
      <p:sp>
        <p:nvSpPr>
          <p:cNvPr id="659" name="PICO Summary"/>
          <p:cNvSpPr txBox="1"/>
          <p:nvPr>
            <p:ph type="title"/>
          </p:nvPr>
        </p:nvSpPr>
        <p:spPr>
          <a:xfrm>
            <a:off x="4387453" y="142875"/>
            <a:ext cx="15609094" cy="1346500"/>
          </a:xfrm>
          <a:prstGeom prst="rect">
            <a:avLst/>
          </a:prstGeom>
        </p:spPr>
        <p:txBody>
          <a:bodyPr/>
          <a:lstStyle>
            <a:lvl1pPr>
              <a:defRPr sz="7000"/>
            </a:lvl1pPr>
          </a:lstStyle>
          <a:p>
            <a:pPr/>
            <a:r>
              <a:t>PICO Summary</a:t>
            </a:r>
          </a:p>
        </p:txBody>
      </p:sp>
      <p:sp>
        <p:nvSpPr>
          <p:cNvPr id="660"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661" name="TeamX_20171221_iso_annotated_complete_2.png" descr="TeamX_20171221_iso_annotated_complete_2.png"/>
          <p:cNvPicPr>
            <a:picLocks noChangeAspect="1"/>
          </p:cNvPicPr>
          <p:nvPr/>
        </p:nvPicPr>
        <p:blipFill>
          <a:blip r:embed="rId3">
            <a:extLst/>
          </a:blip>
          <a:stretch>
            <a:fillRect/>
          </a:stretch>
        </p:blipFill>
        <p:spPr>
          <a:xfrm>
            <a:off x="91013" y="60665"/>
            <a:ext cx="1227984" cy="151092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5" name="Additional Slides"/>
          <p:cNvSpPr txBox="1"/>
          <p:nvPr>
            <p:ph type="title"/>
          </p:nvPr>
        </p:nvSpPr>
        <p:spPr>
          <a:xfrm>
            <a:off x="4387453" y="5339953"/>
            <a:ext cx="15609094" cy="1885141"/>
          </a:xfrm>
          <a:prstGeom prst="rect">
            <a:avLst/>
          </a:prstGeom>
        </p:spPr>
        <p:txBody>
          <a:bodyPr/>
          <a:lstStyle/>
          <a:p>
            <a:pPr/>
            <a:r>
              <a:t>Additional Slides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Process + Outcomes"/>
          <p:cNvSpPr txBox="1"/>
          <p:nvPr>
            <p:ph type="title"/>
          </p:nvPr>
        </p:nvSpPr>
        <p:spPr>
          <a:xfrm>
            <a:off x="1278086" y="-1546"/>
            <a:ext cx="21827828" cy="1413195"/>
          </a:xfrm>
          <a:prstGeom prst="rect">
            <a:avLst/>
          </a:prstGeom>
        </p:spPr>
        <p:txBody>
          <a:bodyPr/>
          <a:lstStyle>
            <a:lvl1pPr>
              <a:spcBef>
                <a:spcPts val="4200"/>
              </a:spcBef>
              <a:defRPr sz="8000"/>
            </a:lvl1pPr>
          </a:lstStyle>
          <a:p>
            <a:pPr/>
            <a:r>
              <a:t>Process + Outcomes</a:t>
            </a:r>
          </a:p>
        </p:txBody>
      </p:sp>
      <p:sp>
        <p:nvSpPr>
          <p:cNvPr id="221" name="Studies are 18 months long…"/>
          <p:cNvSpPr txBox="1"/>
          <p:nvPr>
            <p:ph type="body" idx="1"/>
          </p:nvPr>
        </p:nvSpPr>
        <p:spPr>
          <a:xfrm>
            <a:off x="1687097" y="1783093"/>
            <a:ext cx="20030668" cy="11235867"/>
          </a:xfrm>
          <a:prstGeom prst="rect">
            <a:avLst/>
          </a:prstGeom>
        </p:spPr>
        <p:txBody>
          <a:bodyPr anchor="t"/>
          <a:lstStyle/>
          <a:p>
            <a:pPr>
              <a:spcBef>
                <a:spcPts val="4200"/>
              </a:spcBef>
              <a:buSzPct val="75000"/>
            </a:pPr>
            <a:r>
              <a:t>Studies are 18 months long</a:t>
            </a:r>
          </a:p>
          <a:p>
            <a:pPr>
              <a:spcBef>
                <a:spcPts val="4200"/>
              </a:spcBef>
              <a:buSzPct val="75000"/>
            </a:pPr>
            <a:r>
              <a:t>Studies will produce 50 pg. reports</a:t>
            </a:r>
          </a:p>
          <a:p>
            <a:pPr>
              <a:spcBef>
                <a:spcPts val="4200"/>
              </a:spcBef>
              <a:buSzPct val="75000"/>
            </a:pPr>
            <a:r>
              <a:t>Reports will include cost estimates </a:t>
            </a:r>
          </a:p>
          <a:p>
            <a:pPr>
              <a:spcBef>
                <a:spcPts val="4200"/>
              </a:spcBef>
              <a:buSzPct val="75000"/>
            </a:pPr>
            <a:r>
              <a:t>NASA will conduct independent cost review </a:t>
            </a:r>
          </a:p>
          <a:p>
            <a:pPr>
              <a:spcBef>
                <a:spcPts val="4200"/>
              </a:spcBef>
              <a:buSzPct val="75000"/>
            </a:pPr>
            <a:r>
              <a:t>Report + independent cost review will be submitted to the Decadal Panel</a:t>
            </a:r>
          </a:p>
          <a:p>
            <a:pPr>
              <a:spcBef>
                <a:spcPts val="4200"/>
              </a:spcBef>
              <a:buSzPct val="75000"/>
            </a:pPr>
            <a:r>
              <a:t>Reports are due by 12/2018</a:t>
            </a:r>
          </a:p>
          <a:p>
            <a:pPr>
              <a:spcBef>
                <a:spcPts val="4200"/>
              </a:spcBef>
              <a:buSzPct val="75000"/>
            </a:pPr>
            <a:r>
              <a:t>Mission start 2023</a:t>
            </a:r>
          </a:p>
          <a:p>
            <a:pPr>
              <a:spcBef>
                <a:spcPts val="4200"/>
              </a:spcBef>
              <a:buSzPct val="75000"/>
            </a:pPr>
            <a:r>
              <a:t>Mission launch 64 months after start.  </a:t>
            </a:r>
          </a:p>
        </p:txBody>
      </p:sp>
      <p:sp>
        <p:nvSpPr>
          <p:cNvPr id="222" name="Text"/>
          <p:cNvSpPr txBox="1"/>
          <p:nvPr/>
        </p:nvSpPr>
        <p:spPr>
          <a:xfrm>
            <a:off x="24055559" y="12858133"/>
            <a:ext cx="296800" cy="752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a:spcBef>
                <a:spcPts val="2800"/>
              </a:spcBef>
              <a:defRPr sz="4000" u="sng">
                <a:hlinkClick r:id="rId3" invalidUrl="" action="" tgtFrame="" tooltip="" history="1" highlightClick="0" endSnd="0"/>
              </a:defRPr>
            </a:lvl1pPr>
          </a:lstStyle>
          <a:p>
            <a:pPr>
              <a:defRPr u="none"/>
            </a:pPr>
            <a:r>
              <a:rPr u="sng">
                <a:hlinkClick r:id="rId3" invalidUrl="" action="" tgtFrame="" tooltip="" history="1" highlightClick="0" endSnd="0"/>
              </a:rPr>
              <a:t> </a:t>
            </a:r>
          </a:p>
        </p:txBody>
      </p:sp>
      <p:sp>
        <p:nvSpPr>
          <p:cNvPr id="223" name="https://z.umn.edu/cmbprobe"/>
          <p:cNvSpPr txBox="1"/>
          <p:nvPr/>
        </p:nvSpPr>
        <p:spPr>
          <a:xfrm>
            <a:off x="24277" y="13140728"/>
            <a:ext cx="12395559" cy="574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spcBef>
                <a:spcPts val="2800"/>
              </a:spcBef>
              <a:defRPr sz="2800" u="sng">
                <a:hlinkClick r:id="rId4" invalidUrl="" action="" tgtFrame="" tooltip="" history="1" highlightClick="0" endSnd="0"/>
              </a:defRPr>
            </a:lvl1pPr>
          </a:lstStyle>
          <a:p>
            <a:pPr>
              <a:defRPr u="none"/>
            </a:pPr>
            <a:r>
              <a:rPr u="sng">
                <a:hlinkClick r:id="rId4" invalidUrl="" action="" tgtFrame="" tooltip="" history="1" highlightClick="0" endSnd="0"/>
              </a:rPr>
              <a:t>https://z.umn.edu/cmbprobe</a:t>
            </a:r>
          </a:p>
        </p:txBody>
      </p:sp>
      <p:sp>
        <p:nvSpPr>
          <p:cNvPr id="224" name="cmbprobe@lists.physics.umn.edu"/>
          <p:cNvSpPr txBox="1"/>
          <p:nvPr/>
        </p:nvSpPr>
        <p:spPr>
          <a:xfrm>
            <a:off x="18820822" y="13140728"/>
            <a:ext cx="5531537" cy="574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a:spcBef>
                <a:spcPts val="2800"/>
              </a:spcBef>
              <a:defRPr sz="2800" u="sng">
                <a:hlinkClick r:id="rId3" invalidUrl="" action="" tgtFrame="" tooltip="" history="1" highlightClick="0" endSnd="0"/>
              </a:defRPr>
            </a:lvl1pPr>
          </a:lstStyle>
          <a:p>
            <a:pPr>
              <a:defRPr u="none"/>
            </a:pPr>
            <a:r>
              <a:rPr u="sng">
                <a:hlinkClick r:id="rId3" invalidUrl="" action="" tgtFrame="" tooltip="" history="1" highlightClick="0" endSnd="0"/>
              </a:rPr>
              <a:t>cmbprobe@lists.physics.umn.edu</a:t>
            </a:r>
          </a:p>
        </p:txBody>
      </p:sp>
      <p:sp>
        <p:nvSpPr>
          <p:cNvPr id="225"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1" name="Group"/>
          <p:cNvGrpSpPr/>
          <p:nvPr/>
        </p:nvGrpSpPr>
        <p:grpSpPr>
          <a:xfrm>
            <a:off x="4135664" y="4950516"/>
            <a:ext cx="16677032" cy="4242336"/>
            <a:chOff x="0" y="0"/>
            <a:chExt cx="16677031" cy="4242335"/>
          </a:xfrm>
        </p:grpSpPr>
        <p:pic>
          <p:nvPicPr>
            <p:cNvPr id="229" name="Image" descr="Image"/>
            <p:cNvPicPr>
              <a:picLocks noChangeAspect="1"/>
            </p:cNvPicPr>
            <p:nvPr/>
          </p:nvPicPr>
          <p:blipFill>
            <a:blip r:embed="rId3">
              <a:extLst/>
            </a:blip>
            <a:srcRect l="0" t="13608" r="0" b="9622"/>
            <a:stretch>
              <a:fillRect/>
            </a:stretch>
          </p:blipFill>
          <p:spPr>
            <a:xfrm>
              <a:off x="0" y="0"/>
              <a:ext cx="16112671" cy="4242336"/>
            </a:xfrm>
            <a:prstGeom prst="rect">
              <a:avLst/>
            </a:prstGeom>
            <a:ln w="12700" cap="flat">
              <a:noFill/>
              <a:miter lim="400000"/>
            </a:ln>
            <a:effectLst/>
          </p:spPr>
        </p:pic>
        <p:sp>
          <p:nvSpPr>
            <p:cNvPr id="230" name="redshift+1"/>
            <p:cNvSpPr txBox="1"/>
            <p:nvPr/>
          </p:nvSpPr>
          <p:spPr>
            <a:xfrm>
              <a:off x="15609088" y="3811652"/>
              <a:ext cx="1067944" cy="3657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1600">
                  <a:solidFill>
                    <a:srgbClr val="5E5E5E"/>
                  </a:solidFill>
                  <a:latin typeface="Helvetica Neue"/>
                  <a:ea typeface="Helvetica Neue"/>
                  <a:cs typeface="Helvetica Neue"/>
                  <a:sym typeface="Helvetica Neue"/>
                </a:defRPr>
              </a:lvl1pPr>
            </a:lstStyle>
            <a:p>
              <a:pPr/>
              <a:r>
                <a:t>redshift+1</a:t>
              </a:r>
            </a:p>
          </p:txBody>
        </p:sp>
      </p:grpSp>
      <p:sp>
        <p:nvSpPr>
          <p:cNvPr id="232" name="PICO Science Goals and Probes"/>
          <p:cNvSpPr txBox="1"/>
          <p:nvPr/>
        </p:nvSpPr>
        <p:spPr>
          <a:xfrm>
            <a:off x="7175499" y="211219"/>
            <a:ext cx="10033001" cy="89915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5000">
                <a:solidFill>
                  <a:srgbClr val="5E5E5E"/>
                </a:solidFill>
                <a:latin typeface="Helvetica Neue"/>
                <a:ea typeface="Helvetica Neue"/>
                <a:cs typeface="Helvetica Neue"/>
                <a:sym typeface="Helvetica Neue"/>
              </a:defRPr>
            </a:pPr>
            <a:r>
              <a:rPr>
                <a:solidFill>
                  <a:srgbClr val="000000"/>
                </a:solidFill>
              </a:rPr>
              <a:t>PICO </a:t>
            </a:r>
            <a:r>
              <a:rPr>
                <a:solidFill>
                  <a:srgbClr val="FF9300"/>
                </a:solidFill>
              </a:rPr>
              <a:t>Science Goals</a:t>
            </a:r>
            <a:r>
              <a:t> </a:t>
            </a:r>
            <a:r>
              <a:rPr>
                <a:solidFill>
                  <a:srgbClr val="000000"/>
                </a:solidFill>
              </a:rPr>
              <a:t>and</a:t>
            </a:r>
            <a:r>
              <a:t> </a:t>
            </a:r>
            <a:r>
              <a:rPr>
                <a:solidFill>
                  <a:srgbClr val="0076BA"/>
                </a:solidFill>
              </a:rPr>
              <a:t>Probes</a:t>
            </a:r>
            <a:r>
              <a:t> </a:t>
            </a:r>
          </a:p>
        </p:txBody>
      </p:sp>
      <p:grpSp>
        <p:nvGrpSpPr>
          <p:cNvPr id="238" name="Group"/>
          <p:cNvGrpSpPr/>
          <p:nvPr/>
        </p:nvGrpSpPr>
        <p:grpSpPr>
          <a:xfrm>
            <a:off x="3101983" y="1478103"/>
            <a:ext cx="3660263" cy="4232979"/>
            <a:chOff x="0" y="14661"/>
            <a:chExt cx="3660261" cy="4232977"/>
          </a:xfrm>
        </p:grpSpPr>
        <p:sp>
          <p:nvSpPr>
            <p:cNvPr id="233" name="primordial fluctuations"/>
            <p:cNvSpPr txBox="1"/>
            <p:nvPr/>
          </p:nvSpPr>
          <p:spPr>
            <a:xfrm>
              <a:off x="0" y="14661"/>
              <a:ext cx="2168828" cy="996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defRPr b="1" sz="2800">
                  <a:solidFill>
                    <a:srgbClr val="FF9300"/>
                  </a:solidFill>
                  <a:latin typeface="Helvetica Neue"/>
                  <a:ea typeface="Helvetica Neue"/>
                  <a:cs typeface="Helvetica Neue"/>
                  <a:sym typeface="Helvetica Neue"/>
                </a:defRPr>
              </a:lvl1pPr>
            </a:lstStyle>
            <a:p>
              <a:pPr/>
              <a:r>
                <a:t>primordial fluctuations</a:t>
              </a:r>
            </a:p>
          </p:txBody>
        </p:sp>
        <p:sp>
          <p:nvSpPr>
            <p:cNvPr id="234" name="Line"/>
            <p:cNvSpPr/>
            <p:nvPr/>
          </p:nvSpPr>
          <p:spPr>
            <a:xfrm>
              <a:off x="35718" y="1035176"/>
              <a:ext cx="2168829" cy="1"/>
            </a:xfrm>
            <a:prstGeom prst="line">
              <a:avLst/>
            </a:prstGeom>
            <a:noFill/>
            <a:ln w="25400" cap="flat">
              <a:solidFill>
                <a:srgbClr val="5E5E5E"/>
              </a:solidFill>
              <a:prstDash val="solid"/>
              <a:miter lim="400000"/>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35" name="Line"/>
            <p:cNvSpPr/>
            <p:nvPr/>
          </p:nvSpPr>
          <p:spPr>
            <a:xfrm>
              <a:off x="158373" y="3519323"/>
              <a:ext cx="2928564" cy="728317"/>
            </a:xfrm>
            <a:prstGeom prst="line">
              <a:avLst/>
            </a:prstGeom>
            <a:noFill/>
            <a:ln w="25400" cap="flat">
              <a:solidFill>
                <a:srgbClr val="5E5E5E"/>
              </a:solidFill>
              <a:prstDash val="solid"/>
              <a:miter lim="400000"/>
              <a:tailEnd type="oval" w="med" len="med"/>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36" name="Line"/>
            <p:cNvSpPr/>
            <p:nvPr/>
          </p:nvSpPr>
          <p:spPr>
            <a:xfrm flipH="1">
              <a:off x="156723" y="1027009"/>
              <a:ext cx="1" cy="2496195"/>
            </a:xfrm>
            <a:prstGeom prst="line">
              <a:avLst/>
            </a:prstGeom>
            <a:noFill/>
            <a:ln w="25400" cap="flat">
              <a:solidFill>
                <a:srgbClr val="5E5E5E"/>
              </a:solidFill>
              <a:prstDash val="solid"/>
              <a:miter lim="400000"/>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37" name="large scale B-modes ➔ tensor-to-scalar ratio (BB)"/>
            <p:cNvSpPr txBox="1"/>
            <p:nvPr/>
          </p:nvSpPr>
          <p:spPr>
            <a:xfrm>
              <a:off x="187045" y="1128366"/>
              <a:ext cx="3473217" cy="784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l">
                <a:defRPr b="1" sz="2400">
                  <a:solidFill>
                    <a:srgbClr val="0076BA"/>
                  </a:solidFill>
                  <a:latin typeface="Helvetica Neue"/>
                  <a:ea typeface="Helvetica Neue"/>
                  <a:cs typeface="Helvetica Neue"/>
                  <a:sym typeface="Helvetica Neue"/>
                </a:defRPr>
              </a:pPr>
              <a:r>
                <a:t>large scale B-modes</a:t>
              </a:r>
              <a:br/>
              <a:r>
                <a:rPr b="0" sz="1800"/>
                <a:t>➔ tensor-to-scalar ratio (BB)</a:t>
              </a:r>
            </a:p>
          </p:txBody>
        </p:sp>
      </p:grpSp>
      <p:grpSp>
        <p:nvGrpSpPr>
          <p:cNvPr id="243" name="Group"/>
          <p:cNvGrpSpPr/>
          <p:nvPr/>
        </p:nvGrpSpPr>
        <p:grpSpPr>
          <a:xfrm>
            <a:off x="6455252" y="1194321"/>
            <a:ext cx="2745211" cy="4207910"/>
            <a:chOff x="0" y="14661"/>
            <a:chExt cx="2745210" cy="4207909"/>
          </a:xfrm>
        </p:grpSpPr>
        <p:sp>
          <p:nvSpPr>
            <p:cNvPr id="239" name="relativistic species"/>
            <p:cNvSpPr txBox="1"/>
            <p:nvPr/>
          </p:nvSpPr>
          <p:spPr>
            <a:xfrm>
              <a:off x="0" y="14661"/>
              <a:ext cx="2427346" cy="996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defRPr b="1" sz="2800">
                  <a:solidFill>
                    <a:srgbClr val="FF9300"/>
                  </a:solidFill>
                  <a:latin typeface="Helvetica Neue"/>
                  <a:ea typeface="Helvetica Neue"/>
                  <a:cs typeface="Helvetica Neue"/>
                  <a:sym typeface="Helvetica Neue"/>
                </a:defRPr>
              </a:lvl1pPr>
            </a:lstStyle>
            <a:p>
              <a:pPr/>
              <a:r>
                <a:t>relativistic species</a:t>
              </a:r>
            </a:p>
          </p:txBody>
        </p:sp>
        <p:sp>
          <p:nvSpPr>
            <p:cNvPr id="240" name="Line"/>
            <p:cNvSpPr/>
            <p:nvPr/>
          </p:nvSpPr>
          <p:spPr>
            <a:xfrm flipH="1">
              <a:off x="273371" y="1009003"/>
              <a:ext cx="1" cy="3213568"/>
            </a:xfrm>
            <a:prstGeom prst="line">
              <a:avLst/>
            </a:prstGeom>
            <a:noFill/>
            <a:ln w="25400" cap="flat">
              <a:solidFill>
                <a:srgbClr val="5E5E5E"/>
              </a:solidFill>
              <a:prstDash val="solid"/>
              <a:miter lim="400000"/>
              <a:tailEnd type="oval" w="med" len="med"/>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41" name="Line"/>
            <p:cNvSpPr/>
            <p:nvPr/>
          </p:nvSpPr>
          <p:spPr>
            <a:xfrm>
              <a:off x="122109" y="999595"/>
              <a:ext cx="2168828" cy="1"/>
            </a:xfrm>
            <a:prstGeom prst="line">
              <a:avLst/>
            </a:prstGeom>
            <a:noFill/>
            <a:ln w="25400" cap="flat">
              <a:solidFill>
                <a:srgbClr val="5E5E5E"/>
              </a:solidFill>
              <a:prstDash val="solid"/>
              <a:miter lim="400000"/>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42" name="damping tail ➔ Neff (TE, TT, EE)"/>
            <p:cNvSpPr txBox="1"/>
            <p:nvPr/>
          </p:nvSpPr>
          <p:spPr>
            <a:xfrm>
              <a:off x="360791" y="1109137"/>
              <a:ext cx="2384420" cy="7841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l">
                <a:defRPr b="1" sz="2400">
                  <a:solidFill>
                    <a:srgbClr val="0076BA"/>
                  </a:solidFill>
                  <a:latin typeface="Helvetica Neue"/>
                  <a:ea typeface="Helvetica Neue"/>
                  <a:cs typeface="Helvetica Neue"/>
                  <a:sym typeface="Helvetica Neue"/>
                </a:defRPr>
              </a:pPr>
              <a:r>
                <a:t>damping tail</a:t>
              </a:r>
              <a:br/>
              <a:r>
                <a:rPr b="0" sz="1800"/>
                <a:t>➔ N</a:t>
              </a:r>
              <a:r>
                <a:rPr b="0" baseline="-5999" sz="1800"/>
                <a:t>eff</a:t>
              </a:r>
              <a:r>
                <a:rPr b="0" sz="1800"/>
                <a:t> (TE, TT, EE)</a:t>
              </a:r>
            </a:p>
          </p:txBody>
        </p:sp>
      </p:grpSp>
      <p:grpSp>
        <p:nvGrpSpPr>
          <p:cNvPr id="249" name="Group"/>
          <p:cNvGrpSpPr/>
          <p:nvPr/>
        </p:nvGrpSpPr>
        <p:grpSpPr>
          <a:xfrm>
            <a:off x="17703207" y="1724462"/>
            <a:ext cx="2679714" cy="3877467"/>
            <a:chOff x="0" y="7319"/>
            <a:chExt cx="2679712" cy="3877466"/>
          </a:xfrm>
        </p:grpSpPr>
        <p:sp>
          <p:nvSpPr>
            <p:cNvPr id="244" name="dark energy"/>
            <p:cNvSpPr txBox="1"/>
            <p:nvPr/>
          </p:nvSpPr>
          <p:spPr>
            <a:xfrm>
              <a:off x="505080" y="7319"/>
              <a:ext cx="2167561" cy="564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sz="2800">
                  <a:solidFill>
                    <a:srgbClr val="FF9300"/>
                  </a:solidFill>
                  <a:latin typeface="Helvetica Neue"/>
                  <a:ea typeface="Helvetica Neue"/>
                  <a:cs typeface="Helvetica Neue"/>
                  <a:sym typeface="Helvetica Neue"/>
                </a:defRPr>
              </a:lvl1pPr>
            </a:lstStyle>
            <a:p>
              <a:pPr/>
              <a:r>
                <a:t>dark energy</a:t>
              </a:r>
            </a:p>
          </p:txBody>
        </p:sp>
        <p:sp>
          <p:nvSpPr>
            <p:cNvPr id="245" name="Line"/>
            <p:cNvSpPr/>
            <p:nvPr/>
          </p:nvSpPr>
          <p:spPr>
            <a:xfrm>
              <a:off x="498011" y="681747"/>
              <a:ext cx="2181702" cy="1"/>
            </a:xfrm>
            <a:prstGeom prst="line">
              <a:avLst/>
            </a:prstGeom>
            <a:noFill/>
            <a:ln w="25400" cap="flat">
              <a:solidFill>
                <a:srgbClr val="5E5E5E"/>
              </a:solidFill>
              <a:prstDash val="solid"/>
              <a:miter lim="400000"/>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46" name="Line"/>
            <p:cNvSpPr/>
            <p:nvPr/>
          </p:nvSpPr>
          <p:spPr>
            <a:xfrm flipH="1">
              <a:off x="201421" y="2690629"/>
              <a:ext cx="2161252" cy="1194157"/>
            </a:xfrm>
            <a:prstGeom prst="line">
              <a:avLst/>
            </a:prstGeom>
            <a:noFill/>
            <a:ln w="25400" cap="flat">
              <a:solidFill>
                <a:srgbClr val="5E5E5E"/>
              </a:solidFill>
              <a:prstDash val="solid"/>
              <a:miter lim="400000"/>
              <a:tailEnd type="oval" w="med" len="med"/>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47" name="Lensing, Cluster Counts"/>
            <p:cNvSpPr txBox="1"/>
            <p:nvPr/>
          </p:nvSpPr>
          <p:spPr>
            <a:xfrm>
              <a:off x="0" y="804938"/>
              <a:ext cx="2267576" cy="1520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r">
                <a:defRPr b="1" sz="2400">
                  <a:solidFill>
                    <a:srgbClr val="0076BA"/>
                  </a:solidFill>
                  <a:latin typeface="Helvetica Neue"/>
                  <a:ea typeface="Helvetica Neue"/>
                  <a:cs typeface="Helvetica Neue"/>
                  <a:sym typeface="Helvetica Neue"/>
                </a:defRPr>
              </a:lvl1pPr>
            </a:lstStyle>
            <a:p>
              <a:pPr/>
              <a:r>
                <a:t>Lensing, Cluster Counts</a:t>
              </a:r>
            </a:p>
          </p:txBody>
        </p:sp>
        <p:sp>
          <p:nvSpPr>
            <p:cNvPr id="248" name="Line"/>
            <p:cNvSpPr/>
            <p:nvPr/>
          </p:nvSpPr>
          <p:spPr>
            <a:xfrm flipV="1">
              <a:off x="2354782" y="707991"/>
              <a:ext cx="1" cy="1999517"/>
            </a:xfrm>
            <a:prstGeom prst="line">
              <a:avLst/>
            </a:prstGeom>
            <a:noFill/>
            <a:ln w="25400" cap="flat">
              <a:solidFill>
                <a:srgbClr val="5E5E5E"/>
              </a:solidFill>
              <a:prstDash val="solid"/>
              <a:miter lim="400000"/>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grpSp>
      <p:grpSp>
        <p:nvGrpSpPr>
          <p:cNvPr id="255" name="Group"/>
          <p:cNvGrpSpPr/>
          <p:nvPr/>
        </p:nvGrpSpPr>
        <p:grpSpPr>
          <a:xfrm>
            <a:off x="11647037" y="1194321"/>
            <a:ext cx="3188352" cy="4445688"/>
            <a:chOff x="0" y="14661"/>
            <a:chExt cx="3188350" cy="4445686"/>
          </a:xfrm>
        </p:grpSpPr>
        <p:sp>
          <p:nvSpPr>
            <p:cNvPr id="250" name="neutrino mass"/>
            <p:cNvSpPr txBox="1"/>
            <p:nvPr/>
          </p:nvSpPr>
          <p:spPr>
            <a:xfrm>
              <a:off x="0" y="14661"/>
              <a:ext cx="2023394" cy="996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defRPr b="1" sz="2800">
                  <a:solidFill>
                    <a:srgbClr val="FF9300"/>
                  </a:solidFill>
                  <a:latin typeface="Helvetica Neue"/>
                  <a:ea typeface="Helvetica Neue"/>
                  <a:cs typeface="Helvetica Neue"/>
                  <a:sym typeface="Helvetica Neue"/>
                </a:defRPr>
              </a:lvl1pPr>
            </a:lstStyle>
            <a:p>
              <a:pPr/>
              <a:r>
                <a:t>neutrino mass</a:t>
              </a:r>
            </a:p>
          </p:txBody>
        </p:sp>
        <p:sp>
          <p:nvSpPr>
            <p:cNvPr id="251" name="Line"/>
            <p:cNvSpPr/>
            <p:nvPr/>
          </p:nvSpPr>
          <p:spPr>
            <a:xfrm>
              <a:off x="117751" y="1009003"/>
              <a:ext cx="1787892" cy="1"/>
            </a:xfrm>
            <a:prstGeom prst="line">
              <a:avLst/>
            </a:prstGeom>
            <a:noFill/>
            <a:ln w="25400" cap="flat">
              <a:solidFill>
                <a:srgbClr val="5E5E5E"/>
              </a:solidFill>
              <a:prstDash val="solid"/>
              <a:miter lim="400000"/>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52" name="Line"/>
            <p:cNvSpPr/>
            <p:nvPr/>
          </p:nvSpPr>
          <p:spPr>
            <a:xfrm>
              <a:off x="450937" y="2648723"/>
              <a:ext cx="2737414" cy="1811626"/>
            </a:xfrm>
            <a:prstGeom prst="line">
              <a:avLst/>
            </a:prstGeom>
            <a:noFill/>
            <a:ln w="25400" cap="flat">
              <a:solidFill>
                <a:srgbClr val="5E5E5E"/>
              </a:solidFill>
              <a:prstDash val="solid"/>
              <a:miter lim="400000"/>
              <a:tailEnd type="oval" w="med" len="med"/>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53" name="lensing potential + tau (EE, EB) ➔ Σmν"/>
            <p:cNvSpPr txBox="1"/>
            <p:nvPr/>
          </p:nvSpPr>
          <p:spPr>
            <a:xfrm>
              <a:off x="637735" y="980723"/>
              <a:ext cx="2168828" cy="18890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l">
                <a:defRPr b="1" sz="2400">
                  <a:solidFill>
                    <a:srgbClr val="0076BA"/>
                  </a:solidFill>
                  <a:latin typeface="Helvetica Neue"/>
                  <a:ea typeface="Helvetica Neue"/>
                  <a:cs typeface="Helvetica Neue"/>
                  <a:sym typeface="Helvetica Neue"/>
                </a:defRPr>
              </a:pPr>
              <a:r>
                <a:t>lensing</a:t>
              </a:r>
              <a:br/>
              <a:r>
                <a:t>potential + tau</a:t>
              </a:r>
              <a:br/>
              <a:r>
                <a:t>(EE, EB)</a:t>
              </a:r>
              <a:br/>
              <a:r>
                <a:rPr b="0" sz="1800"/>
                <a:t>➔ Σm</a:t>
              </a:r>
              <a:r>
                <a:rPr b="0" baseline="-5999" sz="1800"/>
                <a:t>ν</a:t>
              </a:r>
            </a:p>
          </p:txBody>
        </p:sp>
        <p:sp>
          <p:nvSpPr>
            <p:cNvPr id="254" name="Line"/>
            <p:cNvSpPr/>
            <p:nvPr/>
          </p:nvSpPr>
          <p:spPr>
            <a:xfrm flipV="1">
              <a:off x="462264" y="999595"/>
              <a:ext cx="1" cy="1672738"/>
            </a:xfrm>
            <a:prstGeom prst="line">
              <a:avLst/>
            </a:prstGeom>
            <a:noFill/>
            <a:ln w="25400" cap="flat">
              <a:solidFill>
                <a:srgbClr val="5E5E5E"/>
              </a:solidFill>
              <a:prstDash val="solid"/>
              <a:miter lim="400000"/>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grpSp>
      <p:sp>
        <p:nvSpPr>
          <p:cNvPr id="256" name="galaxy evolution"/>
          <p:cNvSpPr txBox="1"/>
          <p:nvPr/>
        </p:nvSpPr>
        <p:spPr>
          <a:xfrm>
            <a:off x="15632779" y="1487797"/>
            <a:ext cx="2028627" cy="99616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800">
                <a:solidFill>
                  <a:srgbClr val="FF9300"/>
                </a:solidFill>
                <a:latin typeface="Helvetica Neue"/>
                <a:ea typeface="Helvetica Neue"/>
                <a:cs typeface="Helvetica Neue"/>
                <a:sym typeface="Helvetica Neue"/>
              </a:defRPr>
            </a:lvl1pPr>
          </a:lstStyle>
          <a:p>
            <a:pPr/>
            <a:r>
              <a:t>galaxy evolution</a:t>
            </a:r>
          </a:p>
        </p:txBody>
      </p:sp>
      <p:sp>
        <p:nvSpPr>
          <p:cNvPr id="257" name="Line"/>
          <p:cNvSpPr/>
          <p:nvPr/>
        </p:nvSpPr>
        <p:spPr>
          <a:xfrm>
            <a:off x="15635394" y="2501524"/>
            <a:ext cx="2023395" cy="1"/>
          </a:xfrm>
          <a:prstGeom prst="line">
            <a:avLst/>
          </a:prstGeom>
          <a:ln w="25400">
            <a:solidFill>
              <a:srgbClr val="5E5E5E"/>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58" name="Line"/>
          <p:cNvSpPr/>
          <p:nvPr/>
        </p:nvSpPr>
        <p:spPr>
          <a:xfrm flipH="1">
            <a:off x="16664461" y="4337568"/>
            <a:ext cx="740092" cy="1444901"/>
          </a:xfrm>
          <a:prstGeom prst="line">
            <a:avLst/>
          </a:prstGeom>
          <a:ln w="25400">
            <a:solidFill>
              <a:srgbClr val="5E5E5E"/>
            </a:solidFill>
            <a:miter lim="400000"/>
            <a:tailEnd type="oval"/>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59" name="Strongly Lensed IR Sources"/>
          <p:cNvSpPr txBox="1"/>
          <p:nvPr/>
        </p:nvSpPr>
        <p:spPr>
          <a:xfrm>
            <a:off x="14377671" y="2597049"/>
            <a:ext cx="2982753" cy="87063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r">
              <a:defRPr b="1" sz="2400">
                <a:solidFill>
                  <a:srgbClr val="0076BA"/>
                </a:solidFill>
                <a:latin typeface="Helvetica Neue"/>
                <a:ea typeface="Helvetica Neue"/>
                <a:cs typeface="Helvetica Neue"/>
                <a:sym typeface="Helvetica Neue"/>
              </a:defRPr>
            </a:lvl1pPr>
          </a:lstStyle>
          <a:p>
            <a:pPr/>
            <a:r>
              <a:t>Strongly Lensed IR Sources</a:t>
            </a:r>
          </a:p>
        </p:txBody>
      </p:sp>
      <p:sp>
        <p:nvSpPr>
          <p:cNvPr id="260" name="Line"/>
          <p:cNvSpPr/>
          <p:nvPr/>
        </p:nvSpPr>
        <p:spPr>
          <a:xfrm>
            <a:off x="17402818" y="2482202"/>
            <a:ext cx="1" cy="1885382"/>
          </a:xfrm>
          <a:prstGeom prst="line">
            <a:avLst/>
          </a:prstGeom>
          <a:ln w="25400">
            <a:solidFill>
              <a:srgbClr val="5E5E5E"/>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61" name="cluster evolution"/>
          <p:cNvSpPr txBox="1"/>
          <p:nvPr/>
        </p:nvSpPr>
        <p:spPr>
          <a:xfrm>
            <a:off x="16168560" y="8810140"/>
            <a:ext cx="2028627" cy="99616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800">
                <a:solidFill>
                  <a:srgbClr val="FF9300"/>
                </a:solidFill>
                <a:latin typeface="Helvetica Neue"/>
                <a:ea typeface="Helvetica Neue"/>
                <a:cs typeface="Helvetica Neue"/>
                <a:sym typeface="Helvetica Neue"/>
              </a:defRPr>
            </a:lvl1pPr>
          </a:lstStyle>
          <a:p>
            <a:pPr/>
            <a:r>
              <a:t>cluster evolution</a:t>
            </a:r>
          </a:p>
        </p:txBody>
      </p:sp>
      <p:sp>
        <p:nvSpPr>
          <p:cNvPr id="262" name="Proto Clusters"/>
          <p:cNvSpPr txBox="1"/>
          <p:nvPr/>
        </p:nvSpPr>
        <p:spPr>
          <a:xfrm>
            <a:off x="14668137" y="9761057"/>
            <a:ext cx="3350692" cy="50233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r">
              <a:defRPr b="1" sz="2400">
                <a:solidFill>
                  <a:srgbClr val="0076BA"/>
                </a:solidFill>
                <a:latin typeface="Helvetica Neue"/>
                <a:ea typeface="Helvetica Neue"/>
                <a:cs typeface="Helvetica Neue"/>
                <a:sym typeface="Helvetica Neue"/>
              </a:defRPr>
            </a:lvl1pPr>
          </a:lstStyle>
          <a:p>
            <a:pPr/>
            <a:r>
              <a:t>Proto Clusters</a:t>
            </a:r>
          </a:p>
        </p:txBody>
      </p:sp>
      <p:sp>
        <p:nvSpPr>
          <p:cNvPr id="263" name="Line"/>
          <p:cNvSpPr/>
          <p:nvPr/>
        </p:nvSpPr>
        <p:spPr>
          <a:xfrm>
            <a:off x="18010037" y="8479713"/>
            <a:ext cx="1" cy="1885382"/>
          </a:xfrm>
          <a:prstGeom prst="line">
            <a:avLst/>
          </a:prstGeom>
          <a:ln w="25400">
            <a:solidFill>
              <a:srgbClr val="5E5E5E"/>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64" name="Shape"/>
          <p:cNvSpPr/>
          <p:nvPr/>
        </p:nvSpPr>
        <p:spPr>
          <a:xfrm flipH="1">
            <a:off x="19909538" y="6648944"/>
            <a:ext cx="1029215" cy="1230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5E5E5E"/>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65" name="credits: ESO"/>
          <p:cNvSpPr txBox="1"/>
          <p:nvPr/>
        </p:nvSpPr>
        <p:spPr>
          <a:xfrm rot="16200000">
            <a:off x="2706464" y="7636200"/>
            <a:ext cx="1576452" cy="44056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2000">
                <a:solidFill>
                  <a:srgbClr val="5E5E5E"/>
                </a:solidFill>
                <a:latin typeface="Helvetica Neue"/>
                <a:ea typeface="Helvetica Neue"/>
                <a:cs typeface="Helvetica Neue"/>
                <a:sym typeface="Helvetica Neue"/>
              </a:defRPr>
            </a:lvl1pPr>
          </a:lstStyle>
          <a:p>
            <a:pPr/>
            <a:r>
              <a:t>credits: ESO</a:t>
            </a:r>
          </a:p>
        </p:txBody>
      </p:sp>
      <p:sp>
        <p:nvSpPr>
          <p:cNvPr id="266" name="Taken from Colin Hill’s SO talk"/>
          <p:cNvSpPr txBox="1"/>
          <p:nvPr/>
        </p:nvSpPr>
        <p:spPr>
          <a:xfrm rot="1516">
            <a:off x="1154905" y="434293"/>
            <a:ext cx="3794888" cy="45300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2000">
                <a:solidFill>
                  <a:srgbClr val="5E5E5E"/>
                </a:solidFill>
                <a:latin typeface="Helvetica Neue"/>
                <a:ea typeface="Helvetica Neue"/>
                <a:cs typeface="Helvetica Neue"/>
                <a:sym typeface="Helvetica Neue"/>
              </a:defRPr>
            </a:lvl1pPr>
          </a:lstStyle>
          <a:p>
            <a:pPr/>
            <a:r>
              <a:t>Taken from Colin Hill’s SO talk</a:t>
            </a:r>
          </a:p>
        </p:txBody>
      </p:sp>
      <p:grpSp>
        <p:nvGrpSpPr>
          <p:cNvPr id="272" name="Group"/>
          <p:cNvGrpSpPr/>
          <p:nvPr/>
        </p:nvGrpSpPr>
        <p:grpSpPr>
          <a:xfrm>
            <a:off x="9288191" y="2055806"/>
            <a:ext cx="2563534" cy="4050097"/>
            <a:chOff x="0" y="7319"/>
            <a:chExt cx="2563532" cy="4050095"/>
          </a:xfrm>
        </p:grpSpPr>
        <p:sp>
          <p:nvSpPr>
            <p:cNvPr id="267" name="reionization"/>
            <p:cNvSpPr txBox="1"/>
            <p:nvPr/>
          </p:nvSpPr>
          <p:spPr>
            <a:xfrm>
              <a:off x="145184" y="7319"/>
              <a:ext cx="2136979" cy="564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sz="2800">
                  <a:solidFill>
                    <a:srgbClr val="FF9300"/>
                  </a:solidFill>
                  <a:latin typeface="Helvetica Neue"/>
                  <a:ea typeface="Helvetica Neue"/>
                  <a:cs typeface="Helvetica Neue"/>
                  <a:sym typeface="Helvetica Neue"/>
                </a:defRPr>
              </a:lvl1pPr>
            </a:lstStyle>
            <a:p>
              <a:pPr/>
              <a:r>
                <a:t>reionization</a:t>
              </a:r>
            </a:p>
          </p:txBody>
        </p:sp>
        <p:sp>
          <p:nvSpPr>
            <p:cNvPr id="268" name="Line"/>
            <p:cNvSpPr/>
            <p:nvPr/>
          </p:nvSpPr>
          <p:spPr>
            <a:xfrm>
              <a:off x="0" y="571500"/>
              <a:ext cx="2427346" cy="0"/>
            </a:xfrm>
            <a:prstGeom prst="line">
              <a:avLst/>
            </a:prstGeom>
            <a:noFill/>
            <a:ln w="25400" cap="flat">
              <a:solidFill>
                <a:srgbClr val="5E5E5E"/>
              </a:solidFill>
              <a:prstDash val="solid"/>
              <a:miter lim="400000"/>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69" name="Line"/>
            <p:cNvSpPr/>
            <p:nvPr/>
          </p:nvSpPr>
          <p:spPr>
            <a:xfrm>
              <a:off x="169585" y="2537554"/>
              <a:ext cx="1857688" cy="1519861"/>
            </a:xfrm>
            <a:prstGeom prst="line">
              <a:avLst/>
            </a:prstGeom>
            <a:noFill/>
            <a:ln w="25400" cap="flat">
              <a:solidFill>
                <a:srgbClr val="5E5E5E"/>
              </a:solidFill>
              <a:prstDash val="solid"/>
              <a:miter lim="400000"/>
              <a:tailEnd type="oval" w="med" len="med"/>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sp>
          <p:nvSpPr>
            <p:cNvPr id="270" name="Optical Depth…"/>
            <p:cNvSpPr txBox="1"/>
            <p:nvPr/>
          </p:nvSpPr>
          <p:spPr>
            <a:xfrm>
              <a:off x="258518" y="717212"/>
              <a:ext cx="2305015" cy="7841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l">
                <a:defRPr b="1" sz="2400">
                  <a:solidFill>
                    <a:srgbClr val="0076BA"/>
                  </a:solidFill>
                  <a:latin typeface="Helvetica Neue"/>
                  <a:ea typeface="Helvetica Neue"/>
                  <a:cs typeface="Helvetica Neue"/>
                  <a:sym typeface="Helvetica Neue"/>
                </a:defRPr>
              </a:pPr>
              <a:r>
                <a:t>Optical Depth</a:t>
              </a:r>
            </a:p>
            <a:p>
              <a:pPr algn="l">
                <a:defRPr sz="1800">
                  <a:solidFill>
                    <a:srgbClr val="0076BA"/>
                  </a:solidFill>
                  <a:latin typeface="Helvetica Neue"/>
                  <a:ea typeface="Helvetica Neue"/>
                  <a:cs typeface="Helvetica Neue"/>
                  <a:sym typeface="Helvetica Neue"/>
                </a:defRPr>
              </a:pPr>
              <a:r>
                <a:t>➔ tau (EE)</a:t>
              </a:r>
            </a:p>
          </p:txBody>
        </p:sp>
        <p:sp>
          <p:nvSpPr>
            <p:cNvPr id="271" name="Line"/>
            <p:cNvSpPr/>
            <p:nvPr/>
          </p:nvSpPr>
          <p:spPr>
            <a:xfrm flipV="1">
              <a:off x="180613" y="556196"/>
              <a:ext cx="1" cy="2004102"/>
            </a:xfrm>
            <a:prstGeom prst="line">
              <a:avLst/>
            </a:prstGeom>
            <a:noFill/>
            <a:ln w="25400" cap="flat">
              <a:solidFill>
                <a:srgbClr val="5E5E5E"/>
              </a:solidFill>
              <a:prstDash val="solid"/>
              <a:miter lim="400000"/>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p>
          </p:txBody>
        </p:sp>
      </p:grpSp>
      <p:sp>
        <p:nvSpPr>
          <p:cNvPr id="273" name="Line"/>
          <p:cNvSpPr/>
          <p:nvPr/>
        </p:nvSpPr>
        <p:spPr>
          <a:xfrm>
            <a:off x="16033934" y="9793644"/>
            <a:ext cx="2297881" cy="1"/>
          </a:xfrm>
          <a:prstGeom prst="line">
            <a:avLst/>
          </a:prstGeom>
          <a:ln w="25400">
            <a:solidFill>
              <a:srgbClr val="5E5E5E"/>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74" name="Line"/>
          <p:cNvSpPr/>
          <p:nvPr/>
        </p:nvSpPr>
        <p:spPr>
          <a:xfrm flipH="1" flipV="1">
            <a:off x="17908362" y="7213838"/>
            <a:ext cx="95351" cy="1321479"/>
          </a:xfrm>
          <a:prstGeom prst="line">
            <a:avLst/>
          </a:prstGeom>
          <a:ln w="25400">
            <a:solidFill>
              <a:srgbClr val="5E5E5E"/>
            </a:solidFill>
            <a:miter lim="400000"/>
            <a:tailEnd type="oval"/>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75" name="Milky Way Dynamics and Star Formation"/>
          <p:cNvSpPr txBox="1"/>
          <p:nvPr/>
        </p:nvSpPr>
        <p:spPr>
          <a:xfrm>
            <a:off x="18133091" y="10110699"/>
            <a:ext cx="2028628" cy="185976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800">
                <a:solidFill>
                  <a:srgbClr val="FF9300"/>
                </a:solidFill>
                <a:latin typeface="Helvetica Neue"/>
                <a:ea typeface="Helvetica Neue"/>
                <a:cs typeface="Helvetica Neue"/>
                <a:sym typeface="Helvetica Neue"/>
              </a:defRPr>
            </a:lvl1pPr>
          </a:lstStyle>
          <a:p>
            <a:pPr/>
            <a:r>
              <a:t>Milky Way Dynamics and Star Formation</a:t>
            </a:r>
          </a:p>
        </p:txBody>
      </p:sp>
      <p:sp>
        <p:nvSpPr>
          <p:cNvPr id="276" name="Magnetic Field"/>
          <p:cNvSpPr txBox="1"/>
          <p:nvPr/>
        </p:nvSpPr>
        <p:spPr>
          <a:xfrm>
            <a:off x="16584722" y="12011338"/>
            <a:ext cx="3350692" cy="50233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r">
              <a:defRPr b="1" sz="2400">
                <a:solidFill>
                  <a:srgbClr val="0076BA"/>
                </a:solidFill>
                <a:latin typeface="Helvetica Neue"/>
                <a:ea typeface="Helvetica Neue"/>
                <a:cs typeface="Helvetica Neue"/>
                <a:sym typeface="Helvetica Neue"/>
              </a:defRPr>
            </a:lvl1pPr>
          </a:lstStyle>
          <a:p>
            <a:pPr/>
            <a:r>
              <a:t>Magnetic Field</a:t>
            </a:r>
          </a:p>
        </p:txBody>
      </p:sp>
      <p:sp>
        <p:nvSpPr>
          <p:cNvPr id="277" name="Line"/>
          <p:cNvSpPr/>
          <p:nvPr/>
        </p:nvSpPr>
        <p:spPr>
          <a:xfrm>
            <a:off x="19974568" y="8658307"/>
            <a:ext cx="1" cy="3741469"/>
          </a:xfrm>
          <a:prstGeom prst="line">
            <a:avLst/>
          </a:prstGeom>
          <a:ln w="25400">
            <a:solidFill>
              <a:srgbClr val="5E5E5E"/>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78" name="Line"/>
          <p:cNvSpPr/>
          <p:nvPr/>
        </p:nvSpPr>
        <p:spPr>
          <a:xfrm>
            <a:off x="17894124" y="12026066"/>
            <a:ext cx="2297881" cy="1"/>
          </a:xfrm>
          <a:prstGeom prst="line">
            <a:avLst/>
          </a:prstGeom>
          <a:ln w="25400">
            <a:solidFill>
              <a:srgbClr val="5E5E5E"/>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79" name="Line"/>
          <p:cNvSpPr/>
          <p:nvPr/>
        </p:nvSpPr>
        <p:spPr>
          <a:xfrm flipH="1" flipV="1">
            <a:off x="19332980" y="7388787"/>
            <a:ext cx="635264" cy="1325124"/>
          </a:xfrm>
          <a:prstGeom prst="line">
            <a:avLst/>
          </a:prstGeom>
          <a:ln w="25400">
            <a:solidFill>
              <a:srgbClr val="5E5E5E"/>
            </a:solidFill>
            <a:miter lim="400000"/>
            <a:tailEnd type="oval"/>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80" name="dark matter"/>
          <p:cNvSpPr txBox="1"/>
          <p:nvPr/>
        </p:nvSpPr>
        <p:spPr>
          <a:xfrm>
            <a:off x="13489654" y="9524515"/>
            <a:ext cx="2028627" cy="99616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800">
                <a:solidFill>
                  <a:srgbClr val="FF9300"/>
                </a:solidFill>
                <a:latin typeface="Helvetica Neue"/>
                <a:ea typeface="Helvetica Neue"/>
                <a:cs typeface="Helvetica Neue"/>
                <a:sym typeface="Helvetica Neue"/>
              </a:defRPr>
            </a:lvl1pPr>
          </a:lstStyle>
          <a:p>
            <a:pPr/>
            <a:r>
              <a:t>dark matter</a:t>
            </a:r>
          </a:p>
        </p:txBody>
      </p:sp>
      <p:sp>
        <p:nvSpPr>
          <p:cNvPr id="281" name="(TT, TE, EE)"/>
          <p:cNvSpPr txBox="1"/>
          <p:nvPr/>
        </p:nvSpPr>
        <p:spPr>
          <a:xfrm>
            <a:off x="11989230" y="10475432"/>
            <a:ext cx="3350692" cy="50233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r">
              <a:defRPr b="1" sz="2400">
                <a:solidFill>
                  <a:srgbClr val="0076BA"/>
                </a:solidFill>
                <a:latin typeface="Helvetica Neue"/>
                <a:ea typeface="Helvetica Neue"/>
                <a:cs typeface="Helvetica Neue"/>
                <a:sym typeface="Helvetica Neue"/>
              </a:defRPr>
            </a:lvl1pPr>
          </a:lstStyle>
          <a:p>
            <a:pPr/>
            <a:r>
              <a:t>(TT, TE, EE)</a:t>
            </a:r>
          </a:p>
        </p:txBody>
      </p:sp>
      <p:sp>
        <p:nvSpPr>
          <p:cNvPr id="282" name="Line"/>
          <p:cNvSpPr/>
          <p:nvPr/>
        </p:nvSpPr>
        <p:spPr>
          <a:xfrm>
            <a:off x="15331131" y="9194088"/>
            <a:ext cx="1" cy="1885382"/>
          </a:xfrm>
          <a:prstGeom prst="line">
            <a:avLst/>
          </a:prstGeom>
          <a:ln w="25400">
            <a:solidFill>
              <a:srgbClr val="5E5E5E"/>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83" name="Line"/>
          <p:cNvSpPr/>
          <p:nvPr/>
        </p:nvSpPr>
        <p:spPr>
          <a:xfrm>
            <a:off x="13355028" y="10508019"/>
            <a:ext cx="2297881" cy="1"/>
          </a:xfrm>
          <a:prstGeom prst="line">
            <a:avLst/>
          </a:prstGeom>
          <a:ln w="25400">
            <a:solidFill>
              <a:srgbClr val="5E5E5E"/>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84" name="Line"/>
          <p:cNvSpPr/>
          <p:nvPr/>
        </p:nvSpPr>
        <p:spPr>
          <a:xfrm flipH="1" flipV="1">
            <a:off x="15247315" y="7889184"/>
            <a:ext cx="95351" cy="1321480"/>
          </a:xfrm>
          <a:prstGeom prst="line">
            <a:avLst/>
          </a:prstGeom>
          <a:ln w="25400">
            <a:solidFill>
              <a:srgbClr val="5E5E5E"/>
            </a:solidFill>
            <a:miter lim="400000"/>
            <a:tailEnd type="oval"/>
          </a:ln>
        </p:spPr>
        <p:txBody>
          <a:bodyPr lIns="71437" tIns="71437" rIns="71437" bIns="71437" anchor="ctr"/>
          <a:lstStyle/>
          <a:p>
            <a:pPr>
              <a:defRPr sz="3000">
                <a:latin typeface="Helvetica Neue Medium"/>
                <a:ea typeface="Helvetica Neue Medium"/>
                <a:cs typeface="Helvetica Neue Medium"/>
                <a:sym typeface="Helvetica Neue Medium"/>
              </a:defRPr>
            </a:pPr>
          </a:p>
        </p:txBody>
      </p:sp>
      <p:sp>
        <p:nvSpPr>
          <p:cNvPr id="285" name="All with a single instrument, executing a simple repeated scan,…"/>
          <p:cNvSpPr txBox="1"/>
          <p:nvPr/>
        </p:nvSpPr>
        <p:spPr>
          <a:xfrm>
            <a:off x="3615218" y="9509780"/>
            <a:ext cx="7951111" cy="3648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3800">
                <a:solidFill>
                  <a:srgbClr val="000000"/>
                </a:solidFill>
              </a:defRPr>
            </a:pPr>
            <a:r>
              <a:t>All with a single instrument, executing a simple repeated scan,</a:t>
            </a:r>
          </a:p>
          <a:p>
            <a:pPr>
              <a:defRPr sz="3800">
                <a:solidFill>
                  <a:srgbClr val="000000"/>
                </a:solidFill>
              </a:defRPr>
            </a:pPr>
            <a:r>
              <a:t>of the entire sky,</a:t>
            </a:r>
          </a:p>
          <a:p>
            <a:pPr>
              <a:defRPr sz="3800">
                <a:solidFill>
                  <a:srgbClr val="000000"/>
                </a:solidFill>
              </a:defRPr>
            </a:pPr>
            <a:r>
              <a:t>with 21 bands (20 - 800 GHz),</a:t>
            </a:r>
          </a:p>
          <a:p>
            <a:pPr>
              <a:defRPr sz="3800">
                <a:solidFill>
                  <a:srgbClr val="000000"/>
                </a:solidFill>
              </a:defRPr>
            </a:pPr>
            <a:r>
              <a:t>with unmatched stability,</a:t>
            </a:r>
          </a:p>
          <a:p>
            <a:pPr>
              <a:defRPr sz="3800">
                <a:solidFill>
                  <a:srgbClr val="000000"/>
                </a:solidFill>
              </a:defRPr>
            </a:pPr>
            <a:r>
              <a:t>and with 0.6-0.9 uK*arcmin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PICO in Brief"/>
          <p:cNvSpPr txBox="1"/>
          <p:nvPr>
            <p:ph type="title"/>
          </p:nvPr>
        </p:nvSpPr>
        <p:spPr>
          <a:xfrm>
            <a:off x="4387453" y="0"/>
            <a:ext cx="15609094" cy="1346500"/>
          </a:xfrm>
          <a:prstGeom prst="rect">
            <a:avLst/>
          </a:prstGeom>
        </p:spPr>
        <p:txBody>
          <a:bodyPr/>
          <a:lstStyle>
            <a:lvl1pPr defTabSz="813315">
              <a:defRPr sz="7919"/>
            </a:lvl1pPr>
          </a:lstStyle>
          <a:p>
            <a:pPr/>
            <a:r>
              <a:t>PICO in Brief</a:t>
            </a:r>
          </a:p>
        </p:txBody>
      </p:sp>
      <p:sp>
        <p:nvSpPr>
          <p:cNvPr id="290" name="Millimeter/submillimeter-wave, polarimetric survey of the entire sky…"/>
          <p:cNvSpPr txBox="1"/>
          <p:nvPr>
            <p:ph type="body" idx="1"/>
          </p:nvPr>
        </p:nvSpPr>
        <p:spPr>
          <a:xfrm>
            <a:off x="1268345" y="1868188"/>
            <a:ext cx="14692226" cy="11437339"/>
          </a:xfrm>
          <a:prstGeom prst="rect">
            <a:avLst/>
          </a:prstGeom>
        </p:spPr>
        <p:txBody>
          <a:bodyPr anchor="t"/>
          <a:lstStyle/>
          <a:p>
            <a:pPr marL="538483" indent="-538483" defTabSz="788669">
              <a:spcBef>
                <a:spcPts val="5600"/>
              </a:spcBef>
              <a:defRPr sz="4992"/>
            </a:pPr>
            <a:r>
              <a:t>Millimeter/submillimeter-wave, polarimetric survey of the entire sky</a:t>
            </a:r>
          </a:p>
          <a:p>
            <a:pPr marL="538483" indent="-538483" defTabSz="788669">
              <a:spcBef>
                <a:spcPts val="5600"/>
              </a:spcBef>
              <a:defRPr sz="4992"/>
            </a:pPr>
            <a:r>
              <a:t>21 bands between 20 GHz and 800 GHz</a:t>
            </a:r>
          </a:p>
          <a:p>
            <a:pPr marL="538483" indent="-538483" defTabSz="788669">
              <a:spcBef>
                <a:spcPts val="5600"/>
              </a:spcBef>
              <a:defRPr sz="4992"/>
            </a:pPr>
            <a:r>
              <a:t>1.4 m aperture telescope</a:t>
            </a:r>
          </a:p>
          <a:p>
            <a:pPr marL="538483" indent="-538483" defTabSz="788669">
              <a:spcBef>
                <a:spcPts val="5600"/>
              </a:spcBef>
              <a:defRPr sz="4992"/>
            </a:pPr>
            <a:r>
              <a:t>Diffraction limited resolution: 38’ to 1’ </a:t>
            </a:r>
          </a:p>
          <a:p>
            <a:pPr marL="538483" indent="-538483" defTabSz="788669">
              <a:spcBef>
                <a:spcPts val="5600"/>
              </a:spcBef>
              <a:defRPr sz="4992"/>
            </a:pPr>
            <a:r>
              <a:t>13,000 transition edge sensor bolometers</a:t>
            </a:r>
          </a:p>
          <a:p>
            <a:pPr marL="538483" indent="-538483" defTabSz="788669">
              <a:spcBef>
                <a:spcPts val="5600"/>
              </a:spcBef>
              <a:defRPr sz="4992"/>
            </a:pPr>
            <a:r>
              <a:t>5 year survey from L2</a:t>
            </a:r>
          </a:p>
          <a:p>
            <a:pPr marL="538483" indent="-538483" defTabSz="788669">
              <a:spcBef>
                <a:spcPts val="5600"/>
              </a:spcBef>
              <a:defRPr sz="4992"/>
            </a:pPr>
            <a:r>
              <a:t>0.87 uK*arcmin requirement; 0.61 uK*arcmin goal (=CBE)</a:t>
            </a:r>
          </a:p>
        </p:txBody>
      </p:sp>
      <p:grpSp>
        <p:nvGrpSpPr>
          <p:cNvPr id="296" name="Group"/>
          <p:cNvGrpSpPr/>
          <p:nvPr/>
        </p:nvGrpSpPr>
        <p:grpSpPr>
          <a:xfrm>
            <a:off x="16458823" y="3529530"/>
            <a:ext cx="7640588" cy="8114655"/>
            <a:chOff x="0" y="0"/>
            <a:chExt cx="7640586" cy="8114653"/>
          </a:xfrm>
        </p:grpSpPr>
        <p:pic>
          <p:nvPicPr>
            <p:cNvPr id="291" name="Image" descr="Image"/>
            <p:cNvPicPr>
              <a:picLocks noChangeAspect="1"/>
            </p:cNvPicPr>
            <p:nvPr/>
          </p:nvPicPr>
          <p:blipFill>
            <a:blip r:embed="rId3">
              <a:extLst/>
            </a:blip>
            <a:srcRect l="7836" t="24935" r="15605" b="17052"/>
            <a:stretch>
              <a:fillRect/>
            </a:stretch>
          </p:blipFill>
          <p:spPr>
            <a:xfrm>
              <a:off x="25422" y="0"/>
              <a:ext cx="7615166" cy="8114654"/>
            </a:xfrm>
            <a:prstGeom prst="rect">
              <a:avLst/>
            </a:prstGeom>
            <a:ln w="12700" cap="flat">
              <a:noFill/>
              <a:miter lim="400000"/>
            </a:ln>
            <a:effectLst/>
          </p:spPr>
        </p:pic>
        <p:grpSp>
          <p:nvGrpSpPr>
            <p:cNvPr id="295" name="Group"/>
            <p:cNvGrpSpPr/>
            <p:nvPr/>
          </p:nvGrpSpPr>
          <p:grpSpPr>
            <a:xfrm>
              <a:off x="0" y="25973"/>
              <a:ext cx="7317129" cy="3142633"/>
              <a:chOff x="0" y="0"/>
              <a:chExt cx="7317128" cy="3142631"/>
            </a:xfrm>
          </p:grpSpPr>
          <p:sp>
            <p:nvSpPr>
              <p:cNvPr id="292" name="Rectangle"/>
              <p:cNvSpPr/>
              <p:nvPr/>
            </p:nvSpPr>
            <p:spPr>
              <a:xfrm>
                <a:off x="3398135" y="64346"/>
                <a:ext cx="3918994" cy="473076"/>
              </a:xfrm>
              <a:prstGeom prst="rect">
                <a:avLst/>
              </a:prstGeom>
              <a:solidFill>
                <a:srgbClr val="FFFFFF"/>
              </a:solidFill>
              <a:ln w="12700" cap="flat">
                <a:noFill/>
                <a:miter lim="400000"/>
              </a:ln>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sp>
            <p:nvSpPr>
              <p:cNvPr id="293" name="Rectangle"/>
              <p:cNvSpPr/>
              <p:nvPr/>
            </p:nvSpPr>
            <p:spPr>
              <a:xfrm>
                <a:off x="4981309" y="351798"/>
                <a:ext cx="2290305" cy="2790834"/>
              </a:xfrm>
              <a:prstGeom prst="rect">
                <a:avLst/>
              </a:prstGeom>
              <a:solidFill>
                <a:srgbClr val="FFFFFF"/>
              </a:solidFill>
              <a:ln w="12700" cap="flat">
                <a:noFill/>
                <a:miter lim="400000"/>
              </a:ln>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sp>
            <p:nvSpPr>
              <p:cNvPr id="294" name="Jet Propulsion Laboratory"/>
              <p:cNvSpPr txBox="1"/>
              <p:nvPr/>
            </p:nvSpPr>
            <p:spPr>
              <a:xfrm>
                <a:off x="0" y="-1"/>
                <a:ext cx="3354147" cy="473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sz="2200">
                    <a:solidFill>
                      <a:srgbClr val="000000"/>
                    </a:solidFill>
                  </a:defRPr>
                </a:lvl1pPr>
              </a:lstStyle>
              <a:p>
                <a:pPr/>
                <a:r>
                  <a:t>Jet Propulsion Laboratory</a:t>
                </a:r>
              </a:p>
            </p:txBody>
          </p:sp>
        </p:grpSp>
      </p:grpSp>
      <p:sp>
        <p:nvSpPr>
          <p:cNvPr id="297" name="Text"/>
          <p:cNvSpPr txBox="1"/>
          <p:nvPr/>
        </p:nvSpPr>
        <p:spPr>
          <a:xfrm>
            <a:off x="24055559" y="12858133"/>
            <a:ext cx="296800" cy="752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a:spcBef>
                <a:spcPts val="2800"/>
              </a:spcBef>
              <a:defRPr sz="4000" u="sng">
                <a:hlinkClick r:id="rId4" invalidUrl="" action="" tgtFrame="" tooltip="" history="1" highlightClick="0" endSnd="0"/>
              </a:defRPr>
            </a:lvl1pPr>
          </a:lstStyle>
          <a:p>
            <a:pPr>
              <a:defRPr u="none"/>
            </a:pPr>
            <a:r>
              <a:rPr u="sng">
                <a:hlinkClick r:id="rId4" invalidUrl="" action="" tgtFrame="" tooltip="" history="1" highlightClick="0" endSnd="0"/>
              </a:rPr>
              <a:t> </a:t>
            </a:r>
          </a:p>
        </p:txBody>
      </p:sp>
      <p:sp>
        <p:nvSpPr>
          <p:cNvPr id="298" name="https://z.umn.edu/cmbprobe"/>
          <p:cNvSpPr txBox="1"/>
          <p:nvPr/>
        </p:nvSpPr>
        <p:spPr>
          <a:xfrm>
            <a:off x="24277" y="13140728"/>
            <a:ext cx="12395559" cy="574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spcBef>
                <a:spcPts val="2800"/>
              </a:spcBef>
              <a:defRPr sz="2800" u="sng">
                <a:hlinkClick r:id="rId5" invalidUrl="" action="" tgtFrame="" tooltip="" history="1" highlightClick="0" endSnd="0"/>
              </a:defRPr>
            </a:lvl1pPr>
          </a:lstStyle>
          <a:p>
            <a:pPr>
              <a:defRPr u="none"/>
            </a:pPr>
            <a:r>
              <a:rPr u="sng">
                <a:hlinkClick r:id="rId5" invalidUrl="" action="" tgtFrame="" tooltip="" history="1" highlightClick="0" endSnd="0"/>
              </a:rPr>
              <a:t>https://z.umn.edu/cmbprobe</a:t>
            </a:r>
          </a:p>
        </p:txBody>
      </p:sp>
      <p:sp>
        <p:nvSpPr>
          <p:cNvPr id="299" name="cmbprobe@lists.physics.umn.edu"/>
          <p:cNvSpPr txBox="1"/>
          <p:nvPr/>
        </p:nvSpPr>
        <p:spPr>
          <a:xfrm>
            <a:off x="18820822" y="13140728"/>
            <a:ext cx="5531537" cy="574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r">
              <a:spcBef>
                <a:spcPts val="2800"/>
              </a:spcBef>
              <a:defRPr sz="2800" u="sng">
                <a:hlinkClick r:id="rId4" invalidUrl="" action="" tgtFrame="" tooltip="" history="1" highlightClick="0" endSnd="0"/>
              </a:defRPr>
            </a:lvl1pPr>
          </a:lstStyle>
          <a:p>
            <a:pPr>
              <a:defRPr u="none"/>
            </a:pPr>
            <a:r>
              <a:rPr u="sng">
                <a:hlinkClick r:id="rId4" invalidUrl="" action="" tgtFrame="" tooltip="" history="1" highlightClick="0" endSnd="0"/>
              </a:rPr>
              <a:t>cmbprobe@lists.physics.umn.edu</a:t>
            </a:r>
          </a:p>
        </p:txBody>
      </p:sp>
      <p:sp>
        <p:nvSpPr>
          <p:cNvPr id="300"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301" name="Sutin et al. SPIE Vol.10698;…"/>
          <p:cNvSpPr txBox="1"/>
          <p:nvPr/>
        </p:nvSpPr>
        <p:spPr>
          <a:xfrm>
            <a:off x="20128154" y="3558958"/>
            <a:ext cx="3984474" cy="892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2400">
                <a:solidFill>
                  <a:srgbClr val="000000"/>
                </a:solidFill>
              </a:defRPr>
            </a:pPr>
            <a:r>
              <a:t>Sutin et al. SPIE Vol.10698; </a:t>
            </a:r>
          </a:p>
          <a:p>
            <a:pPr>
              <a:defRPr sz="2500">
                <a:solidFill>
                  <a:srgbClr val="000000"/>
                </a:solidFill>
              </a:defRPr>
            </a:pPr>
            <a:r>
              <a:t>1808.01368</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PICO Implementation"/>
          <p:cNvSpPr txBox="1"/>
          <p:nvPr>
            <p:ph type="title"/>
          </p:nvPr>
        </p:nvSpPr>
        <p:spPr>
          <a:xfrm>
            <a:off x="4387453" y="142875"/>
            <a:ext cx="15609094" cy="1346500"/>
          </a:xfrm>
          <a:prstGeom prst="rect">
            <a:avLst/>
          </a:prstGeom>
        </p:spPr>
        <p:txBody>
          <a:bodyPr/>
          <a:lstStyle>
            <a:lvl1pPr>
              <a:defRPr sz="7000"/>
            </a:lvl1pPr>
          </a:lstStyle>
          <a:p>
            <a:pPr/>
            <a:r>
              <a:t>PICO Implementation</a:t>
            </a:r>
          </a:p>
        </p:txBody>
      </p:sp>
      <p:pic>
        <p:nvPicPr>
          <p:cNvPr id="306" name="Image" descr="Image"/>
          <p:cNvPicPr>
            <a:picLocks noChangeAspect="1"/>
          </p:cNvPicPr>
          <p:nvPr/>
        </p:nvPicPr>
        <p:blipFill>
          <a:blip r:embed="rId3">
            <a:extLst/>
          </a:blip>
          <a:srcRect l="8280" t="0" r="0" b="0"/>
          <a:stretch>
            <a:fillRect/>
          </a:stretch>
        </p:blipFill>
        <p:spPr>
          <a:xfrm>
            <a:off x="6667357" y="2157593"/>
            <a:ext cx="17332577" cy="10629821"/>
          </a:xfrm>
          <a:prstGeom prst="rect">
            <a:avLst/>
          </a:prstGeom>
          <a:ln w="12700">
            <a:miter lim="400000"/>
          </a:ln>
        </p:spPr>
      </p:pic>
      <p:sp>
        <p:nvSpPr>
          <p:cNvPr id="307"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308" name="TeamX_20171221_iso_annotated_complete_2.png" descr="TeamX_20171221_iso_annotated_complete_2.png"/>
          <p:cNvPicPr>
            <a:picLocks noChangeAspect="1"/>
          </p:cNvPicPr>
          <p:nvPr/>
        </p:nvPicPr>
        <p:blipFill>
          <a:blip r:embed="rId4">
            <a:extLst/>
          </a:blip>
          <a:stretch>
            <a:fillRect/>
          </a:stretch>
        </p:blipFill>
        <p:spPr>
          <a:xfrm>
            <a:off x="91013" y="60665"/>
            <a:ext cx="1227984" cy="1510920"/>
          </a:xfrm>
          <a:prstGeom prst="rect">
            <a:avLst/>
          </a:prstGeom>
          <a:ln w="12700">
            <a:miter lim="400000"/>
          </a:ln>
        </p:spPr>
      </p:pic>
      <p:sp>
        <p:nvSpPr>
          <p:cNvPr id="309" name="2-reflector “Open Dragone” Telescope…"/>
          <p:cNvSpPr txBox="1"/>
          <p:nvPr/>
        </p:nvSpPr>
        <p:spPr>
          <a:xfrm>
            <a:off x="17754660" y="2208253"/>
            <a:ext cx="6140661" cy="4054476"/>
          </a:xfrm>
          <a:prstGeom prst="rect">
            <a:avLst/>
          </a:prstGeom>
          <a:ln w="25400">
            <a:solidFill>
              <a:schemeClr val="accent5">
                <a:hueOff val="100859"/>
                <a:satOff val="-13629"/>
                <a:lumOff val="23879"/>
              </a:schemeClr>
            </a:solidFill>
            <a:miter lim="400000"/>
          </a:ln>
          <a:extLst>
            <a:ext uri="{C572A759-6A51-4108-AA02-DFA0A04FC94B}">
              <ma14:wrappingTextBoxFlag xmlns:ma14="http://schemas.microsoft.com/office/mac/drawingml/2011/main" val="1"/>
            </a:ext>
          </a:extLst>
        </p:spPr>
        <p:txBody>
          <a:bodyPr lIns="71437" tIns="71437" rIns="71437" bIns="71437">
            <a:spAutoFit/>
          </a:bodyPr>
          <a:lstStyle/>
          <a:p>
            <a:pPr marL="560920" indent="-560920" algn="l">
              <a:buSzPct val="100000"/>
              <a:buChar char="•"/>
              <a:defRPr b="1" sz="2800">
                <a:solidFill>
                  <a:srgbClr val="000000"/>
                </a:solidFill>
                <a:latin typeface="Helvetica"/>
                <a:ea typeface="Helvetica"/>
                <a:cs typeface="Helvetica"/>
                <a:sym typeface="Helvetica"/>
              </a:defRPr>
            </a:pPr>
            <a:r>
              <a:t>2-reflector “Open Dragone” Telescope</a:t>
            </a:r>
          </a:p>
          <a:p>
            <a:pPr marL="560920" indent="-560920" algn="l">
              <a:buSzPct val="100000"/>
              <a:buChar char="•"/>
              <a:defRPr b="1" sz="2800">
                <a:solidFill>
                  <a:srgbClr val="000000"/>
                </a:solidFill>
                <a:latin typeface="Helvetica"/>
                <a:ea typeface="Helvetica"/>
                <a:cs typeface="Helvetica"/>
                <a:sym typeface="Helvetica"/>
              </a:defRPr>
            </a:pPr>
            <a:r>
              <a:t>Ambient temperature primary </a:t>
            </a:r>
          </a:p>
          <a:p>
            <a:pPr marL="560920" indent="-560920" algn="l">
              <a:buSzPct val="100000"/>
              <a:buChar char="•"/>
              <a:defRPr b="1" sz="2800">
                <a:solidFill>
                  <a:srgbClr val="000000"/>
                </a:solidFill>
                <a:latin typeface="Helvetica"/>
                <a:ea typeface="Helvetica"/>
                <a:cs typeface="Helvetica"/>
                <a:sym typeface="Helvetica"/>
              </a:defRPr>
            </a:pPr>
            <a:r>
              <a:t>4 K aperture stop</a:t>
            </a:r>
          </a:p>
          <a:p>
            <a:pPr marL="560920" indent="-560920" algn="l">
              <a:buSzPct val="100000"/>
              <a:buChar char="•"/>
              <a:defRPr b="1" sz="2800">
                <a:solidFill>
                  <a:srgbClr val="000000"/>
                </a:solidFill>
                <a:latin typeface="Helvetica"/>
                <a:ea typeface="Helvetica"/>
                <a:cs typeface="Helvetica"/>
                <a:sym typeface="Helvetica"/>
              </a:defRPr>
            </a:pPr>
            <a:r>
              <a:t>4 K secondary reflector</a:t>
            </a:r>
          </a:p>
          <a:p>
            <a:pPr marL="560920" indent="-560920" algn="l">
              <a:buSzPct val="100000"/>
              <a:buChar char="•"/>
              <a:defRPr b="1" sz="2800">
                <a:solidFill>
                  <a:srgbClr val="000000"/>
                </a:solidFill>
                <a:latin typeface="Helvetica"/>
                <a:ea typeface="Helvetica"/>
                <a:cs typeface="Helvetica"/>
                <a:sym typeface="Helvetica"/>
              </a:defRPr>
            </a:pPr>
            <a:r>
              <a:t>0.1 K focal plane</a:t>
            </a:r>
          </a:p>
          <a:p>
            <a:pPr marL="560920" indent="-560920" algn="l">
              <a:buSzPct val="100000"/>
              <a:buChar char="•"/>
              <a:defRPr b="1" sz="2800">
                <a:solidFill>
                  <a:srgbClr val="000000"/>
                </a:solidFill>
                <a:latin typeface="Helvetica"/>
                <a:ea typeface="Helvetica"/>
                <a:cs typeface="Helvetica"/>
                <a:sym typeface="Helvetica"/>
              </a:defRPr>
            </a:pPr>
            <a:r>
              <a:t>Spinning instrument, static bus</a:t>
            </a:r>
          </a:p>
          <a:p>
            <a:pPr marL="560920" indent="-560920" algn="l">
              <a:buSzPct val="100000"/>
              <a:buChar char="•"/>
              <a:defRPr b="1" sz="2800">
                <a:solidFill>
                  <a:srgbClr val="000000"/>
                </a:solidFill>
                <a:latin typeface="Helvetica"/>
                <a:ea typeface="Helvetica"/>
                <a:cs typeface="Helvetica"/>
                <a:sym typeface="Helvetica"/>
              </a:defRPr>
            </a:pPr>
            <a:r>
              <a:t>Spin: 1 rpm; Precess: 10 hours</a:t>
            </a:r>
          </a:p>
          <a:p>
            <a:pPr marL="560920" indent="-560920" algn="l">
              <a:buSzPct val="100000"/>
              <a:buChar char="•"/>
              <a:defRPr b="1" sz="2800">
                <a:solidFill>
                  <a:srgbClr val="000000"/>
                </a:solidFill>
                <a:latin typeface="Helvetica"/>
                <a:ea typeface="Helvetica"/>
                <a:cs typeface="Helvetica"/>
                <a:sym typeface="Helvetica"/>
              </a:defRPr>
            </a:pPr>
            <a:r>
              <a:t>50% sky coverage in 10 hours</a:t>
            </a:r>
          </a:p>
        </p:txBody>
      </p:sp>
      <p:pic>
        <p:nvPicPr>
          <p:cNvPr id="310" name="Image" descr="Image"/>
          <p:cNvPicPr>
            <a:picLocks noChangeAspect="1"/>
          </p:cNvPicPr>
          <p:nvPr/>
        </p:nvPicPr>
        <p:blipFill>
          <a:blip r:embed="rId5">
            <a:extLst/>
          </a:blip>
          <a:srcRect l="10181" t="18456" r="14289" b="13649"/>
          <a:stretch>
            <a:fillRect/>
          </a:stretch>
        </p:blipFill>
        <p:spPr>
          <a:xfrm>
            <a:off x="2922658" y="7864494"/>
            <a:ext cx="3673788" cy="4656149"/>
          </a:xfrm>
          <a:prstGeom prst="rect">
            <a:avLst/>
          </a:prstGeom>
          <a:ln w="12700">
            <a:miter lim="400000"/>
          </a:ln>
        </p:spPr>
      </p:pic>
      <p:pic>
        <p:nvPicPr>
          <p:cNvPr id="311" name="Image" descr="Image"/>
          <p:cNvPicPr>
            <a:picLocks noChangeAspect="1"/>
          </p:cNvPicPr>
          <p:nvPr/>
        </p:nvPicPr>
        <p:blipFill>
          <a:blip r:embed="rId6">
            <a:extLst/>
          </a:blip>
          <a:srcRect l="23607" t="2762" r="0" b="6626"/>
          <a:stretch>
            <a:fillRect/>
          </a:stretch>
        </p:blipFill>
        <p:spPr>
          <a:xfrm>
            <a:off x="77279" y="7230906"/>
            <a:ext cx="2774743" cy="6214078"/>
          </a:xfrm>
          <a:prstGeom prst="rect">
            <a:avLst/>
          </a:prstGeom>
          <a:ln w="12700">
            <a:miter lim="400000"/>
          </a:ln>
        </p:spPr>
      </p:pic>
      <p:sp>
        <p:nvSpPr>
          <p:cNvPr id="312" name="Figure: JPL"/>
          <p:cNvSpPr txBox="1"/>
          <p:nvPr/>
        </p:nvSpPr>
        <p:spPr>
          <a:xfrm>
            <a:off x="21858806" y="12109439"/>
            <a:ext cx="2075435"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a:solidFill>
                  <a:srgbClr val="000000"/>
                </a:solidFill>
              </a:defRPr>
            </a:lvl1pPr>
          </a:lstStyle>
          <a:p>
            <a:pPr/>
            <a:r>
              <a:t>Figure: JPL</a:t>
            </a:r>
          </a:p>
        </p:txBody>
      </p:sp>
      <p:sp>
        <p:nvSpPr>
          <p:cNvPr id="313" name="Figure: JPL"/>
          <p:cNvSpPr txBox="1"/>
          <p:nvPr/>
        </p:nvSpPr>
        <p:spPr>
          <a:xfrm>
            <a:off x="1465411" y="1942426"/>
            <a:ext cx="1307491"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800">
                <a:solidFill>
                  <a:srgbClr val="000000"/>
                </a:solidFill>
              </a:defRPr>
            </a:lvl1pPr>
          </a:lstStyle>
          <a:p>
            <a:pPr/>
            <a:r>
              <a:t>Figure: JPL</a:t>
            </a:r>
          </a:p>
        </p:txBody>
      </p:sp>
      <p:sp>
        <p:nvSpPr>
          <p:cNvPr id="314" name="Figure: JPL"/>
          <p:cNvSpPr txBox="1"/>
          <p:nvPr/>
        </p:nvSpPr>
        <p:spPr>
          <a:xfrm>
            <a:off x="2986653" y="7780276"/>
            <a:ext cx="1307492"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800">
                <a:solidFill>
                  <a:srgbClr val="000000"/>
                </a:solidFill>
              </a:defRPr>
            </a:lvl1pPr>
          </a:lstStyle>
          <a:p>
            <a:pPr/>
            <a:r>
              <a:t>Figure: JPL</a:t>
            </a:r>
          </a:p>
        </p:txBody>
      </p:sp>
      <p:sp>
        <p:nvSpPr>
          <p:cNvPr id="315" name="Figure: JPL"/>
          <p:cNvSpPr txBox="1"/>
          <p:nvPr/>
        </p:nvSpPr>
        <p:spPr>
          <a:xfrm>
            <a:off x="181447" y="7230906"/>
            <a:ext cx="1307492"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800">
                <a:solidFill>
                  <a:srgbClr val="000000"/>
                </a:solidFill>
              </a:defRPr>
            </a:lvl1pPr>
          </a:lstStyle>
          <a:p>
            <a:pPr/>
            <a:r>
              <a:t>Figure: JPL</a:t>
            </a:r>
          </a:p>
        </p:txBody>
      </p:sp>
      <p:grpSp>
        <p:nvGrpSpPr>
          <p:cNvPr id="318" name="Group"/>
          <p:cNvGrpSpPr/>
          <p:nvPr/>
        </p:nvGrpSpPr>
        <p:grpSpPr>
          <a:xfrm>
            <a:off x="228686" y="1632178"/>
            <a:ext cx="8927095" cy="5225615"/>
            <a:chOff x="0" y="0"/>
            <a:chExt cx="8927093" cy="5225614"/>
          </a:xfrm>
        </p:grpSpPr>
        <p:sp>
          <p:nvSpPr>
            <p:cNvPr id="316" name="Rectangle"/>
            <p:cNvSpPr/>
            <p:nvPr/>
          </p:nvSpPr>
          <p:spPr>
            <a:xfrm>
              <a:off x="0" y="0"/>
              <a:ext cx="8818101" cy="5225615"/>
            </a:xfrm>
            <a:prstGeom prst="rect">
              <a:avLst/>
            </a:prstGeom>
            <a:solidFill>
              <a:schemeClr val="accent1">
                <a:hueOff val="-137333"/>
                <a:satOff val="-2150"/>
                <a:lumOff val="15684"/>
              </a:schemeClr>
            </a:solidFill>
            <a:ln w="12700" cap="flat">
              <a:noFill/>
              <a:miter lim="400000"/>
            </a:ln>
            <a:effectLst>
              <a:outerShdw sx="100000" sy="100000" kx="0" ky="0" algn="b" rotWithShape="0" blurRad="101600" dist="0" dir="18900000">
                <a:srgbClr val="000000">
                  <a:alpha val="80000"/>
                </a:srgbClr>
              </a:outerShdw>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pic>
          <p:nvPicPr>
            <p:cNvPr id="317" name="PICO_focalplane_03.png" descr="PICO_focalplane_03.png"/>
            <p:cNvPicPr>
              <a:picLocks noChangeAspect="1"/>
            </p:cNvPicPr>
            <p:nvPr/>
          </p:nvPicPr>
          <p:blipFill>
            <a:blip r:embed="rId7">
              <a:extLst/>
            </a:blip>
            <a:srcRect l="0" t="2846" r="0" b="0"/>
            <a:stretch>
              <a:fillRect/>
            </a:stretch>
          </p:blipFill>
          <p:spPr>
            <a:xfrm>
              <a:off x="134721" y="53764"/>
              <a:ext cx="8792373" cy="4995984"/>
            </a:xfrm>
            <a:prstGeom prst="rect">
              <a:avLst/>
            </a:prstGeom>
            <a:ln w="12700" cap="flat">
              <a:noFill/>
              <a:miter lim="400000"/>
            </a:ln>
            <a:effectLst/>
          </p:spPr>
        </p:pic>
      </p:grpSp>
      <p:sp>
        <p:nvSpPr>
          <p:cNvPr id="319" name="Line"/>
          <p:cNvSpPr/>
          <p:nvPr/>
        </p:nvSpPr>
        <p:spPr>
          <a:xfrm>
            <a:off x="810143" y="6636372"/>
            <a:ext cx="7374330" cy="1"/>
          </a:xfrm>
          <a:prstGeom prst="line">
            <a:avLst/>
          </a:prstGeom>
          <a:ln w="25400">
            <a:solidFill>
              <a:srgbClr val="FFFFFF"/>
            </a:solidFill>
            <a:miter lim="400000"/>
            <a:headEnd type="triangle"/>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
        <p:nvSpPr>
          <p:cNvPr id="320" name="80 cm; 17 kg"/>
          <p:cNvSpPr txBox="1"/>
          <p:nvPr/>
        </p:nvSpPr>
        <p:spPr>
          <a:xfrm>
            <a:off x="2678664" y="5992646"/>
            <a:ext cx="2823796"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a:lvl1pPr>
          </a:lstStyle>
          <a:p>
            <a:pPr/>
            <a:r>
              <a:t>80 cm; 17 kg</a:t>
            </a:r>
          </a:p>
        </p:txBody>
      </p:sp>
      <p:sp>
        <p:nvSpPr>
          <p:cNvPr id="321" name="3-color sinuous antenna coupled"/>
          <p:cNvSpPr txBox="1"/>
          <p:nvPr/>
        </p:nvSpPr>
        <p:spPr>
          <a:xfrm>
            <a:off x="5845252" y="1504192"/>
            <a:ext cx="3323912" cy="1031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900">
                <a:latin typeface="Helvetica"/>
                <a:ea typeface="Helvetica"/>
                <a:cs typeface="Helvetica"/>
                <a:sym typeface="Helvetica"/>
              </a:defRPr>
            </a:lvl1pPr>
          </a:lstStyle>
          <a:p>
            <a:pPr/>
            <a:r>
              <a:t>3-color sinuous antenna coupled</a:t>
            </a:r>
          </a:p>
        </p:txBody>
      </p:sp>
      <p:sp>
        <p:nvSpPr>
          <p:cNvPr id="322" name="center: single color, horn coupled"/>
          <p:cNvSpPr txBox="1"/>
          <p:nvPr/>
        </p:nvSpPr>
        <p:spPr>
          <a:xfrm>
            <a:off x="166208" y="1523326"/>
            <a:ext cx="3518027" cy="1006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1" sz="2800">
                <a:latin typeface="Helvetica"/>
                <a:ea typeface="Helvetica"/>
                <a:cs typeface="Helvetica"/>
                <a:sym typeface="Helvetica"/>
              </a:defRPr>
            </a:lvl1pPr>
          </a:lstStyle>
          <a:p>
            <a:pPr/>
            <a:r>
              <a:t>center: single color, horn coupled</a:t>
            </a:r>
          </a:p>
        </p:txBody>
      </p:sp>
      <p:sp>
        <p:nvSpPr>
          <p:cNvPr id="323" name="Young et al. SPIE Vol.10698;…"/>
          <p:cNvSpPr txBox="1"/>
          <p:nvPr/>
        </p:nvSpPr>
        <p:spPr>
          <a:xfrm>
            <a:off x="18244604" y="6702208"/>
            <a:ext cx="5160773"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3000">
                <a:solidFill>
                  <a:srgbClr val="000000"/>
                </a:solidFill>
              </a:defRPr>
            </a:pPr>
            <a:r>
              <a:t>Young et al. SPIE Vol.10698; </a:t>
            </a:r>
          </a:p>
          <a:p>
            <a:pPr>
              <a:defRPr sz="3000">
                <a:solidFill>
                  <a:srgbClr val="000000"/>
                </a:solidFill>
              </a:defRPr>
            </a:pPr>
            <a:r>
              <a:t>1808.01369</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Explore how the Universe began…"/>
          <p:cNvSpPr txBox="1"/>
          <p:nvPr>
            <p:ph type="body" sz="half" idx="1"/>
          </p:nvPr>
        </p:nvSpPr>
        <p:spPr>
          <a:xfrm>
            <a:off x="5908521" y="3124741"/>
            <a:ext cx="12566958" cy="10155799"/>
          </a:xfrm>
          <a:prstGeom prst="rect">
            <a:avLst/>
          </a:prstGeom>
        </p:spPr>
        <p:txBody>
          <a:bodyPr anchor="t"/>
          <a:lstStyle/>
          <a:p>
            <a:pPr marL="625642" indent="-625642">
              <a:spcBef>
                <a:spcPts val="4200"/>
              </a:spcBef>
              <a:defRPr sz="6000"/>
            </a:pPr>
            <a:r>
              <a:t>Explore how the Universe began</a:t>
            </a:r>
          </a:p>
          <a:p>
            <a:pPr lvl="1" marL="1082842" indent="-625642">
              <a:spcBef>
                <a:spcPts val="4200"/>
              </a:spcBef>
              <a:defRPr sz="6000"/>
            </a:pPr>
          </a:p>
          <a:p>
            <a:pPr marL="625642" indent="-625642">
              <a:spcBef>
                <a:spcPts val="4200"/>
              </a:spcBef>
              <a:defRPr sz="6000"/>
            </a:pPr>
            <a:r>
              <a:t>Discover how the Universe works</a:t>
            </a:r>
          </a:p>
          <a:p>
            <a:pPr marL="625642" indent="-625642">
              <a:spcBef>
                <a:spcPts val="4200"/>
              </a:spcBef>
              <a:defRPr sz="6000"/>
            </a:pPr>
          </a:p>
          <a:p>
            <a:pPr marL="625642" indent="-625642">
              <a:spcBef>
                <a:spcPts val="4200"/>
              </a:spcBef>
              <a:defRPr sz="6000"/>
            </a:pPr>
            <a:r>
              <a:t>Explore how the Universe evolved</a:t>
            </a:r>
          </a:p>
        </p:txBody>
      </p:sp>
      <p:sp>
        <p:nvSpPr>
          <p:cNvPr id="328" name="PICO Responds to all NASA Science Goals"/>
          <p:cNvSpPr txBox="1"/>
          <p:nvPr>
            <p:ph type="title"/>
          </p:nvPr>
        </p:nvSpPr>
        <p:spPr>
          <a:xfrm>
            <a:off x="3372107" y="142875"/>
            <a:ext cx="17639786" cy="1346500"/>
          </a:xfrm>
          <a:prstGeom prst="rect">
            <a:avLst/>
          </a:prstGeom>
        </p:spPr>
        <p:txBody>
          <a:bodyPr/>
          <a:lstStyle>
            <a:lvl1pPr>
              <a:defRPr sz="7000"/>
            </a:lvl1pPr>
          </a:lstStyle>
          <a:p>
            <a:pPr/>
            <a:r>
              <a:t>PICO Responds to all NASA Science Goals</a:t>
            </a:r>
          </a:p>
        </p:txBody>
      </p:sp>
      <p:pic>
        <p:nvPicPr>
          <p:cNvPr id="329" name="TeamX_20171221_iso_annotated_complete_2.png" descr="TeamX_20171221_iso_annotated_complete_2.png"/>
          <p:cNvPicPr>
            <a:picLocks noChangeAspect="1"/>
          </p:cNvPicPr>
          <p:nvPr/>
        </p:nvPicPr>
        <p:blipFill>
          <a:blip r:embed="rId3">
            <a:extLst/>
          </a:blip>
          <a:stretch>
            <a:fillRect/>
          </a:stretch>
        </p:blipFill>
        <p:spPr>
          <a:xfrm>
            <a:off x="91013" y="60665"/>
            <a:ext cx="1227984" cy="1510920"/>
          </a:xfrm>
          <a:prstGeom prst="rect">
            <a:avLst/>
          </a:prstGeom>
          <a:ln w="12700">
            <a:miter lim="400000"/>
          </a:ln>
        </p:spPr>
      </p:pic>
      <p:sp>
        <p:nvSpPr>
          <p:cNvPr id="330"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Explore How the Universe Began - Inflation"/>
          <p:cNvSpPr txBox="1"/>
          <p:nvPr>
            <p:ph type="title"/>
          </p:nvPr>
        </p:nvSpPr>
        <p:spPr>
          <a:xfrm>
            <a:off x="4387453" y="142875"/>
            <a:ext cx="15609094" cy="1346500"/>
          </a:xfrm>
          <a:prstGeom prst="rect">
            <a:avLst/>
          </a:prstGeom>
        </p:spPr>
        <p:txBody>
          <a:bodyPr/>
          <a:lstStyle>
            <a:lvl1pPr defTabSz="739378">
              <a:defRPr sz="6300"/>
            </a:lvl1pPr>
          </a:lstStyle>
          <a:p>
            <a:pPr/>
            <a:r>
              <a:t>Explore How the Universe Began - Inflation</a:t>
            </a:r>
          </a:p>
        </p:txBody>
      </p:sp>
      <p:sp>
        <p:nvSpPr>
          <p:cNvPr id="335" name="Detect / set upper bound on the energy scale of inflation; constrain inflation models…"/>
          <p:cNvSpPr txBox="1"/>
          <p:nvPr>
            <p:ph type="body" idx="1"/>
          </p:nvPr>
        </p:nvSpPr>
        <p:spPr>
          <a:xfrm>
            <a:off x="579804" y="1754244"/>
            <a:ext cx="13237460" cy="11359788"/>
          </a:xfrm>
          <a:prstGeom prst="rect">
            <a:avLst/>
          </a:prstGeom>
        </p:spPr>
        <p:txBody>
          <a:bodyPr anchor="t"/>
          <a:lstStyle/>
          <a:p>
            <a:pPr marL="437949" indent="-437949" defTabSz="575071">
              <a:spcBef>
                <a:spcPts val="2600"/>
              </a:spcBef>
              <a:defRPr sz="4059"/>
            </a:pPr>
            <a:r>
              <a:t>Detect / set upper bound on the energy scale of inflation; constrain inflation models </a:t>
            </a:r>
          </a:p>
          <a:p>
            <a:pPr lvl="1" marL="757989" indent="-437949" defTabSz="575071">
              <a:spcBef>
                <a:spcPts val="2600"/>
              </a:spcBef>
              <a:defRPr sz="4059"/>
            </a:pPr>
            <a:r>
              <a:t>Requirement:</a:t>
            </a:r>
          </a:p>
          <a:p>
            <a:pPr lvl="1" marL="0" indent="160019" defTabSz="575071">
              <a:spcBef>
                <a:spcPts val="2600"/>
              </a:spcBef>
              <a:buSzTx/>
              <a:buNone/>
              <a:defRPr sz="4059"/>
            </a:pPr>
            <a:r>
              <a:t> </a:t>
            </a:r>
          </a:p>
          <a:p>
            <a:pPr lvl="1" marL="757989" indent="-437949" defTabSz="575071">
              <a:spcBef>
                <a:spcPts val="4100"/>
              </a:spcBef>
              <a:defRPr sz="4059"/>
            </a:pPr>
            <a:r>
              <a:t>CMB4Cast (Fisher), (</a:t>
            </a:r>
            <a:r>
              <a:rPr sz="3709"/>
              <a:t>Feeney + Errard</a:t>
            </a:r>
            <a:r>
              <a:t> </a:t>
            </a:r>
            <a:r>
              <a:rPr sz="3150"/>
              <a:t>JCAP 2016) </a:t>
            </a:r>
            <a:endParaRPr sz="3150"/>
          </a:p>
          <a:p>
            <a:pPr lvl="2" marL="1078029" indent="-437949" defTabSz="575071">
              <a:spcBef>
                <a:spcPts val="2100"/>
              </a:spcBef>
              <a:defRPr sz="4059"/>
            </a:pPr>
            <a:r>
              <a:t>Internal delensing (80%) </a:t>
            </a:r>
          </a:p>
          <a:p>
            <a:pPr lvl="2" marL="1078029" indent="-437949" defTabSz="575071">
              <a:spcBef>
                <a:spcPts val="2100"/>
              </a:spcBef>
              <a:defRPr sz="4059"/>
            </a:pPr>
            <a:r>
              <a:t>Maximum likelihood parametric fitting of Planck 2015-constrained foreground sky</a:t>
            </a:r>
          </a:p>
          <a:p>
            <a:pPr lvl="2" marL="1078029" indent="-437949" defTabSz="575071">
              <a:spcBef>
                <a:spcPts val="2100"/>
              </a:spcBef>
              <a:defRPr sz="4059"/>
            </a:pPr>
            <a:r>
              <a:t>Dust+Synch spectral indices varying (15 deg patches)</a:t>
            </a:r>
          </a:p>
          <a:p>
            <a:pPr lvl="2" marL="1078029" indent="-437949" defTabSz="575071">
              <a:spcBef>
                <a:spcPts val="2100"/>
              </a:spcBef>
              <a:defRPr sz="4059"/>
            </a:pPr>
            <a:r>
              <a:t>60% of sky</a:t>
            </a:r>
          </a:p>
          <a:p>
            <a:pPr lvl="1" marL="757989" indent="-437949" defTabSz="575071">
              <a:spcBef>
                <a:spcPts val="3200"/>
              </a:spcBef>
              <a:defRPr sz="4059"/>
            </a:pPr>
            <a:r>
              <a:t>Does not include systematic uncertainties</a:t>
            </a:r>
          </a:p>
          <a:p>
            <a:pPr lvl="1" marL="757989" indent="-437949" defTabSz="575071">
              <a:spcBef>
                <a:spcPts val="3200"/>
              </a:spcBef>
              <a:defRPr sz="4059"/>
            </a:pPr>
            <a:r>
              <a:t>Is not map-based foreground separation</a:t>
            </a:r>
          </a:p>
        </p:txBody>
      </p:sp>
      <p:pic>
        <p:nvPicPr>
          <p:cNvPr id="336" name="cmb_powspec_PICOv1.png" descr="cmb_powspec_PICOv1.png"/>
          <p:cNvPicPr>
            <a:picLocks noChangeAspect="1"/>
          </p:cNvPicPr>
          <p:nvPr/>
        </p:nvPicPr>
        <p:blipFill>
          <a:blip r:embed="rId2">
            <a:extLst/>
          </a:blip>
          <a:stretch>
            <a:fillRect/>
          </a:stretch>
        </p:blipFill>
        <p:spPr>
          <a:xfrm>
            <a:off x="16348530" y="1695173"/>
            <a:ext cx="7711471" cy="6076639"/>
          </a:xfrm>
          <a:prstGeom prst="rect">
            <a:avLst/>
          </a:prstGeom>
          <a:ln w="12700">
            <a:miter lim="400000"/>
          </a:ln>
        </p:spPr>
      </p:pic>
      <p:sp>
        <p:nvSpPr>
          <p:cNvPr id="337" name="Figure: R. Flauger"/>
          <p:cNvSpPr txBox="1"/>
          <p:nvPr/>
        </p:nvSpPr>
        <p:spPr>
          <a:xfrm>
            <a:off x="14814081" y="1521221"/>
            <a:ext cx="1980947"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800">
                <a:solidFill>
                  <a:srgbClr val="000000"/>
                </a:solidFill>
              </a:defRPr>
            </a:lvl1pPr>
          </a:lstStyle>
          <a:p>
            <a:pPr/>
            <a:r>
              <a:t>Figure: R. Flauger</a:t>
            </a:r>
          </a:p>
        </p:txBody>
      </p:sp>
      <p:sp>
        <p:nvSpPr>
          <p:cNvPr id="338" name="Figure: R. Flauger"/>
          <p:cNvSpPr txBox="1"/>
          <p:nvPr/>
        </p:nvSpPr>
        <p:spPr>
          <a:xfrm>
            <a:off x="16421195" y="7393724"/>
            <a:ext cx="1980947"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800">
                <a:solidFill>
                  <a:srgbClr val="000000"/>
                </a:solidFill>
              </a:defRPr>
            </a:lvl1pPr>
          </a:lstStyle>
          <a:p>
            <a:pPr/>
            <a:r>
              <a:t>Figure: R. Flauger</a:t>
            </a:r>
          </a:p>
        </p:txBody>
      </p:sp>
      <p:pic>
        <p:nvPicPr>
          <p:cNvPr id="339" name="TeamX_20171221_iso_annotated_complete_2.png" descr="TeamX_20171221_iso_annotated_complete_2.png"/>
          <p:cNvPicPr>
            <a:picLocks noChangeAspect="1"/>
          </p:cNvPicPr>
          <p:nvPr/>
        </p:nvPicPr>
        <p:blipFill>
          <a:blip r:embed="rId3">
            <a:extLst/>
          </a:blip>
          <a:stretch>
            <a:fillRect/>
          </a:stretch>
        </p:blipFill>
        <p:spPr>
          <a:xfrm>
            <a:off x="91013" y="60665"/>
            <a:ext cx="1227984" cy="1510920"/>
          </a:xfrm>
          <a:prstGeom prst="rect">
            <a:avLst/>
          </a:prstGeom>
          <a:ln w="12700">
            <a:miter lim="400000"/>
          </a:ln>
        </p:spPr>
      </p:pic>
      <p:sp>
        <p:nvSpPr>
          <p:cNvPr id="340"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grpSp>
        <p:nvGrpSpPr>
          <p:cNvPr id="343" name="Group"/>
          <p:cNvGrpSpPr/>
          <p:nvPr/>
        </p:nvGrpSpPr>
        <p:grpSpPr>
          <a:xfrm>
            <a:off x="13694354" y="8093317"/>
            <a:ext cx="10482158" cy="5371648"/>
            <a:chOff x="0" y="0"/>
            <a:chExt cx="10482157" cy="5371646"/>
          </a:xfrm>
        </p:grpSpPr>
        <p:sp>
          <p:nvSpPr>
            <p:cNvPr id="341" name="Rectangle"/>
            <p:cNvSpPr/>
            <p:nvPr/>
          </p:nvSpPr>
          <p:spPr>
            <a:xfrm>
              <a:off x="0" y="0"/>
              <a:ext cx="10482158" cy="5371647"/>
            </a:xfrm>
            <a:prstGeom prst="rect">
              <a:avLst/>
            </a:prstGeom>
            <a:solidFill>
              <a:srgbClr val="FFFFFF"/>
            </a:solidFill>
            <a:ln w="12700" cap="flat">
              <a:noFill/>
              <a:miter lim="400000"/>
            </a:ln>
            <a:effectLst>
              <a:outerShdw sx="100000" sy="100000" kx="0" ky="0" algn="b" rotWithShape="0" blurRad="101600" dist="0" dir="18900000">
                <a:srgbClr val="000000">
                  <a:alpha val="80000"/>
                </a:srgbClr>
              </a:outerShdw>
            </a:effectLst>
          </p:spPr>
          <p:txBody>
            <a:bodyPr wrap="square" lIns="71437" tIns="71437" rIns="71437" bIns="71437" numCol="1" anchor="ctr">
              <a:noAutofit/>
            </a:bodyPr>
            <a:lstStyle/>
            <a:p>
              <a:pPr>
                <a:defRPr sz="3200">
                  <a:effectLst>
                    <a:outerShdw sx="100000" sy="100000" kx="0" ky="0" algn="b" rotWithShape="0" blurRad="25400" dist="23998" dir="2700000">
                      <a:srgbClr val="000000">
                        <a:alpha val="31034"/>
                      </a:srgbClr>
                    </a:outerShdw>
                  </a:effectLst>
                </a:defRPr>
              </a:pPr>
            </a:p>
          </p:txBody>
        </p:sp>
        <p:pic>
          <p:nvPicPr>
            <p:cNvPr id="342" name="nsrlabeledrp001_PICOv1.1.pdf" descr="nsrlabeledrp001_PICOv1.1.pdf"/>
            <p:cNvPicPr>
              <a:picLocks noChangeAspect="1"/>
            </p:cNvPicPr>
            <p:nvPr/>
          </p:nvPicPr>
          <p:blipFill>
            <a:blip r:embed="rId4">
              <a:extLst/>
            </a:blip>
            <a:srcRect l="1632" t="5470" r="0" b="1960"/>
            <a:stretch>
              <a:fillRect/>
            </a:stretch>
          </p:blipFill>
          <p:spPr>
            <a:xfrm>
              <a:off x="109467" y="106348"/>
              <a:ext cx="10263097" cy="5261618"/>
            </a:xfrm>
            <a:prstGeom prst="rect">
              <a:avLst/>
            </a:prstGeom>
            <a:ln w="12700" cap="flat">
              <a:noFill/>
              <a:miter lim="400000"/>
            </a:ln>
            <a:effectLst/>
          </p:spPr>
        </p:pic>
      </p:grpSp>
      <p:sp>
        <p:nvSpPr>
          <p:cNvPr id="344" name="Figure: R. Flauger"/>
          <p:cNvSpPr txBox="1"/>
          <p:nvPr/>
        </p:nvSpPr>
        <p:spPr>
          <a:xfrm>
            <a:off x="13970311" y="13052708"/>
            <a:ext cx="1980947" cy="422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800">
                <a:solidFill>
                  <a:srgbClr val="000000"/>
                </a:solidFill>
              </a:defRPr>
            </a:lvl1pPr>
          </a:lstStyle>
          <a:p>
            <a:pPr/>
            <a:r>
              <a:t>Figure: R. Flauger</a:t>
            </a:r>
          </a:p>
        </p:txBody>
      </p:sp>
      <p:pic>
        <p:nvPicPr>
          <p:cNvPr id="345" name="latex-image-1.pdf" descr="latex-image-1.pdf"/>
          <p:cNvPicPr>
            <a:picLocks noChangeAspect="1"/>
          </p:cNvPicPr>
          <p:nvPr/>
        </p:nvPicPr>
        <p:blipFill>
          <a:blip r:embed="rId5">
            <a:extLst/>
          </a:blip>
          <a:stretch>
            <a:fillRect/>
          </a:stretch>
        </p:blipFill>
        <p:spPr>
          <a:xfrm>
            <a:off x="5232146" y="4220968"/>
            <a:ext cx="4473068" cy="830714"/>
          </a:xfrm>
          <a:prstGeom prst="rect">
            <a:avLst/>
          </a:prstGeom>
          <a:ln w="12700">
            <a:miter lim="400000"/>
          </a:ln>
        </p:spPr>
      </p:pic>
      <p:sp>
        <p:nvSpPr>
          <p:cNvPr id="346" name="projected…"/>
          <p:cNvSpPr txBox="1"/>
          <p:nvPr/>
        </p:nvSpPr>
        <p:spPr>
          <a:xfrm>
            <a:off x="17516185" y="2684954"/>
            <a:ext cx="2940096" cy="803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b="1" sz="2200">
                <a:solidFill>
                  <a:srgbClr val="000000"/>
                </a:solidFill>
                <a:latin typeface="Helvetica"/>
                <a:ea typeface="Helvetica"/>
                <a:cs typeface="Helvetica"/>
                <a:sym typeface="Helvetica"/>
              </a:defRPr>
            </a:pPr>
            <a:r>
              <a:t>projected </a:t>
            </a:r>
          </a:p>
          <a:p>
            <a:pPr>
              <a:defRPr b="1" sz="2200">
                <a:solidFill>
                  <a:srgbClr val="000000"/>
                </a:solidFill>
                <a:latin typeface="Helvetica"/>
                <a:ea typeface="Helvetica"/>
                <a:cs typeface="Helvetica"/>
                <a:sym typeface="Helvetica"/>
              </a:defRPr>
            </a:pPr>
            <a:r>
              <a:t>1σ errors</a:t>
            </a:r>
          </a:p>
        </p:txBody>
      </p:sp>
      <p:sp>
        <p:nvSpPr>
          <p:cNvPr id="347" name="Line"/>
          <p:cNvSpPr/>
          <p:nvPr/>
        </p:nvSpPr>
        <p:spPr>
          <a:xfrm flipH="1">
            <a:off x="18477761" y="3390829"/>
            <a:ext cx="298996" cy="654595"/>
          </a:xfrm>
          <a:prstGeom prst="line">
            <a:avLst/>
          </a:prstGeom>
          <a:ln w="25400">
            <a:solidFill>
              <a:srgbClr val="000000"/>
            </a:solidFill>
            <a:miter lim="400000"/>
            <a:tailEnd type="triangle"/>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348" name="latex-image-1.pdf" descr="latex-image-1.pdf"/>
          <p:cNvPicPr>
            <a:picLocks noChangeAspect="1"/>
          </p:cNvPicPr>
          <p:nvPr/>
        </p:nvPicPr>
        <p:blipFill>
          <a:blip r:embed="rId6">
            <a:extLst/>
          </a:blip>
          <a:stretch>
            <a:fillRect/>
          </a:stretch>
        </p:blipFill>
        <p:spPr>
          <a:xfrm>
            <a:off x="5193065" y="3278712"/>
            <a:ext cx="5684734" cy="8032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Working also with map-based cleaning…"/>
          <p:cNvSpPr txBox="1"/>
          <p:nvPr>
            <p:ph type="body" idx="1"/>
          </p:nvPr>
        </p:nvSpPr>
        <p:spPr>
          <a:xfrm>
            <a:off x="1514278" y="1814609"/>
            <a:ext cx="21166792" cy="10598475"/>
          </a:xfrm>
          <a:prstGeom prst="rect">
            <a:avLst/>
          </a:prstGeom>
        </p:spPr>
        <p:txBody>
          <a:bodyPr anchor="t"/>
          <a:lstStyle/>
          <a:p>
            <a:pPr marL="506770" indent="-506770" defTabSz="665440">
              <a:spcBef>
                <a:spcPts val="3400"/>
              </a:spcBef>
              <a:defRPr sz="4698"/>
            </a:pPr>
            <a:r>
              <a:t>Working also with map-based cleaning</a:t>
            </a:r>
          </a:p>
          <a:p>
            <a:pPr marL="506770" indent="-506770" defTabSz="665440">
              <a:spcBef>
                <a:spcPts val="3400"/>
              </a:spcBef>
              <a:defRPr sz="4698"/>
            </a:pPr>
            <a:r>
              <a:t>7 different full sky models, all consistent with Planck but somewhat different foreground realizations; 100 noise realizations, 50 w/r=0, 50 w/r=0.003; each in various degrees of (fake) delensing levels (1, 0.3, </a:t>
            </a:r>
            <a:r>
              <a:rPr u="sng"/>
              <a:t>0.15</a:t>
            </a:r>
            <a:r>
              <a:t>, 0.003); also PSM</a:t>
            </a:r>
          </a:p>
          <a:p>
            <a:pPr marL="506770" indent="-506770" defTabSz="665440">
              <a:spcBef>
                <a:spcPts val="3400"/>
              </a:spcBef>
              <a:defRPr sz="4698"/>
            </a:pPr>
            <a:r>
              <a:t>Several component separation approaches</a:t>
            </a:r>
          </a:p>
          <a:p>
            <a:pPr lvl="1" marL="935575" indent="-565243" defTabSz="665440">
              <a:spcBef>
                <a:spcPts val="3400"/>
              </a:spcBef>
              <a:defRPr sz="4698"/>
            </a:pPr>
            <a:r>
              <a:t>Commander1 (PSM; Remazeilles)</a:t>
            </a:r>
          </a:p>
          <a:p>
            <a:pPr lvl="1" marL="935575" indent="-565243" defTabSz="665440">
              <a:spcBef>
                <a:spcPts val="3400"/>
              </a:spcBef>
              <a:defRPr sz="4698"/>
            </a:pPr>
            <a:r>
              <a:t>NILC (Basak)</a:t>
            </a:r>
          </a:p>
          <a:p>
            <a:pPr lvl="1" marL="935575" indent="-565243" defTabSz="665440">
              <a:spcBef>
                <a:spcPts val="3400"/>
              </a:spcBef>
              <a:defRPr sz="4698"/>
            </a:pPr>
            <a:r>
              <a:t>SEVEM (Barreiro)</a:t>
            </a:r>
          </a:p>
          <a:p>
            <a:pPr lvl="1" marL="935575" indent="-565243" defTabSz="665440">
              <a:spcBef>
                <a:spcPts val="3400"/>
              </a:spcBef>
              <a:defRPr sz="4698"/>
            </a:pPr>
            <a:r>
              <a:t>+ GNILC (Remazeilles), Commander2 (Wehus+),  xForecast + multi-patch (Errard)</a:t>
            </a:r>
          </a:p>
        </p:txBody>
      </p:sp>
      <p:sp>
        <p:nvSpPr>
          <p:cNvPr id="351" name="Map Based"/>
          <p:cNvSpPr txBox="1"/>
          <p:nvPr>
            <p:ph type="title"/>
          </p:nvPr>
        </p:nvSpPr>
        <p:spPr>
          <a:xfrm>
            <a:off x="4387453" y="142875"/>
            <a:ext cx="15609094" cy="1346500"/>
          </a:xfrm>
          <a:prstGeom prst="rect">
            <a:avLst/>
          </a:prstGeom>
        </p:spPr>
        <p:txBody>
          <a:bodyPr/>
          <a:lstStyle>
            <a:lvl1pPr>
              <a:defRPr sz="7000"/>
            </a:lvl1pPr>
          </a:lstStyle>
          <a:p>
            <a:pPr/>
            <a:r>
              <a:t>Map Based</a:t>
            </a:r>
          </a:p>
        </p:txBody>
      </p:sp>
      <p:sp>
        <p:nvSpPr>
          <p:cNvPr id="352" name="Line"/>
          <p:cNvSpPr/>
          <p:nvPr/>
        </p:nvSpPr>
        <p:spPr>
          <a:xfrm>
            <a:off x="66700" y="1500187"/>
            <a:ext cx="24250599" cy="1"/>
          </a:xfrm>
          <a:prstGeom prst="line">
            <a:avLst/>
          </a:prstGeom>
          <a:ln w="25400">
            <a:solidFill>
              <a:srgbClr val="FFFFFF"/>
            </a:solidFill>
            <a:miter lim="400000"/>
          </a:ln>
        </p:spPr>
        <p:txBody>
          <a:bodyPr lIns="71437" tIns="71437" rIns="71437" bIns="71437" anchor="ctr"/>
          <a:lstStyle/>
          <a:p>
            <a:pPr>
              <a:defRPr sz="3200">
                <a:effectLst>
                  <a:outerShdw sx="100000" sy="100000" kx="0" ky="0" algn="b" rotWithShape="0" blurRad="25400" dist="23998" dir="2700000">
                    <a:srgbClr val="000000">
                      <a:alpha val="31034"/>
                    </a:srgbClr>
                  </a:outerShdw>
                </a:effectLst>
              </a:defRPr>
            </a:pPr>
          </a:p>
        </p:txBody>
      </p:sp>
      <p:pic>
        <p:nvPicPr>
          <p:cNvPr id="353" name="TeamX_20171221_iso_annotated_complete_2.png" descr="TeamX_20171221_iso_annotated_complete_2.png"/>
          <p:cNvPicPr>
            <a:picLocks noChangeAspect="1"/>
          </p:cNvPicPr>
          <p:nvPr/>
        </p:nvPicPr>
        <p:blipFill>
          <a:blip r:embed="rId2">
            <a:extLst/>
          </a:blip>
          <a:stretch>
            <a:fillRect/>
          </a:stretch>
        </p:blipFill>
        <p:spPr>
          <a:xfrm>
            <a:off x="91013" y="60665"/>
            <a:ext cx="1227984" cy="151092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0" dir="18900000">
              <a:srgbClr val="000000">
                <a:alpha val="80000"/>
              </a:srgbClr>
            </a:outerShdw>
          </a:effectLst>
        </a:effectStyle>
        <a:effectStyle>
          <a:effectLst>
            <a:outerShdw sx="100000" sy="100000" kx="0" ky="0" algn="b" rotWithShape="0" blurRad="101600" dist="0" dir="18900000">
              <a:srgbClr val="000000">
                <a:alpha val="80000"/>
              </a:srgbClr>
            </a:outerShdw>
          </a:effectLst>
        </a:effectStyle>
        <a:effectStyle>
          <a:effectLst>
            <a:outerShdw sx="100000" sy="100000" kx="0" ky="0" algn="b" rotWithShape="0" blurRad="1016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101600" dist="0" dir="18900000">
            <a:srgbClr val="000000">
              <a:alpha val="8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0" dir="18900000">
              <a:srgbClr val="000000">
                <a:alpha val="80000"/>
              </a:srgbClr>
            </a:outerShdw>
          </a:effectLst>
        </a:effectStyle>
        <a:effectStyle>
          <a:effectLst>
            <a:outerShdw sx="100000" sy="100000" kx="0" ky="0" algn="b" rotWithShape="0" blurRad="101600" dist="0" dir="18900000">
              <a:srgbClr val="000000">
                <a:alpha val="80000"/>
              </a:srgbClr>
            </a:outerShdw>
          </a:effectLst>
        </a:effectStyle>
        <a:effectStyle>
          <a:effectLst>
            <a:outerShdw sx="100000" sy="100000" kx="0" ky="0" algn="b" rotWithShape="0" blurRad="1016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101600" dist="0" dir="18900000">
            <a:srgbClr val="000000">
              <a:alpha val="8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