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1" r:id="rId4"/>
    <p:sldId id="258" r:id="rId5"/>
    <p:sldId id="262" r:id="rId6"/>
    <p:sldId id="260" r:id="rId7"/>
    <p:sldId id="259" r:id="rId8"/>
    <p:sldId id="275" r:id="rId9"/>
    <p:sldId id="265" r:id="rId10"/>
    <p:sldId id="264" r:id="rId11"/>
    <p:sldId id="282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6" r:id="rId20"/>
    <p:sldId id="274" r:id="rId21"/>
    <p:sldId id="278" r:id="rId22"/>
    <p:sldId id="27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718"/>
  </p:normalViewPr>
  <p:slideViewPr>
    <p:cSldViewPr snapToGrid="0" snapToObjects="1">
      <p:cViewPr varScale="1">
        <p:scale>
          <a:sx n="95" d="100"/>
          <a:sy n="95" d="100"/>
        </p:scale>
        <p:origin x="-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1E6BB-D120-FB41-8541-4FE2DE222030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A994-AC32-A04B-A03B-AA4D0A24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9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4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6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2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6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910F-CF73-094C-A82B-370F1D2B45F2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ao.edu/meetings/isstt/papers/2007/2007131134.pdf" TargetMode="External"/><Relationship Id="rId4" Type="http://schemas.openxmlformats.org/officeDocument/2006/relationships/hyperlink" Target="https://doi.org/10.1007/s10909-015-1373-z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nck.caltech.edu/lfi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Slides for CMB probe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Roger O’Brient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3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HEMTs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4408"/>
            <a:ext cx="8686800" cy="48059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Similar technologies flown in Planck &amp; WMAP.</a:t>
            </a:r>
          </a:p>
          <a:p>
            <a:r>
              <a:rPr lang="en-US" sz="2400" dirty="0" smtClean="0"/>
              <a:t>Modern </a:t>
            </a:r>
            <a:r>
              <a:rPr lang="en-US" sz="2400" dirty="0" err="1" smtClean="0"/>
              <a:t>verson</a:t>
            </a:r>
            <a:r>
              <a:rPr lang="en-US" sz="2400" dirty="0" smtClean="0"/>
              <a:t> demonstrated in QUIET [5].</a:t>
            </a:r>
          </a:p>
          <a:p>
            <a:r>
              <a:rPr lang="en-US" sz="2400" dirty="0" smtClean="0"/>
              <a:t>Operating temperature: 20K</a:t>
            </a:r>
            <a:endParaRPr lang="en-US" sz="2400" dirty="0"/>
          </a:p>
          <a:p>
            <a:r>
              <a:rPr lang="en-US" sz="2400" dirty="0" smtClean="0"/>
              <a:t>NET is not background limited above ~90GHz in space</a:t>
            </a:r>
          </a:p>
          <a:p>
            <a:r>
              <a:rPr lang="en-US" sz="2400" dirty="0" err="1" smtClean="0"/>
              <a:t>Cryo</a:t>
            </a:r>
            <a:r>
              <a:rPr lang="en-US" sz="2400" dirty="0" smtClean="0"/>
              <a:t> stage Power dissipation in HUSIR ~1W/feed![6]</a:t>
            </a:r>
          </a:p>
          <a:p>
            <a:r>
              <a:rPr lang="en-US" sz="2400" dirty="0" smtClean="0"/>
              <a:t>QUIET (Atacama)[7]:</a:t>
            </a:r>
          </a:p>
          <a:p>
            <a:pPr lvl="1"/>
            <a:r>
              <a:rPr lang="en-US" sz="2000" dirty="0" smtClean="0"/>
              <a:t>Q-band:	17 element</a:t>
            </a:r>
            <a:r>
              <a:rPr lang="en-US" sz="2000" dirty="0"/>
              <a:t>, </a:t>
            </a:r>
            <a:r>
              <a:rPr lang="en-US" sz="2000" dirty="0" smtClean="0"/>
              <a:t>combined 69 </a:t>
            </a:r>
            <a:r>
              <a:rPr lang="en-US" sz="2000" dirty="0" err="1" smtClean="0"/>
              <a:t>μK√s</a:t>
            </a:r>
            <a:r>
              <a:rPr lang="en-US" sz="2000" dirty="0" smtClean="0"/>
              <a:t> white noise</a:t>
            </a:r>
          </a:p>
          <a:p>
            <a:pPr lvl="1"/>
            <a:r>
              <a:rPr lang="en-US" sz="2000" dirty="0" smtClean="0"/>
              <a:t>W-band:	84 element, </a:t>
            </a:r>
            <a:r>
              <a:rPr lang="en-US" sz="2000" dirty="0"/>
              <a:t>combined </a:t>
            </a:r>
            <a:r>
              <a:rPr lang="en-US" sz="2000" dirty="0" smtClean="0"/>
              <a:t>87 </a:t>
            </a:r>
            <a:r>
              <a:rPr lang="en-US" sz="2000" dirty="0" err="1"/>
              <a:t>μK√s</a:t>
            </a:r>
            <a:r>
              <a:rPr lang="en-US" sz="2000" dirty="0"/>
              <a:t> white </a:t>
            </a:r>
            <a:r>
              <a:rPr lang="en-US" sz="2000" dirty="0" smtClean="0"/>
              <a:t>noise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815" y="3712241"/>
            <a:ext cx="4673113" cy="3154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1198" t="48020" r="2785" b="5515"/>
          <a:stretch/>
        </p:blipFill>
        <p:spPr>
          <a:xfrm>
            <a:off x="455172" y="4002288"/>
            <a:ext cx="2935890" cy="23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900"/>
            <a:ext cx="8229600" cy="11430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62"/>
            <a:ext cx="35897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Detectors:</a:t>
            </a:r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TESes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KIDs/TKIDs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m-wave HEMTs</a:t>
            </a:r>
          </a:p>
          <a:p>
            <a:r>
              <a:rPr lang="en-US" dirty="0" smtClean="0"/>
              <a:t>Optical Coupling:</a:t>
            </a:r>
          </a:p>
          <a:p>
            <a:pPr lvl="1"/>
            <a:r>
              <a:rPr lang="en-US" dirty="0" smtClean="0"/>
              <a:t>Horn direct</a:t>
            </a:r>
          </a:p>
          <a:p>
            <a:pPr lvl="1"/>
            <a:r>
              <a:rPr lang="en-US" dirty="0" smtClean="0"/>
              <a:t>Horn/</a:t>
            </a:r>
            <a:r>
              <a:rPr lang="en-US" dirty="0" err="1" smtClean="0"/>
              <a:t>ustrip</a:t>
            </a:r>
            <a:endParaRPr lang="en-US" dirty="0" smtClean="0"/>
          </a:p>
          <a:p>
            <a:pPr lvl="1"/>
            <a:r>
              <a:rPr lang="en-US" dirty="0" smtClean="0"/>
              <a:t>Antenna array</a:t>
            </a:r>
          </a:p>
          <a:p>
            <a:pPr lvl="1"/>
            <a:r>
              <a:rPr lang="en-US" dirty="0" smtClean="0"/>
              <a:t>lens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9344" y="1125662"/>
            <a:ext cx="3589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Readout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SQUID FDM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SQUID TDM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u-wave SQUIDs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KIDs</a:t>
            </a:r>
          </a:p>
        </p:txBody>
      </p:sp>
    </p:spTree>
    <p:extLst>
      <p:ext uri="{BB962C8B-B14F-4D97-AF65-F5344CB8AC3E}">
        <p14:creationId xmlns:p14="http://schemas.microsoft.com/office/powerpoint/2010/main" val="192067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Horn, direct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6951"/>
            <a:ext cx="8229600" cy="2191673"/>
          </a:xfrm>
        </p:spPr>
        <p:txBody>
          <a:bodyPr>
            <a:noAutofit/>
          </a:bodyPr>
          <a:lstStyle/>
          <a:p>
            <a:r>
              <a:rPr lang="en-US" sz="2400" dirty="0" smtClean="0"/>
              <a:t>TRL 9.  Used in Planck, SPT-SZ, NIKA, </a:t>
            </a:r>
            <a:r>
              <a:rPr lang="en-US" sz="2400" dirty="0" err="1" smtClean="0"/>
              <a:t>ColumbiaASU</a:t>
            </a:r>
            <a:r>
              <a:rPr lang="en-US" sz="2400" dirty="0" smtClean="0"/>
              <a:t>-KIDs [8]</a:t>
            </a:r>
          </a:p>
          <a:p>
            <a:r>
              <a:rPr lang="en-US" sz="2400" dirty="0" smtClean="0"/>
              <a:t>Only one color per detector.  Dual pol can be tricky</a:t>
            </a:r>
          </a:p>
          <a:p>
            <a:r>
              <a:rPr lang="en-US" sz="2400" dirty="0" smtClean="0"/>
              <a:t>For bolometers, must release large surface area.</a:t>
            </a:r>
          </a:p>
          <a:p>
            <a:r>
              <a:rPr lang="en-US" sz="2400" dirty="0" smtClean="0"/>
              <a:t>No </a:t>
            </a:r>
            <a:r>
              <a:rPr lang="en-US" sz="2400" dirty="0" err="1" smtClean="0"/>
              <a:t>microstrip</a:t>
            </a:r>
            <a:r>
              <a:rPr lang="en-US" sz="2400" dirty="0" smtClean="0"/>
              <a:t> loss challenges</a:t>
            </a:r>
          </a:p>
        </p:txBody>
      </p:sp>
      <p:pic>
        <p:nvPicPr>
          <p:cNvPr id="6" name="Picture 5" descr="Screen Shot 2017-05-22 at 1.0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73" y="2898624"/>
            <a:ext cx="6168415" cy="32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8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err="1" smtClean="0"/>
              <a:t>Horn,microstrip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6951"/>
            <a:ext cx="8229600" cy="2191673"/>
          </a:xfrm>
        </p:spPr>
        <p:txBody>
          <a:bodyPr>
            <a:noAutofit/>
          </a:bodyPr>
          <a:lstStyle/>
          <a:p>
            <a:r>
              <a:rPr lang="en-US" sz="2000" dirty="0" smtClean="0"/>
              <a:t>Couple from WG modes to OMT, to CPW, to microstrip [9]</a:t>
            </a:r>
          </a:p>
          <a:p>
            <a:r>
              <a:rPr lang="en-US" sz="2000" dirty="0" smtClean="0"/>
              <a:t>NIST centered collaborations</a:t>
            </a:r>
          </a:p>
          <a:p>
            <a:r>
              <a:rPr lang="en-US" sz="2000" dirty="0" smtClean="0"/>
              <a:t>Used in </a:t>
            </a:r>
            <a:r>
              <a:rPr lang="en-US" sz="2000" dirty="0" err="1" smtClean="0"/>
              <a:t>ACTpol</a:t>
            </a:r>
            <a:r>
              <a:rPr lang="en-US" sz="2000" dirty="0" smtClean="0"/>
              <a:t>, ABS &amp; </a:t>
            </a:r>
            <a:r>
              <a:rPr lang="en-US" sz="2000" dirty="0" err="1" smtClean="0"/>
              <a:t>SPTpol</a:t>
            </a:r>
            <a:r>
              <a:rPr lang="en-US" sz="2000" dirty="0" smtClean="0"/>
              <a:t>.  Will fly in SPIDER 2019-20</a:t>
            </a:r>
          </a:p>
          <a:p>
            <a:r>
              <a:rPr lang="en-US" sz="2000" dirty="0" smtClean="0"/>
              <a:t>Broadband: Have deployed 90/150GHz channels</a:t>
            </a:r>
          </a:p>
          <a:p>
            <a:r>
              <a:rPr lang="en-US" sz="2000" dirty="0" smtClean="0"/>
              <a:t>Highly symmetric beams</a:t>
            </a:r>
          </a:p>
          <a:p>
            <a:r>
              <a:rPr lang="en-US" sz="2000" dirty="0" smtClean="0"/>
              <a:t>Platelet or mandrel formed  </a:t>
            </a:r>
            <a:endParaRPr lang="en-US" sz="2000" dirty="0"/>
          </a:p>
        </p:txBody>
      </p:sp>
      <p:pic>
        <p:nvPicPr>
          <p:cNvPr id="4" name="Picture 3" descr="cross_section_NIST_horn_one_ban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9" y="3178895"/>
            <a:ext cx="5073330" cy="3348600"/>
          </a:xfrm>
          <a:prstGeom prst="rect">
            <a:avLst/>
          </a:prstGeom>
        </p:spPr>
      </p:pic>
      <p:pic>
        <p:nvPicPr>
          <p:cNvPr id="5" name="Picture 4" descr="NIST_1_color_pixe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2362" r="16282" b="-2362"/>
          <a:stretch/>
        </p:blipFill>
        <p:spPr>
          <a:xfrm>
            <a:off x="5791316" y="3266608"/>
            <a:ext cx="3256485" cy="33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7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Lens 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6951"/>
            <a:ext cx="8229600" cy="2191673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small dual slot antennas, or sinuous antennas [10]</a:t>
            </a:r>
          </a:p>
          <a:p>
            <a:r>
              <a:rPr lang="en-US" sz="2400" dirty="0" smtClean="0"/>
              <a:t>Berkeley centered collaborations</a:t>
            </a:r>
          </a:p>
          <a:p>
            <a:r>
              <a:rPr lang="en-US" sz="2400" dirty="0" smtClean="0"/>
              <a:t>Used in </a:t>
            </a:r>
            <a:r>
              <a:rPr lang="en-US" sz="2400" dirty="0" err="1" smtClean="0"/>
              <a:t>Polarbear</a:t>
            </a:r>
            <a:r>
              <a:rPr lang="en-US" sz="2400" dirty="0" smtClean="0"/>
              <a:t>/Simon’s Array and SPT-3G</a:t>
            </a:r>
          </a:p>
          <a:p>
            <a:r>
              <a:rPr lang="en-US" sz="2400" dirty="0" smtClean="0"/>
              <a:t>Broadband: Have deployed 90/150/220GHz channels</a:t>
            </a:r>
          </a:p>
          <a:p>
            <a:r>
              <a:rPr lang="en-US" sz="2400" dirty="0" smtClean="0"/>
              <a:t>Structure in beams.  Need to see systematics studies.</a:t>
            </a:r>
          </a:p>
        </p:txBody>
      </p:sp>
      <p:pic>
        <p:nvPicPr>
          <p:cNvPr id="6" name="Picture 11" descr="lenslet_wafer_compo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4" y="3015927"/>
            <a:ext cx="5031315" cy="359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ontacting_le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81" y="3057354"/>
            <a:ext cx="1550402" cy="19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Antenna Array 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1123"/>
            <a:ext cx="8229600" cy="2600801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antenna arrays for beam synthesis [1]</a:t>
            </a:r>
          </a:p>
          <a:p>
            <a:r>
              <a:rPr lang="en-US" sz="2400" dirty="0" smtClean="0"/>
              <a:t>Caltech/JPL centered collaborations</a:t>
            </a:r>
          </a:p>
          <a:p>
            <a:r>
              <a:rPr lang="en-US" sz="2400" dirty="0" smtClean="0"/>
              <a:t>Used in BICEP/Keck Array and SPIDER</a:t>
            </a:r>
          </a:p>
          <a:p>
            <a:r>
              <a:rPr lang="en-US" sz="2400" dirty="0" smtClean="0"/>
              <a:t>Broadband under slow development; not scientifically motivated in BICEP program</a:t>
            </a:r>
          </a:p>
          <a:p>
            <a:r>
              <a:rPr lang="en-US" sz="2400" dirty="0" smtClean="0"/>
              <a:t>Beams have some structure so not as pure as horns, but systematics certainly controlled to r~0.001 levels [12]</a:t>
            </a:r>
          </a:p>
        </p:txBody>
      </p:sp>
      <p:pic>
        <p:nvPicPr>
          <p:cNvPr id="8" name="Picture 7" descr="FPU_Turn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4" y="3558973"/>
            <a:ext cx="4221508" cy="3166131"/>
          </a:xfrm>
          <a:prstGeom prst="rect">
            <a:avLst/>
          </a:prstGeom>
        </p:spPr>
      </p:pic>
      <p:pic>
        <p:nvPicPr>
          <p:cNvPr id="9" name="Picture 8" descr="150GHz_pixel_close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40785" y="3480381"/>
            <a:ext cx="3332916" cy="34502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795754" y="3558973"/>
            <a:ext cx="1669179" cy="118632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95754" y="4927356"/>
            <a:ext cx="1292757" cy="14716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4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900"/>
            <a:ext cx="8229600" cy="11430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62"/>
            <a:ext cx="35897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Detectors:</a:t>
            </a:r>
          </a:p>
          <a:p>
            <a:pPr lvl="1"/>
            <a:r>
              <a:rPr lang="en-US" dirty="0" err="1" smtClean="0">
                <a:solidFill>
                  <a:srgbClr val="D9D9D9"/>
                </a:solidFill>
              </a:rPr>
              <a:t>TESes</a:t>
            </a:r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KIDs/TKIDs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m</a:t>
            </a:r>
            <a:r>
              <a:rPr lang="en-US" dirty="0" smtClean="0">
                <a:solidFill>
                  <a:srgbClr val="D9D9D9"/>
                </a:solidFill>
              </a:rPr>
              <a:t>m-wave HEMTs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Optical Coupling: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Horn direct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Horn/</a:t>
            </a:r>
            <a:r>
              <a:rPr lang="en-US" dirty="0" err="1" smtClean="0">
                <a:solidFill>
                  <a:srgbClr val="D9D9D9"/>
                </a:solidFill>
              </a:rPr>
              <a:t>ustrip</a:t>
            </a:r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Antenna array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lens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9344" y="1125662"/>
            <a:ext cx="3589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Readout</a:t>
            </a:r>
          </a:p>
          <a:p>
            <a:pPr lvl="1"/>
            <a:r>
              <a:rPr lang="en-US" dirty="0"/>
              <a:t>SQUID FDM</a:t>
            </a:r>
          </a:p>
          <a:p>
            <a:pPr lvl="1"/>
            <a:r>
              <a:rPr lang="en-US" dirty="0" smtClean="0"/>
              <a:t>SQUID TDM</a:t>
            </a:r>
          </a:p>
          <a:p>
            <a:pPr lvl="1"/>
            <a:r>
              <a:rPr lang="en-US" dirty="0" smtClean="0"/>
              <a:t>u-wave SQUIDs</a:t>
            </a:r>
          </a:p>
          <a:p>
            <a:pPr lvl="1"/>
            <a:r>
              <a:rPr lang="en-US" dirty="0" smtClean="0"/>
              <a:t>KIDs</a:t>
            </a:r>
          </a:p>
        </p:txBody>
      </p:sp>
    </p:spTree>
    <p:extLst>
      <p:ext uri="{BB962C8B-B14F-4D97-AF65-F5344CB8AC3E}">
        <p14:creationId xmlns:p14="http://schemas.microsoft.com/office/powerpoint/2010/main" val="25150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8977"/>
            <a:ext cx="8229600" cy="1143000"/>
          </a:xfrm>
        </p:spPr>
        <p:txBody>
          <a:bodyPr/>
          <a:lstStyle/>
          <a:p>
            <a:r>
              <a:rPr lang="en-US" dirty="0" smtClean="0"/>
              <a:t>SQUID FDM[12]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003"/>
            <a:ext cx="8229600" cy="2600801"/>
          </a:xfrm>
        </p:spPr>
        <p:txBody>
          <a:bodyPr>
            <a:noAutofit/>
          </a:bodyPr>
          <a:lstStyle/>
          <a:p>
            <a:r>
              <a:rPr lang="en-US" sz="2400" dirty="0" smtClean="0"/>
              <a:t>AC biased and summed TESes.</a:t>
            </a:r>
          </a:p>
          <a:p>
            <a:r>
              <a:rPr lang="en-US" sz="2400" dirty="0" smtClean="0"/>
              <a:t>Used in </a:t>
            </a:r>
            <a:r>
              <a:rPr lang="en-US" sz="2400" dirty="0" err="1" smtClean="0"/>
              <a:t>Polarbear</a:t>
            </a:r>
            <a:r>
              <a:rPr lang="en-US" sz="2400" dirty="0" smtClean="0"/>
              <a:t>, EBEX, SPT.  Baseline for </a:t>
            </a:r>
            <a:r>
              <a:rPr lang="en-US" sz="2400" dirty="0" err="1" smtClean="0"/>
              <a:t>LiteBIRD</a:t>
            </a:r>
            <a:endParaRPr lang="en-US" sz="2400" dirty="0" smtClean="0"/>
          </a:p>
          <a:p>
            <a:r>
              <a:rPr lang="en-US" sz="2400" dirty="0" smtClean="0"/>
              <a:t>Uses only one SQUID (SSA) per bolo comb.</a:t>
            </a:r>
          </a:p>
          <a:p>
            <a:r>
              <a:rPr lang="en-US" sz="2400" dirty="0" smtClean="0"/>
              <a:t>All detectors continuously sampled.  No aliasing.</a:t>
            </a:r>
          </a:p>
          <a:p>
            <a:r>
              <a:rPr lang="en-US" sz="2400" dirty="0" smtClean="0"/>
              <a:t>Active nulling.  Account for phase delays in lines.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 descr="Screen Shot 2017-06-05 at 1.2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4" y="3508519"/>
            <a:ext cx="8290491" cy="34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5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SQUID FDM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1123"/>
            <a:ext cx="8229600" cy="2825502"/>
          </a:xfrm>
        </p:spPr>
        <p:txBody>
          <a:bodyPr>
            <a:noAutofit/>
          </a:bodyPr>
          <a:lstStyle/>
          <a:p>
            <a:r>
              <a:rPr lang="en-US" sz="2400" dirty="0" smtClean="0"/>
              <a:t>Achieved MUX factors: 68 in SPT-3G</a:t>
            </a:r>
          </a:p>
          <a:p>
            <a:r>
              <a:rPr lang="en-US" sz="2400" dirty="0" smtClean="0"/>
              <a:t>Crosstalk from neighboring tones in PB1: 1%.</a:t>
            </a:r>
          </a:p>
          <a:p>
            <a:r>
              <a:rPr lang="en-US" sz="2400" dirty="0" smtClean="0"/>
              <a:t>Warm electronics power: McGill “ICE”  no more than 7.8W/comb (68 tones ea., in SPT3G)</a:t>
            </a:r>
          </a:p>
          <a:p>
            <a:r>
              <a:rPr lang="en-US" sz="2400" dirty="0" smtClean="0"/>
              <a:t>Cryogenic Power dissipation:</a:t>
            </a:r>
          </a:p>
          <a:p>
            <a:pPr lvl="1"/>
            <a:r>
              <a:rPr lang="en-US" sz="2000" dirty="0" smtClean="0"/>
              <a:t>UC: no power consumption (no SQUIDs)</a:t>
            </a:r>
          </a:p>
          <a:p>
            <a:pPr lvl="1"/>
            <a:r>
              <a:rPr lang="en-US" sz="2000" dirty="0" smtClean="0"/>
              <a:t>4K SSA: no more than 1uW/comb (of ~68 tones)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912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SQUID TDM [13]</a:t>
            </a:r>
            <a:endParaRPr lang="en-US" dirty="0"/>
          </a:p>
        </p:txBody>
      </p:sp>
      <p:pic>
        <p:nvPicPr>
          <p:cNvPr id="4" name="Picture 3" descr="Screen Shot 2017-06-09 at 2.3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07418"/>
            <a:ext cx="3886200" cy="4216400"/>
          </a:xfrm>
          <a:prstGeom prst="rect">
            <a:avLst/>
          </a:prstGeom>
        </p:spPr>
      </p:pic>
      <p:pic>
        <p:nvPicPr>
          <p:cNvPr id="5" name="Picture 4" descr="Screen Shot 2017-06-09 at 2.41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" y="1951726"/>
            <a:ext cx="3806807" cy="4452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894" y="1417638"/>
            <a:ext cx="309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3-stage SQUID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15293" y="1464212"/>
            <a:ext cx="405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2-stage SSA+ Flux Activated 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1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900"/>
            <a:ext cx="8229600" cy="11430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62"/>
            <a:ext cx="35897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Detectors:</a:t>
            </a:r>
          </a:p>
          <a:p>
            <a:pPr lvl="1"/>
            <a:r>
              <a:rPr lang="en-US" dirty="0" err="1" smtClean="0"/>
              <a:t>TESes</a:t>
            </a:r>
            <a:endParaRPr lang="en-US" dirty="0" smtClean="0"/>
          </a:p>
          <a:p>
            <a:pPr lvl="1"/>
            <a:r>
              <a:rPr lang="en-US" dirty="0" smtClean="0"/>
              <a:t>KIDs/TKIDs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m-wave HEMTs</a:t>
            </a:r>
          </a:p>
          <a:p>
            <a:r>
              <a:rPr lang="en-US" dirty="0" smtClean="0"/>
              <a:t>Optical Coupling:</a:t>
            </a:r>
          </a:p>
          <a:p>
            <a:pPr lvl="1"/>
            <a:r>
              <a:rPr lang="en-US" dirty="0" smtClean="0"/>
              <a:t>Horn direct</a:t>
            </a:r>
          </a:p>
          <a:p>
            <a:pPr lvl="1"/>
            <a:r>
              <a:rPr lang="en-US" dirty="0" smtClean="0"/>
              <a:t>Horn/</a:t>
            </a:r>
            <a:r>
              <a:rPr lang="en-US" dirty="0" err="1" smtClean="0"/>
              <a:t>ustrip</a:t>
            </a:r>
            <a:endParaRPr lang="en-US" dirty="0" smtClean="0"/>
          </a:p>
          <a:p>
            <a:pPr lvl="1"/>
            <a:r>
              <a:rPr lang="en-US" dirty="0" smtClean="0"/>
              <a:t>Antenna array</a:t>
            </a:r>
          </a:p>
          <a:p>
            <a:pPr lvl="1"/>
            <a:r>
              <a:rPr lang="en-US" dirty="0" smtClean="0"/>
              <a:t>lens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9344" y="1125662"/>
            <a:ext cx="3589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Readout</a:t>
            </a:r>
          </a:p>
          <a:p>
            <a:pPr lvl="1"/>
            <a:r>
              <a:rPr lang="en-US" dirty="0"/>
              <a:t>SQUID FDM</a:t>
            </a:r>
          </a:p>
          <a:p>
            <a:pPr lvl="1"/>
            <a:r>
              <a:rPr lang="en-US" dirty="0" smtClean="0"/>
              <a:t>SQUID TDM</a:t>
            </a:r>
          </a:p>
          <a:p>
            <a:pPr lvl="1"/>
            <a:r>
              <a:rPr lang="en-US" dirty="0" smtClean="0"/>
              <a:t>u-wave SQUIDs</a:t>
            </a:r>
          </a:p>
          <a:p>
            <a:pPr lvl="1"/>
            <a:r>
              <a:rPr lang="en-US" dirty="0" smtClean="0"/>
              <a:t>KIDs</a:t>
            </a:r>
          </a:p>
        </p:txBody>
      </p:sp>
    </p:spTree>
    <p:extLst>
      <p:ext uri="{BB962C8B-B14F-4D97-AF65-F5344CB8AC3E}">
        <p14:creationId xmlns:p14="http://schemas.microsoft.com/office/powerpoint/2010/main" val="102269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SQUID TDM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51122"/>
            <a:ext cx="8004175" cy="6206877"/>
          </a:xfrm>
        </p:spPr>
        <p:txBody>
          <a:bodyPr>
            <a:noAutofit/>
          </a:bodyPr>
          <a:lstStyle/>
          <a:p>
            <a:r>
              <a:rPr lang="en-US" sz="2400" dirty="0" smtClean="0"/>
              <a:t>ACT, CLASS, BICEP/Keck, SPIDER</a:t>
            </a:r>
          </a:p>
          <a:p>
            <a:r>
              <a:rPr lang="en-US" sz="2400" dirty="0" smtClean="0"/>
              <a:t>MUX factor 64/col achieved in ACT.  Claim 128 is possible.</a:t>
            </a:r>
          </a:p>
          <a:p>
            <a:r>
              <a:rPr lang="en-US" sz="2400" dirty="0" smtClean="0"/>
              <a:t>Demonstrated 0.01Hz stability in SPIDER</a:t>
            </a:r>
          </a:p>
          <a:p>
            <a:r>
              <a:rPr lang="en-US" sz="2400" dirty="0" smtClean="0"/>
              <a:t>Inductive Crosstalk: 0.25% </a:t>
            </a:r>
            <a:r>
              <a:rPr lang="en-US" sz="2400" dirty="0" err="1"/>
              <a:t>btwn</a:t>
            </a:r>
            <a:r>
              <a:rPr lang="en-US" sz="2400" dirty="0"/>
              <a:t> adjacent rows in a col for </a:t>
            </a:r>
            <a:r>
              <a:rPr lang="en-US" sz="2400" dirty="0" smtClean="0"/>
              <a:t>TDM (f/ B2 beam maps).  Finite recovery time not a problem for MUX 32 (and, I presume, 64).</a:t>
            </a:r>
          </a:p>
          <a:p>
            <a:r>
              <a:rPr lang="en-US" sz="2400" dirty="0" smtClean="0"/>
              <a:t>\</a:t>
            </a:r>
            <a:r>
              <a:rPr lang="en-US" sz="2400" dirty="0" err="1" smtClean="0"/>
              <a:t>sqrt</a:t>
            </a:r>
            <a:r>
              <a:rPr lang="en-US" sz="2400" dirty="0" smtClean="0"/>
              <a:t>(N) aliasing noise penalty.  Code domain MUX could alleviate this [14]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Cryogenic power dissipation of NIST SQUIDs:</a:t>
            </a:r>
          </a:p>
          <a:p>
            <a:pPr lvl="1"/>
            <a:r>
              <a:rPr lang="en-US" sz="2000" dirty="0" smtClean="0"/>
              <a:t>UC: 2nW/col</a:t>
            </a:r>
          </a:p>
          <a:p>
            <a:pPr lvl="1"/>
            <a:r>
              <a:rPr lang="en-US" sz="2000" dirty="0" smtClean="0"/>
              <a:t>4K SSA: 20nW/col</a:t>
            </a:r>
          </a:p>
          <a:p>
            <a:r>
              <a:rPr lang="en-US" sz="2400" dirty="0" smtClean="0"/>
              <a:t>Warm Power Consumption in UBC MCE: 2.7W/col (MUX factor 64)</a:t>
            </a:r>
          </a:p>
        </p:txBody>
      </p:sp>
      <p:pic>
        <p:nvPicPr>
          <p:cNvPr id="5" name="Picture 4" descr="Screen Shot 2017-06-09 at 2.57.1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3794" r="32067" b="6176"/>
          <a:stretch/>
        </p:blipFill>
        <p:spPr>
          <a:xfrm>
            <a:off x="4127500" y="3763584"/>
            <a:ext cx="2428874" cy="1213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6875" y="3444875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TDM       FDM      CDM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4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Microwave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51122"/>
            <a:ext cx="8004175" cy="6206877"/>
          </a:xfrm>
        </p:spPr>
        <p:txBody>
          <a:bodyPr>
            <a:noAutofit/>
          </a:bodyPr>
          <a:lstStyle/>
          <a:p>
            <a:r>
              <a:rPr lang="en-US" sz="2400" dirty="0" smtClean="0"/>
              <a:t>Demo in MUSTANG, various DOE x-ray cameras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TES currents couple to SQUID, which couples to resonator termination.  So </a:t>
            </a:r>
            <a:r>
              <a:rPr lang="en-US" sz="2400" dirty="0" err="1" smtClean="0"/>
              <a:t>TESes</a:t>
            </a:r>
            <a:r>
              <a:rPr lang="en-US" sz="2400" dirty="0" smtClean="0"/>
              <a:t> can “act like” KIDs.</a:t>
            </a:r>
          </a:p>
          <a:p>
            <a:r>
              <a:rPr lang="en-US" sz="2400" dirty="0" smtClean="0"/>
              <a:t>Linearize with flux ramping [16].</a:t>
            </a:r>
          </a:p>
          <a:p>
            <a:r>
              <a:rPr lang="en-US" sz="2400" dirty="0" smtClean="0"/>
              <a:t>Ramping acts like a chop, </a:t>
            </a:r>
            <a:r>
              <a:rPr lang="en-US" sz="2400" dirty="0" err="1" smtClean="0"/>
              <a:t>supresses</a:t>
            </a:r>
            <a:r>
              <a:rPr lang="en-US" sz="2400" dirty="0" smtClean="0"/>
              <a:t> TLS noise (or other low </a:t>
            </a:r>
            <a:r>
              <a:rPr lang="en-US" sz="2400" dirty="0" err="1" smtClean="0"/>
              <a:t>freq</a:t>
            </a:r>
            <a:r>
              <a:rPr lang="en-US" sz="2400" dirty="0" smtClean="0"/>
              <a:t> noise)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0" y="1080649"/>
            <a:ext cx="8285802" cy="33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1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Microwave MUX/KID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5001"/>
            <a:ext cx="8004175" cy="6206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TES/ </a:t>
            </a:r>
            <a:r>
              <a:rPr lang="en-US" sz="2400" dirty="0" err="1" smtClean="0"/>
              <a:t>uMUX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System noise: 17pA/</a:t>
            </a:r>
            <a:r>
              <a:rPr lang="en-US" sz="2400" dirty="0" err="1" smtClean="0"/>
              <a:t>rtHz</a:t>
            </a:r>
            <a:r>
              <a:rPr lang="en-US" sz="2400" dirty="0" smtClean="0"/>
              <a:t> (subdominant to photons for stage4 atmosphere) above 1Hz</a:t>
            </a:r>
          </a:p>
          <a:p>
            <a:r>
              <a:rPr lang="en-US" sz="2400" dirty="0" smtClean="0"/>
              <a:t>32 tones/comb demonstrated.  Could be hundreds in future.</a:t>
            </a:r>
          </a:p>
          <a:p>
            <a:r>
              <a:rPr lang="en-US" sz="2400" dirty="0" smtClean="0"/>
              <a:t>UC power load: 10pW/channel</a:t>
            </a:r>
          </a:p>
          <a:p>
            <a:r>
              <a:rPr lang="en-US" sz="2400" dirty="0" smtClean="0"/>
              <a:t>Cross-talk: 0.1% claims made.</a:t>
            </a:r>
          </a:p>
          <a:p>
            <a:pPr marL="0" indent="0">
              <a:buNone/>
            </a:pPr>
            <a:r>
              <a:rPr lang="en-US" sz="2400" dirty="0" smtClean="0"/>
              <a:t>KIDs:</a:t>
            </a:r>
            <a:endParaRPr lang="en-US" sz="2400" dirty="0"/>
          </a:p>
          <a:p>
            <a:r>
              <a:rPr lang="en-US" sz="2400" dirty="0" smtClean="0"/>
              <a:t>negligible power dissipation at UC.</a:t>
            </a:r>
          </a:p>
          <a:p>
            <a:r>
              <a:rPr lang="en-US" sz="2400" dirty="0" smtClean="0"/>
              <a:t>1000 tones/comb.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Both:</a:t>
            </a:r>
          </a:p>
          <a:p>
            <a:r>
              <a:rPr lang="en-US" sz="2400" dirty="0" smtClean="0"/>
              <a:t>4K power load: 5-10mW from an LNA.</a:t>
            </a:r>
          </a:p>
          <a:p>
            <a:r>
              <a:rPr lang="en-US" sz="2400" dirty="0" smtClean="0"/>
              <a:t>ROACH2/SRON readout: 50-100W, but depends on channel count.  Still young technology</a:t>
            </a:r>
          </a:p>
          <a:p>
            <a:r>
              <a:rPr lang="en-US" sz="2400" dirty="0" smtClean="0"/>
              <a:t>NIKA-2 &amp; MAKO each had 400 tones/</a:t>
            </a:r>
            <a:r>
              <a:rPr lang="en-US" sz="2400" dirty="0" err="1" smtClean="0"/>
              <a:t>rf</a:t>
            </a:r>
            <a:r>
              <a:rPr lang="en-US" sz="2400" dirty="0" smtClean="0"/>
              <a:t>-line.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8476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361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BICEP/SPIDER detectors: arXiv1502.00619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NIKA2 KIDs: arXiv1601.02774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BLAST-TNG KIDs: arXiv1603.02963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err="1" smtClean="0">
                <a:latin typeface="+mj-lt"/>
              </a:rPr>
              <a:t>ColumbiaASU</a:t>
            </a:r>
            <a:r>
              <a:rPr lang="en-US" sz="2900" dirty="0" smtClean="0">
                <a:latin typeface="+mj-lt"/>
              </a:rPr>
              <a:t> KIDs: arXiv1510.06609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latin typeface="+mj-lt"/>
              </a:rPr>
              <a:t>Planck LFI: </a:t>
            </a:r>
            <a:r>
              <a:rPr lang="en-US" sz="2900" dirty="0">
                <a:latin typeface="+mj-lt"/>
                <a:hlinkClick r:id="rId2"/>
              </a:rPr>
              <a:t>http://planck.caltech.edu/</a:t>
            </a:r>
            <a:r>
              <a:rPr lang="en-US" sz="2900" dirty="0" smtClean="0">
                <a:latin typeface="+mj-lt"/>
                <a:hlinkClick r:id="rId2"/>
              </a:rPr>
              <a:t>lfi.html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HUSIR detectors: </a:t>
            </a:r>
            <a:r>
              <a:rPr lang="en-US" sz="2900" i="1" dirty="0">
                <a:latin typeface="+mj-lt"/>
                <a:hlinkClick r:id="rId3"/>
              </a:rPr>
              <a:t>www.nrao.edu/meetings/isstt/papers/2007/2007131134.</a:t>
            </a:r>
            <a:r>
              <a:rPr lang="en-US" sz="2900" i="1" dirty="0" smtClean="0">
                <a:latin typeface="+mj-lt"/>
                <a:hlinkClick r:id="rId3"/>
              </a:rPr>
              <a:t>pdf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QUIET Paper</a:t>
            </a:r>
            <a:r>
              <a:rPr lang="en-US" sz="2900" dirty="0">
                <a:latin typeface="+mj-lt"/>
              </a:rPr>
              <a:t>: </a:t>
            </a:r>
            <a:r>
              <a:rPr lang="en-US" sz="2900" dirty="0" smtClean="0">
                <a:latin typeface="+mj-lt"/>
              </a:rPr>
              <a:t>arXiv1207.5562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Direct Coupling</a:t>
            </a:r>
            <a:r>
              <a:rPr lang="en-US" sz="2900" dirty="0">
                <a:latin typeface="+mj-lt"/>
              </a:rPr>
              <a:t>: arXiv1603.02963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Horn coupling</a:t>
            </a:r>
            <a:r>
              <a:rPr lang="en-US" sz="2900" dirty="0">
                <a:latin typeface="+mj-lt"/>
              </a:rPr>
              <a:t>: arXiv1510.07797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Lens coupling</a:t>
            </a:r>
            <a:r>
              <a:rPr lang="en-US" sz="2900" dirty="0">
                <a:latin typeface="+mj-lt"/>
              </a:rPr>
              <a:t>: </a:t>
            </a:r>
            <a:r>
              <a:rPr lang="en-US" sz="2900" dirty="0" smtClean="0">
                <a:latin typeface="+mj-lt"/>
              </a:rPr>
              <a:t>arXiv1302.0325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BICEP Beam systematics: </a:t>
            </a:r>
            <a:r>
              <a:rPr lang="en-US" sz="2900" dirty="0">
                <a:latin typeface="+mj-lt"/>
              </a:rPr>
              <a:t>arXiv:1502.00608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Digital </a:t>
            </a:r>
            <a:r>
              <a:rPr lang="en-US" sz="2900" dirty="0" err="1">
                <a:latin typeface="+mj-lt"/>
              </a:rPr>
              <a:t>fMUX</a:t>
            </a:r>
            <a:r>
              <a:rPr lang="en-US" sz="2900" dirty="0">
                <a:latin typeface="+mj-lt"/>
              </a:rPr>
              <a:t>: </a:t>
            </a:r>
            <a:r>
              <a:rPr lang="en-US" sz="2900" dirty="0" smtClean="0">
                <a:latin typeface="+mj-lt"/>
              </a:rPr>
              <a:t>arXiv1407.3161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latin typeface="+mj-lt"/>
              </a:rPr>
              <a:t>TDM MUX: DOI </a:t>
            </a:r>
            <a:r>
              <a:rPr lang="en-US" sz="2900" dirty="0">
                <a:latin typeface="+mj-lt"/>
                <a:hlinkClick r:id="rId4"/>
              </a:rPr>
              <a:t>10.1007/s10909-015-1373-</a:t>
            </a:r>
            <a:r>
              <a:rPr lang="en-US" sz="2900" dirty="0" smtClean="0">
                <a:latin typeface="+mj-lt"/>
                <a:hlinkClick r:id="rId4"/>
              </a:rPr>
              <a:t>z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Seminal CDM TES paper: arXiv1110.1608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McGill ICE electronics</a:t>
            </a:r>
            <a:r>
              <a:rPr lang="en-US" sz="2900" dirty="0">
                <a:latin typeface="+mj-lt"/>
              </a:rPr>
              <a:t>; </a:t>
            </a:r>
            <a:r>
              <a:rPr lang="en-US" sz="2900" dirty="0" smtClean="0">
                <a:latin typeface="+mj-lt"/>
              </a:rPr>
              <a:t>arXiv1608.06262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Flux Ramping: </a:t>
            </a:r>
            <a:r>
              <a:rPr lang="mr-IN" sz="2900" dirty="0" smtClean="0">
                <a:latin typeface="+mj-lt"/>
              </a:rPr>
              <a:t>doi:10.1007/s10909-012-0518-6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1275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900"/>
            <a:ext cx="8229600" cy="11430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62"/>
            <a:ext cx="35897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Detectors:</a:t>
            </a:r>
          </a:p>
          <a:p>
            <a:pPr lvl="1"/>
            <a:r>
              <a:rPr lang="en-US" dirty="0" err="1" smtClean="0"/>
              <a:t>TESes</a:t>
            </a:r>
            <a:endParaRPr lang="en-US" dirty="0" smtClean="0"/>
          </a:p>
          <a:p>
            <a:pPr lvl="1"/>
            <a:r>
              <a:rPr lang="en-US" dirty="0" smtClean="0"/>
              <a:t>KIDs/TKIDs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m-wave HEMTs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Optical Coupling: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Horn direct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Horn/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ustrip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Antenna array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9344" y="1125662"/>
            <a:ext cx="3589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Readout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SQUID FDM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SQUID TDM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u-wave SQUIDs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KIDs</a:t>
            </a:r>
          </a:p>
        </p:txBody>
      </p:sp>
    </p:spTree>
    <p:extLst>
      <p:ext uri="{BB962C8B-B14F-4D97-AF65-F5344CB8AC3E}">
        <p14:creationId xmlns:p14="http://schemas.microsoft.com/office/powerpoint/2010/main" val="21345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90GHz &amp; 150GHz flew in SPIDER-&gt;  CMB-pol maps [1]</a:t>
            </a:r>
          </a:p>
          <a:p>
            <a:r>
              <a:rPr lang="en-US" dirty="0" smtClean="0"/>
              <a:t>Operating temperature: 250mK (can be lower for some noise benefit)</a:t>
            </a:r>
          </a:p>
          <a:p>
            <a:r>
              <a:rPr lang="en-US" dirty="0" smtClean="0"/>
              <a:t>White noise:</a:t>
            </a:r>
          </a:p>
          <a:p>
            <a:pPr lvl="1"/>
            <a:r>
              <a:rPr lang="en-US" dirty="0" smtClean="0"/>
              <a:t>~25aW/√Hz for 95GHz optical band, stable to 0.02Hz</a:t>
            </a:r>
          </a:p>
          <a:p>
            <a:pPr lvl="1"/>
            <a:r>
              <a:rPr lang="en-US" dirty="0" smtClean="0"/>
              <a:t>Can be extended to extreme frequencies 20GHz-1THz.</a:t>
            </a:r>
          </a:p>
          <a:p>
            <a:pPr lvl="1"/>
            <a:r>
              <a:rPr lang="en-US" dirty="0" smtClean="0"/>
              <a:t>Noise at ~1aW/√Hz is challenging to achieve because legs are mechanically weak.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5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TESes</a:t>
            </a:r>
            <a:endParaRPr lang="en-US" dirty="0"/>
          </a:p>
        </p:txBody>
      </p:sp>
      <p:pic>
        <p:nvPicPr>
          <p:cNvPr id="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885" y="1488662"/>
            <a:ext cx="4620270" cy="3163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3753" y="1417638"/>
            <a:ext cx="3574652" cy="2494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41332" y="3976488"/>
            <a:ext cx="3577073" cy="23170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152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4020"/>
            <a:ext cx="8229600" cy="1143000"/>
          </a:xfrm>
        </p:spPr>
        <p:txBody>
          <a:bodyPr/>
          <a:lstStyle/>
          <a:p>
            <a:r>
              <a:rPr lang="en-US" dirty="0" smtClean="0"/>
              <a:t>KID Varieties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100" y="3145004"/>
            <a:ext cx="1553800" cy="647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LEKID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01" y="996732"/>
            <a:ext cx="3874295" cy="2127895"/>
          </a:xfrm>
          <a:prstGeom prst="rect">
            <a:avLst/>
          </a:prstGeom>
        </p:spPr>
      </p:pic>
      <p:pic>
        <p:nvPicPr>
          <p:cNvPr id="5" name="Picture 4" descr="Screen Shot 2017-06-09 at 2.1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21" y="1053033"/>
            <a:ext cx="4094616" cy="1167040"/>
          </a:xfrm>
          <a:prstGeom prst="rect">
            <a:avLst/>
          </a:prstGeom>
        </p:spPr>
      </p:pic>
      <p:pic>
        <p:nvPicPr>
          <p:cNvPr id="9" name="Picture 8" descr="Screen Shot 2017-06-09 at 2.17.3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8" t="9479" r="3775" b="3966"/>
          <a:stretch/>
        </p:blipFill>
        <p:spPr>
          <a:xfrm>
            <a:off x="6210661" y="2378365"/>
            <a:ext cx="2933339" cy="296796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86500" y="6285134"/>
            <a:ext cx="1553800" cy="64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TKID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79801" y="5494118"/>
            <a:ext cx="1553800" cy="64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KID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5" y="3836964"/>
            <a:ext cx="4189808" cy="2609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16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361"/>
            <a:ext cx="8229600" cy="4805957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LE= “lumped element”</a:t>
            </a:r>
          </a:p>
          <a:p>
            <a:r>
              <a:rPr lang="en-US" sz="2800" dirty="0" smtClean="0"/>
              <a:t>Operating temperature: 100mK</a:t>
            </a:r>
          </a:p>
          <a:p>
            <a:r>
              <a:rPr lang="en-US" sz="2800" dirty="0" smtClean="0"/>
              <a:t>NIKA2, IRAM Telescope, Pico </a:t>
            </a:r>
            <a:r>
              <a:rPr lang="en-US" sz="2800" dirty="0" err="1" smtClean="0"/>
              <a:t>Valeta</a:t>
            </a:r>
            <a:r>
              <a:rPr lang="en-US" sz="2800" dirty="0" smtClean="0"/>
              <a:t> (Andalusia) [2]</a:t>
            </a:r>
          </a:p>
          <a:p>
            <a:pPr lvl="1"/>
            <a:r>
              <a:rPr lang="en-US" sz="2400" dirty="0" smtClean="0"/>
              <a:t>150GHz optical band </a:t>
            </a:r>
          </a:p>
          <a:p>
            <a:pPr lvl="1"/>
            <a:r>
              <a:rPr lang="en-US" sz="2400" dirty="0" smtClean="0"/>
              <a:t>1.5 </a:t>
            </a:r>
            <a:r>
              <a:rPr lang="en-US" sz="2400" dirty="0" err="1" smtClean="0"/>
              <a:t>mK</a:t>
            </a:r>
            <a:r>
              <a:rPr lang="en-US" sz="2400" dirty="0" smtClean="0"/>
              <a:t>/√Hz white, stable to 1Hz in audio time-stream</a:t>
            </a:r>
          </a:p>
          <a:p>
            <a:r>
              <a:rPr lang="en-US" sz="2800" dirty="0" smtClean="0"/>
              <a:t>MAKO, Mauna Kea CSO</a:t>
            </a:r>
          </a:p>
          <a:p>
            <a:pPr lvl="1"/>
            <a:r>
              <a:rPr lang="en-US" sz="2400" dirty="0" smtClean="0"/>
              <a:t>350um, background limited</a:t>
            </a:r>
          </a:p>
          <a:p>
            <a:pPr lvl="1"/>
            <a:r>
              <a:rPr lang="en-US" sz="2400" dirty="0" smtClean="0"/>
              <a:t>850um, not background limited</a:t>
            </a:r>
          </a:p>
          <a:p>
            <a:r>
              <a:rPr lang="en-US" sz="2800" dirty="0" smtClean="0"/>
              <a:t>BLAST-TNG to fly 2018-19[3].  Lab demos suggest:</a:t>
            </a:r>
          </a:p>
          <a:p>
            <a:pPr lvl="1"/>
            <a:r>
              <a:rPr lang="en-US" sz="2400" dirty="0" smtClean="0"/>
              <a:t>1THz optical band</a:t>
            </a:r>
          </a:p>
          <a:p>
            <a:pPr lvl="1"/>
            <a:r>
              <a:rPr lang="en-US" sz="2400" dirty="0" smtClean="0"/>
              <a:t>2×10</a:t>
            </a:r>
            <a:r>
              <a:rPr lang="en-US" sz="2400" baseline="30000" dirty="0" smtClean="0"/>
              <a:t>-16</a:t>
            </a:r>
            <a:r>
              <a:rPr lang="en-US" sz="2400" dirty="0" smtClean="0"/>
              <a:t> W/√Hz under 14pW loading</a:t>
            </a:r>
          </a:p>
          <a:p>
            <a:r>
              <a:rPr lang="en-US" sz="2800" dirty="0" smtClean="0"/>
              <a:t>Columbia/ASU lab tests[4]</a:t>
            </a:r>
          </a:p>
          <a:p>
            <a:pPr lvl="1"/>
            <a:r>
              <a:rPr lang="en-US" sz="2400" dirty="0" smtClean="0"/>
              <a:t>150GHz optical band </a:t>
            </a:r>
          </a:p>
          <a:p>
            <a:pPr lvl="1"/>
            <a:r>
              <a:rPr lang="en-US" sz="2400" dirty="0" smtClean="0"/>
              <a:t>30μK√s per </a:t>
            </a:r>
            <a:r>
              <a:rPr lang="en-US" sz="2400" dirty="0" err="1" smtClean="0"/>
              <a:t>det</a:t>
            </a:r>
            <a:r>
              <a:rPr lang="en-US" sz="2400" dirty="0" smtClean="0"/>
              <a:t> white noise under 4K loading, stable to 1Hz</a:t>
            </a:r>
          </a:p>
          <a:p>
            <a:r>
              <a:rPr lang="en-US" sz="2800" dirty="0" smtClean="0"/>
              <a:t>Aluminum bandgap prevent KIDs from working below 100GHz</a:t>
            </a:r>
          </a:p>
          <a:p>
            <a:pPr lvl="1"/>
            <a:r>
              <a:rPr lang="en-US" sz="2400" dirty="0" smtClean="0"/>
              <a:t>Need more exotic materials, e.g. </a:t>
            </a:r>
            <a:r>
              <a:rPr lang="en-US" sz="2400" dirty="0" err="1" smtClean="0"/>
              <a:t>TiN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46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480"/>
            <a:ext cx="8229600" cy="812909"/>
          </a:xfrm>
        </p:spPr>
        <p:txBody>
          <a:bodyPr/>
          <a:lstStyle/>
          <a:p>
            <a:r>
              <a:rPr lang="en-US" dirty="0" smtClean="0"/>
              <a:t>MKIDs &amp; TKIDs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473"/>
            <a:ext cx="8229600" cy="48059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M= “microwave” (1-10GHz)</a:t>
            </a:r>
          </a:p>
          <a:p>
            <a:r>
              <a:rPr lang="en-US" sz="2800" dirty="0" smtClean="0"/>
              <a:t>MUSIC (150-300GHz) deployed to CSO</a:t>
            </a:r>
          </a:p>
          <a:p>
            <a:r>
              <a:rPr lang="en-US" sz="2800" dirty="0" smtClean="0"/>
              <a:t>TLS is a problem at these frequencies.  Readout becomes power-hungry</a:t>
            </a:r>
          </a:p>
          <a:p>
            <a:endParaRPr lang="en-US" sz="2800" dirty="0" smtClean="0"/>
          </a:p>
          <a:p>
            <a:r>
              <a:rPr lang="en-US" sz="2800" dirty="0" smtClean="0"/>
              <a:t>T=“thermal.”  A bolometer with a KID thermometer</a:t>
            </a:r>
          </a:p>
          <a:p>
            <a:r>
              <a:rPr lang="en-US" sz="2800" dirty="0" smtClean="0"/>
              <a:t>More expensive to fabricate, but avoids some engineering/test challenges</a:t>
            </a:r>
          </a:p>
          <a:p>
            <a:r>
              <a:rPr lang="en-US" sz="2800" dirty="0" smtClean="0"/>
              <a:t>Only lab demos</a:t>
            </a:r>
          </a:p>
        </p:txBody>
      </p:sp>
    </p:spTree>
    <p:extLst>
      <p:ext uri="{BB962C8B-B14F-4D97-AF65-F5344CB8AC3E}">
        <p14:creationId xmlns:p14="http://schemas.microsoft.com/office/powerpoint/2010/main" val="204335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943"/>
            <a:ext cx="8229600" cy="1143000"/>
          </a:xfrm>
        </p:spPr>
        <p:txBody>
          <a:bodyPr/>
          <a:lstStyle/>
          <a:p>
            <a:r>
              <a:rPr lang="en-US" dirty="0" smtClean="0"/>
              <a:t>LEKIDs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04651"/>
            <a:ext cx="8229600" cy="60533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flattering noise spectrum, from Johnson group at Columbia (unpublished?).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Calibrated using very bright sources to ensure photon-limited performance</a:t>
            </a:r>
            <a:endParaRPr lang="en-US" dirty="0"/>
          </a:p>
        </p:txBody>
      </p:sp>
      <p:pic>
        <p:nvPicPr>
          <p:cNvPr id="5" name="Picture 4" descr="Screen Shot 2017-05-22 at 11.3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56" y="1663197"/>
            <a:ext cx="5852620" cy="44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8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8806</TotalTime>
  <Words>1238</Words>
  <Application>Microsoft Macintosh PowerPoint</Application>
  <PresentationFormat>On-screen Show (4:3)</PresentationFormat>
  <Paragraphs>223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Slides for CMB probe detectors</vt:lpstr>
      <vt:lpstr>Technologies</vt:lpstr>
      <vt:lpstr>Technologies</vt:lpstr>
      <vt:lpstr>TESes</vt:lpstr>
      <vt:lpstr>TESes</vt:lpstr>
      <vt:lpstr>KID Varieties</vt:lpstr>
      <vt:lpstr>LEKIDs</vt:lpstr>
      <vt:lpstr>MKIDs &amp; TKIDs</vt:lpstr>
      <vt:lpstr>LEKIDs</vt:lpstr>
      <vt:lpstr>HEMTs</vt:lpstr>
      <vt:lpstr>Technologies</vt:lpstr>
      <vt:lpstr>Horn, direct coupling</vt:lpstr>
      <vt:lpstr>Horn,microstrip</vt:lpstr>
      <vt:lpstr>Lens coupled</vt:lpstr>
      <vt:lpstr>Antenna Array coupled</vt:lpstr>
      <vt:lpstr>Technologies</vt:lpstr>
      <vt:lpstr>SQUID FDM[12]</vt:lpstr>
      <vt:lpstr>SQUID FDM</vt:lpstr>
      <vt:lpstr>SQUID TDM [13]</vt:lpstr>
      <vt:lpstr>SQUID TDM</vt:lpstr>
      <vt:lpstr>Microwave MUX</vt:lpstr>
      <vt:lpstr>Microwave MUX/KID Readout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CMB probe detectors</dc:title>
  <dc:creator>O'Brient , Roger C (389I)</dc:creator>
  <cp:lastModifiedBy>Shaul Hanany</cp:lastModifiedBy>
  <cp:revision>68</cp:revision>
  <dcterms:created xsi:type="dcterms:W3CDTF">2017-05-19T18:08:18Z</dcterms:created>
  <dcterms:modified xsi:type="dcterms:W3CDTF">2017-06-22T18:34:27Z</dcterms:modified>
</cp:coreProperties>
</file>