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5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1240" r:id="rId3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8">
          <p15:clr>
            <a:srgbClr val="A4A3A4"/>
          </p15:clr>
        </p15:guide>
        <p15:guide id="2" pos="2875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7E2F7"/>
    <a:srgbClr val="0000FF"/>
    <a:srgbClr val="80FF00"/>
    <a:srgbClr val="00FF00"/>
    <a:srgbClr val="DFDFDF"/>
    <a:srgbClr val="E2E2E2"/>
    <a:srgbClr val="E4E4E4"/>
    <a:srgbClr val="E7E7E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01" autoAdjust="0"/>
    <p:restoredTop sz="95055" autoAdjust="0"/>
  </p:normalViewPr>
  <p:slideViewPr>
    <p:cSldViewPr snapToGrid="0" snapToObjects="1">
      <p:cViewPr varScale="1">
        <p:scale>
          <a:sx n="106" d="100"/>
          <a:sy n="106" d="100"/>
        </p:scale>
        <p:origin x="-120" y="-192"/>
      </p:cViewPr>
      <p:guideLst>
        <p:guide orient="horz" pos="2168"/>
        <p:guide orient="horz" pos="2160"/>
        <p:guide pos="2875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680" y="-11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r">
              <a:defRPr sz="1200"/>
            </a:lvl1pPr>
          </a:lstStyle>
          <a:p>
            <a:fld id="{F0522E36-8968-794B-BE81-5D4DCBC5778A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5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r">
              <a:defRPr sz="1200"/>
            </a:lvl1pPr>
          </a:lstStyle>
          <a:p>
            <a:fld id="{8DF17F06-4C2D-514C-999B-8EEDB05A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73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/>
          <a:lstStyle>
            <a:lvl1pPr algn="r">
              <a:defRPr sz="1200"/>
            </a:lvl1pPr>
          </a:lstStyle>
          <a:p>
            <a:fld id="{FF96907E-ED28-3140-A393-745F6C77447C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4" tIns="46477" rIns="92954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4" tIns="46477" rIns="92954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5"/>
            <a:ext cx="3026833" cy="464185"/>
          </a:xfrm>
          <a:prstGeom prst="rect">
            <a:avLst/>
          </a:prstGeom>
        </p:spPr>
        <p:txBody>
          <a:bodyPr vert="horz" lIns="92954" tIns="46477" rIns="92954" bIns="46477" rtlCol="0" anchor="b"/>
          <a:lstStyle>
            <a:lvl1pPr algn="r">
              <a:defRPr sz="1200"/>
            </a:lvl1pPr>
          </a:lstStyle>
          <a:p>
            <a:fld id="{BC3B29D5-E802-944E-B33D-DBCC6C93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2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02711E2-22B5-4A11-9C15-C67BBBC45D28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95762"/>
      </p:ext>
    </p:extLst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99310" y="0"/>
            <a:ext cx="5627084" cy="10628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14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79376"/>
            <a:ext cx="6553200" cy="6826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70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nal NA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96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004386" y="6483349"/>
            <a:ext cx="787725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9/16/14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534" y="6483349"/>
            <a:ext cx="4588933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technical data in this document is controlled under the U.S. Export Regulations; release to foreign persons may require an export authorization.   </a:t>
            </a:r>
            <a:endParaRPr lang="en-US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49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001888" y="1297172"/>
            <a:ext cx="7684911" cy="4944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7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929" y="1329073"/>
            <a:ext cx="4038600" cy="49335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387" y="6483355"/>
            <a:ext cx="886503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4350" y="6483355"/>
            <a:ext cx="1132449" cy="36512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752ABD36-0AAD-3448-9164-3F611EC6570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5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96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13" y="111353"/>
            <a:ext cx="5102679" cy="11430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61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89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366" y="57150"/>
            <a:ext cx="5731934" cy="122652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336" y="1600199"/>
            <a:ext cx="4294464" cy="4846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8" y="1600199"/>
            <a:ext cx="4297680" cy="484632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88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366" y="87922"/>
            <a:ext cx="5731934" cy="123469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2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2.xml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_BG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31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FFFF"/>
                </a:solidFill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3D804BE-5198-2946-A7CF-1560F12F4DF1}" type="slidenum">
              <a:rPr lang="en-US" smtClean="0"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6248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7" y="1165225"/>
            <a:ext cx="875665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81"/>
            <a:ext cx="21336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000" b="0">
                <a:solidFill>
                  <a:srgbClr val="FFFFFF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A91A39F-11B5-9847-AA17-E654CBC879A1}" type="datetimeFigureOut">
              <a:rPr lang="en-US" smtClean="0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8/16/17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 Narrow"/>
          <a:ea typeface="+mj-ea"/>
          <a:cs typeface="Arial Narrow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174625" indent="-174625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515938" indent="-233363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  <a:ea typeface="+mn-ea"/>
        </a:defRPr>
      </a:lvl2pPr>
      <a:lvl3pPr marL="739775" indent="-166688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FFFFFF"/>
          </a:solidFill>
          <a:latin typeface="+mn-lt"/>
          <a:ea typeface="+mn-ea"/>
        </a:defRPr>
      </a:lvl3pPr>
      <a:lvl4pPr marL="1089025" indent="-233363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FFFFFF"/>
          </a:solidFill>
          <a:latin typeface="+mn-lt"/>
          <a:ea typeface="+mn-ea"/>
        </a:defRPr>
      </a:lvl4pPr>
      <a:lvl5pPr marL="1312863" indent="-16668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firstlogo-miscbanner2.jpg.jpe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271838" y="119063"/>
            <a:ext cx="57324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4950" y="1600200"/>
            <a:ext cx="870743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09000" y="6629400"/>
            <a:ext cx="635000" cy="23228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15B38F-7504-429C-941E-6E5FC1055BB2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124200" y="6629400"/>
            <a:ext cx="28956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WFIRST @ APAC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</a:rPr>
              <a:t>24 April 2017</a:t>
            </a:r>
            <a:endParaRPr lang="en-US" sz="10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1" r:id="rId7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0929" y="179459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Inflation Probe</a:t>
            </a:r>
            <a:br>
              <a:rPr lang="en-US" sz="3100" dirty="0" smtClean="0"/>
            </a:br>
            <a:r>
              <a:rPr lang="en-US" sz="3100" dirty="0" smtClean="0"/>
              <a:t>S. </a:t>
            </a:r>
            <a:r>
              <a:rPr lang="en-US" sz="3100" dirty="0" err="1" smtClean="0"/>
              <a:t>Hanany</a:t>
            </a:r>
            <a:r>
              <a:rPr lang="en-US" sz="3100" dirty="0" smtClean="0"/>
              <a:t>, Univ. of Minnesota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4341" y="206031"/>
            <a:ext cx="4038600" cy="455543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5"/>
              </a:spcBef>
              <a:buSzPct val="100000"/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Science Goals: </a:t>
            </a:r>
          </a:p>
          <a:p>
            <a:pPr>
              <a:lnSpc>
                <a:spcPct val="90000"/>
              </a:lnSpc>
              <a:spcBef>
                <a:spcPts val="75"/>
              </a:spcBef>
              <a:buSzPct val="100000"/>
            </a:pPr>
            <a:r>
              <a:rPr lang="en-US" sz="2000" dirty="0" smtClean="0">
                <a:solidFill>
                  <a:schemeClr val="tx1"/>
                </a:solidFill>
              </a:rPr>
              <a:t>Probe </a:t>
            </a:r>
            <a:r>
              <a:rPr lang="en-US" sz="2000" dirty="0">
                <a:solidFill>
                  <a:schemeClr val="tx1"/>
                </a:solidFill>
              </a:rPr>
              <a:t>the physics of the big bang </a:t>
            </a:r>
            <a:r>
              <a:rPr lang="en-US" sz="2000" dirty="0" smtClean="0">
                <a:solidFill>
                  <a:schemeClr val="tx1"/>
                </a:solidFill>
              </a:rPr>
              <a:t>and of quantum gravity by </a:t>
            </a:r>
            <a:r>
              <a:rPr lang="en-US" sz="2000" dirty="0">
                <a:solidFill>
                  <a:schemeClr val="tx1"/>
                </a:solidFill>
              </a:rPr>
              <a:t>measuring the energy scale </a:t>
            </a:r>
            <a:r>
              <a:rPr lang="en-US" sz="2000" dirty="0" smtClean="0">
                <a:solidFill>
                  <a:schemeClr val="tx1"/>
                </a:solidFill>
              </a:rPr>
              <a:t>at which Inflation occurred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Test the Standard Model of particle physics </a:t>
            </a:r>
            <a:r>
              <a:rPr lang="en-US" sz="2000" dirty="0">
                <a:solidFill>
                  <a:schemeClr val="tx1"/>
                </a:solidFill>
              </a:rPr>
              <a:t>by measuring the number of light particles in the Universe and the </a:t>
            </a:r>
            <a:r>
              <a:rPr lang="en-US" sz="2000" dirty="0" smtClean="0">
                <a:solidFill>
                  <a:schemeClr val="tx1"/>
                </a:solidFill>
              </a:rPr>
              <a:t>mass </a:t>
            </a:r>
            <a:r>
              <a:rPr lang="en-US" sz="2000" dirty="0">
                <a:solidFill>
                  <a:schemeClr val="tx1"/>
                </a:solidFill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</a:rPr>
              <a:t>neutrino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Elucidate the nature of dark matter and search for new forms of matter in the early universe</a:t>
            </a:r>
            <a:endParaRPr lang="en-US" sz="2000" dirty="0">
              <a:solidFill>
                <a:schemeClr val="tx1"/>
              </a:solidFill>
            </a:endParaRP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</a:pPr>
            <a:r>
              <a:rPr lang="en-US" sz="2000" dirty="0" smtClean="0">
                <a:solidFill>
                  <a:schemeClr val="tx1"/>
                </a:solidFill>
              </a:rPr>
              <a:t> Measure </a:t>
            </a: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reionization and star formation </a:t>
            </a:r>
            <a:r>
              <a:rPr lang="en-US" sz="2000" dirty="0">
                <a:solidFill>
                  <a:schemeClr val="tx1"/>
                </a:solidFill>
              </a:rPr>
              <a:t>history </a:t>
            </a:r>
            <a:r>
              <a:rPr lang="en-US" sz="2000" dirty="0" smtClean="0">
                <a:solidFill>
                  <a:schemeClr val="tx1"/>
                </a:solidFill>
              </a:rPr>
              <a:t>over cosmic time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</a:pPr>
            <a:r>
              <a:rPr lang="en-US" sz="2000" dirty="0" smtClean="0">
                <a:solidFill>
                  <a:schemeClr val="tx1"/>
                </a:solidFill>
              </a:rPr>
              <a:t>Determine the mechanisms of structure formation, from galaxy cluster to stellar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297EF46-42AB-314A-A2E7-FB6E0BBF01D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13641" y="4180786"/>
            <a:ext cx="3869870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Mission </a:t>
            </a:r>
            <a:r>
              <a:rPr lang="en-US" sz="2000" b="1" u="sng" dirty="0" smtClean="0">
                <a:solidFill>
                  <a:srgbClr val="FF0000"/>
                </a:solidFill>
              </a:rPr>
              <a:t>Description (cont.)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endParaRPr lang="en-US" sz="2000" dirty="0">
              <a:solidFill>
                <a:srgbClr val="FF0000"/>
              </a:solidFill>
            </a:endParaRP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  <a:buFontTx/>
              <a:buChar char="•"/>
            </a:pPr>
            <a:r>
              <a:rPr lang="en-US" sz="2000" dirty="0" smtClean="0"/>
              <a:t>High resolution imager: </a:t>
            </a:r>
            <a:r>
              <a:rPr lang="en-US" sz="2000" dirty="0"/>
              <a:t>bolometric </a:t>
            </a:r>
            <a:r>
              <a:rPr lang="en-US" sz="2000" dirty="0" smtClean="0"/>
              <a:t>camera with transition edge sensors cooled </a:t>
            </a:r>
            <a:r>
              <a:rPr lang="en-US" sz="2000" dirty="0"/>
              <a:t>to </a:t>
            </a:r>
            <a:r>
              <a:rPr lang="en-US" sz="2000" dirty="0" smtClean="0"/>
              <a:t>0.1 K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  <a:buFontTx/>
              <a:buChar char="•"/>
            </a:pPr>
            <a:r>
              <a:rPr lang="en-US" sz="2000" dirty="0" smtClean="0"/>
              <a:t>Low resolution </a:t>
            </a:r>
            <a:r>
              <a:rPr lang="en-US" sz="2000" dirty="0"/>
              <a:t>F</a:t>
            </a:r>
            <a:r>
              <a:rPr lang="en-US" sz="2000" dirty="0" smtClean="0"/>
              <a:t>ourier transform spectrometer</a:t>
            </a:r>
            <a:endParaRPr lang="en-US" sz="2000" dirty="0"/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  <a:buFontTx/>
              <a:buChar char="•"/>
            </a:pPr>
            <a:r>
              <a:rPr lang="en-US" sz="2000" dirty="0"/>
              <a:t>4 year mission at L2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376" y="4702394"/>
            <a:ext cx="3869870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Mission Description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  <a:buFontTx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osmic microwave background polarization imager and spectrometer 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  <a:buFontTx/>
              <a:buChar char="•"/>
            </a:pPr>
            <a:r>
              <a:rPr lang="en-US" sz="2000" dirty="0" smtClean="0"/>
              <a:t>All sky survey</a:t>
            </a:r>
          </a:p>
          <a:p>
            <a:pPr marL="127397" indent="-127397">
              <a:lnSpc>
                <a:spcPct val="90000"/>
              </a:lnSpc>
              <a:spcBef>
                <a:spcPts val="75"/>
              </a:spcBef>
              <a:buSzPct val="100000"/>
              <a:buFontTx/>
              <a:buChar char="•"/>
            </a:pPr>
            <a:r>
              <a:rPr lang="en-US" sz="2000" dirty="0" smtClean="0"/>
              <a:t>Exquisite measurement of foregrounds with 20 frequency bands between 20 </a:t>
            </a:r>
            <a:r>
              <a:rPr lang="mr-IN" sz="2000" dirty="0" smtClean="0"/>
              <a:t>–</a:t>
            </a:r>
            <a:r>
              <a:rPr lang="en-US" sz="2000" dirty="0" smtClean="0"/>
              <a:t> 800 GHz </a:t>
            </a:r>
            <a:endParaRPr lang="en-US" sz="2000" dirty="0"/>
          </a:p>
        </p:txBody>
      </p:sp>
      <p:pic>
        <p:nvPicPr>
          <p:cNvPr id="9" name="Content Placeholder 8" descr="planck_cmb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31" b="-11494"/>
          <a:stretch/>
        </p:blipFill>
        <p:spPr>
          <a:xfrm>
            <a:off x="4670102" y="1227538"/>
            <a:ext cx="4374257" cy="2671275"/>
          </a:xfrm>
        </p:spPr>
      </p:pic>
    </p:spTree>
    <p:extLst>
      <p:ext uri="{BB962C8B-B14F-4D97-AF65-F5344CB8AC3E}">
        <p14:creationId xmlns:p14="http://schemas.microsoft.com/office/powerpoint/2010/main" val="21033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&amp;N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Fronti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Frontier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Frontier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-Phase A Risk Management for the Telescope.potx" id="{BE598337-BC11-4199-9979-D02CF03C72A0}" vid="{0CB52A40-F038-4933-BFC0-D25A27F864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23873</TotalTime>
  <Words>149</Words>
  <Application>Microsoft Macintosh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D&amp;NF</vt:lpstr>
      <vt:lpstr>4_Office Theme</vt:lpstr>
      <vt:lpstr>Inflation Probe S. Hanany, Univ. of Minnesota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paul.hertz@nasa.gov</dc:creator>
  <cp:lastModifiedBy>Shaul Hanany</cp:lastModifiedBy>
  <cp:revision>1219</cp:revision>
  <cp:lastPrinted>2017-07-11T14:23:37Z</cp:lastPrinted>
  <dcterms:created xsi:type="dcterms:W3CDTF">2015-10-23T15:14:15Z</dcterms:created>
  <dcterms:modified xsi:type="dcterms:W3CDTF">2017-08-16T19:47:01Z</dcterms:modified>
</cp:coreProperties>
</file>