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4"/>
    <p:sldMasterId id="2147483755" r:id="rId5"/>
  </p:sldMasterIdLst>
  <p:notesMasterIdLst>
    <p:notesMasterId r:id="rId21"/>
  </p:notesMasterIdLst>
  <p:handoutMasterIdLst>
    <p:handoutMasterId r:id="rId22"/>
  </p:handoutMasterIdLst>
  <p:sldIdLst>
    <p:sldId id="3306" r:id="rId6"/>
    <p:sldId id="3307" r:id="rId7"/>
    <p:sldId id="3308" r:id="rId8"/>
    <p:sldId id="3309" r:id="rId9"/>
    <p:sldId id="3352" r:id="rId10"/>
    <p:sldId id="3310" r:id="rId11"/>
    <p:sldId id="3311" r:id="rId12"/>
    <p:sldId id="3313" r:id="rId13"/>
    <p:sldId id="3314" r:id="rId14"/>
    <p:sldId id="3315" r:id="rId15"/>
    <p:sldId id="3316" r:id="rId16"/>
    <p:sldId id="3319" r:id="rId17"/>
    <p:sldId id="3320" r:id="rId18"/>
    <p:sldId id="3322" r:id="rId19"/>
    <p:sldId id="3323" r:id="rId2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1656" userDrawn="1">
          <p15:clr>
            <a:srgbClr val="A4A3A4"/>
          </p15:clr>
        </p15:guide>
        <p15:guide id="3" orient="horz" pos="792" userDrawn="1">
          <p15:clr>
            <a:srgbClr val="A4A3A4"/>
          </p15:clr>
        </p15:guide>
        <p15:guide id="4" pos="7344" userDrawn="1">
          <p15:clr>
            <a:srgbClr val="A4A3A4"/>
          </p15:clr>
        </p15:guide>
        <p15:guide id="5" pos="5472" userDrawn="1">
          <p15:clr>
            <a:srgbClr val="A4A3A4"/>
          </p15:clr>
        </p15:guide>
        <p15:guide id="6" pos="792" userDrawn="1">
          <p15:clr>
            <a:srgbClr val="A4A3A4"/>
          </p15:clr>
        </p15:guide>
        <p15:guide id="7"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Smith, Eric P. (HQ-DA010)" initials="S(" lastIdx="7" clrIdx="0">
    <p:extLst>
      <p:ext uri="{19B8F6BF-5375-455C-9EA6-DF929625EA0E}">
        <p15:presenceInfo xmlns:p15="http://schemas.microsoft.com/office/powerpoint/2012/main" userId="S::epsmith1@ndc.nasa.gov::42eade56-89e9-48a4-8d22-9f9ecac19f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DFDFDF"/>
    <a:srgbClr val="E1E1E1"/>
    <a:srgbClr val="DCDCDC"/>
    <a:srgbClr val="EFEFEF"/>
    <a:srgbClr val="EAEAEA"/>
    <a:srgbClr val="0000FF"/>
    <a:srgbClr val="AAE3F7"/>
    <a:srgbClr val="FF505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autoAdjust="0"/>
    <p:restoredTop sz="94008" autoAdjust="0"/>
  </p:normalViewPr>
  <p:slideViewPr>
    <p:cSldViewPr snapToGrid="0" snapToObjects="1">
      <p:cViewPr varScale="1">
        <p:scale>
          <a:sx n="123" d="100"/>
          <a:sy n="123" d="100"/>
        </p:scale>
        <p:origin x="728" y="184"/>
      </p:cViewPr>
      <p:guideLst>
        <p:guide orient="horz" pos="384"/>
        <p:guide pos="1656"/>
        <p:guide orient="horz" pos="792"/>
        <p:guide pos="7344"/>
        <p:guide pos="5472"/>
        <p:guide pos="792"/>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p:scale>
          <a:sx n="192" d="100"/>
          <a:sy n="192" d="100"/>
        </p:scale>
        <p:origin x="2008" y="1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233DE-3ACE-7B4C-AB00-85A8407583C8}" type="doc">
      <dgm:prSet loTypeId="urn:microsoft.com/office/officeart/2005/8/layout/lProcess3" loCatId="" qsTypeId="urn:microsoft.com/office/officeart/2005/8/quickstyle/simple1" qsCatId="simple" csTypeId="urn:microsoft.com/office/officeart/2005/8/colors/accent1_2" csCatId="accent1" phldr="1"/>
      <dgm:spPr/>
    </dgm:pt>
    <dgm:pt modelId="{B8DC9786-C140-6545-AD80-BF9F2C3C38DF}">
      <dgm:prSet phldrT="[Text]" custT="1"/>
      <dgm:spPr/>
      <dgm:t>
        <a:bodyPr/>
        <a:lstStyle/>
        <a:p>
          <a:r>
            <a:rPr lang="en-US" sz="2000" dirty="0">
              <a:latin typeface="Arial" panose="020B0604020202020204" pitchFamily="34" charset="0"/>
              <a:cs typeface="Arial" panose="020B0604020202020204" pitchFamily="34" charset="0"/>
            </a:rPr>
            <a:t>Supporting Research &amp; Technology</a:t>
          </a:r>
        </a:p>
      </dgm:t>
    </dgm:pt>
    <dgm:pt modelId="{5C965B6E-A237-B848-808C-75D32CA5BB33}" type="parTrans" cxnId="{335539EF-FBA2-4040-88E9-9D74A6FA435D}">
      <dgm:prSet/>
      <dgm:spPr/>
      <dgm:t>
        <a:bodyPr/>
        <a:lstStyle/>
        <a:p>
          <a:endParaRPr lang="en-US" sz="1600">
            <a:latin typeface="Arial" panose="020B0604020202020204" pitchFamily="34" charset="0"/>
            <a:cs typeface="Arial" panose="020B0604020202020204" pitchFamily="34" charset="0"/>
          </a:endParaRPr>
        </a:p>
      </dgm:t>
    </dgm:pt>
    <dgm:pt modelId="{B25209A1-65AA-F448-9F19-DB7DD22A2C85}" type="sibTrans" cxnId="{335539EF-FBA2-4040-88E9-9D74A6FA435D}">
      <dgm:prSet/>
      <dgm:spPr/>
      <dgm:t>
        <a:bodyPr/>
        <a:lstStyle/>
        <a:p>
          <a:endParaRPr lang="en-US" sz="1600">
            <a:latin typeface="Arial" panose="020B0604020202020204" pitchFamily="34" charset="0"/>
            <a:cs typeface="Arial" panose="020B0604020202020204" pitchFamily="34" charset="0"/>
          </a:endParaRPr>
        </a:p>
      </dgm:t>
    </dgm:pt>
    <dgm:pt modelId="{8AD760AD-A231-974C-A29F-810F8F09EEBA}">
      <dgm:prSet phldrT="[Text]" custT="1"/>
      <dgm:spPr/>
      <dgm:t>
        <a:bodyPr/>
        <a:lstStyle/>
        <a:p>
          <a:r>
            <a:rPr lang="en-US" sz="2000" dirty="0">
              <a:latin typeface="Arial" panose="020B0604020202020204" pitchFamily="34" charset="0"/>
              <a:cs typeface="Arial" panose="020B0604020202020204" pitchFamily="34" charset="0"/>
            </a:rPr>
            <a:t>Operating Missions</a:t>
          </a:r>
        </a:p>
      </dgm:t>
    </dgm:pt>
    <dgm:pt modelId="{6C2BE7F6-EB32-A94A-AB2D-A02B3189A7D2}" type="parTrans" cxnId="{CCA83466-C49F-604C-9C76-F9E01C4B606B}">
      <dgm:prSet/>
      <dgm:spPr/>
      <dgm:t>
        <a:bodyPr/>
        <a:lstStyle/>
        <a:p>
          <a:endParaRPr lang="en-US" sz="1600">
            <a:latin typeface="Arial" panose="020B0604020202020204" pitchFamily="34" charset="0"/>
            <a:cs typeface="Arial" panose="020B0604020202020204" pitchFamily="34" charset="0"/>
          </a:endParaRPr>
        </a:p>
      </dgm:t>
    </dgm:pt>
    <dgm:pt modelId="{DCD44509-86D4-B844-9389-859EEDCEEBFB}" type="sibTrans" cxnId="{CCA83466-C49F-604C-9C76-F9E01C4B606B}">
      <dgm:prSet/>
      <dgm:spPr/>
      <dgm:t>
        <a:bodyPr/>
        <a:lstStyle/>
        <a:p>
          <a:endParaRPr lang="en-US" sz="1600">
            <a:latin typeface="Arial" panose="020B0604020202020204" pitchFamily="34" charset="0"/>
            <a:cs typeface="Arial" panose="020B0604020202020204" pitchFamily="34" charset="0"/>
          </a:endParaRPr>
        </a:p>
      </dgm:t>
    </dgm:pt>
    <dgm:pt modelId="{D93F9A16-C2C6-4F40-98C8-E673E2D91973}">
      <dgm:prSet phldrT="[Text]" custT="1"/>
      <dgm:spPr/>
      <dgm:t>
        <a:bodyPr/>
        <a:lstStyle/>
        <a:p>
          <a:r>
            <a:rPr lang="en-US" sz="2000" dirty="0">
              <a:latin typeface="Arial" panose="020B0604020202020204" pitchFamily="34" charset="0"/>
              <a:cs typeface="Arial" panose="020B0604020202020204" pitchFamily="34" charset="0"/>
            </a:rPr>
            <a:t>Missions in Development or Under Study</a:t>
          </a:r>
        </a:p>
      </dgm:t>
    </dgm:pt>
    <dgm:pt modelId="{69A4A42D-EEEB-BD4E-A465-9C915278C057}" type="parTrans" cxnId="{B15835BD-8BD8-3D48-8BDE-090B89D90265}">
      <dgm:prSet/>
      <dgm:spPr/>
      <dgm:t>
        <a:bodyPr/>
        <a:lstStyle/>
        <a:p>
          <a:endParaRPr lang="en-US" sz="1600">
            <a:latin typeface="Arial" panose="020B0604020202020204" pitchFamily="34" charset="0"/>
            <a:cs typeface="Arial" panose="020B0604020202020204" pitchFamily="34" charset="0"/>
          </a:endParaRPr>
        </a:p>
      </dgm:t>
    </dgm:pt>
    <dgm:pt modelId="{364D3C41-9C34-8F49-98E0-9A9D7221CD26}" type="sibTrans" cxnId="{B15835BD-8BD8-3D48-8BDE-090B89D90265}">
      <dgm:prSet/>
      <dgm:spPr/>
      <dgm:t>
        <a:bodyPr/>
        <a:lstStyle/>
        <a:p>
          <a:endParaRPr lang="en-US" sz="1600">
            <a:latin typeface="Arial" panose="020B0604020202020204" pitchFamily="34" charset="0"/>
            <a:cs typeface="Arial" panose="020B0604020202020204" pitchFamily="34" charset="0"/>
          </a:endParaRPr>
        </a:p>
      </dgm:t>
    </dgm:pt>
    <dgm:pt modelId="{97540083-BB1B-7F4F-9F7A-683888C1F013}">
      <dgm:prSet custT="1"/>
      <dgm:spPr/>
      <dgm:t>
        <a:bodyPr/>
        <a:lstStyle/>
        <a:p>
          <a:r>
            <a:rPr lang="en-US" sz="1600" b="1" dirty="0">
              <a:latin typeface="Arial" panose="020B0604020202020204" pitchFamily="34" charset="0"/>
              <a:cs typeface="Arial" panose="020B0604020202020204" pitchFamily="34" charset="0"/>
            </a:rPr>
            <a:t>R&amp;A</a:t>
          </a:r>
          <a:r>
            <a:rPr lang="en-US" sz="1600" dirty="0">
              <a:latin typeface="Arial" panose="020B0604020202020204" pitchFamily="34" charset="0"/>
              <a:cs typeface="Arial" panose="020B0604020202020204" pitchFamily="34" charset="0"/>
            </a:rPr>
            <a:t>: ADAP, ATP, TCAN, XRP, Hubble Fellows, GO programs</a:t>
          </a:r>
        </a:p>
      </dgm:t>
    </dgm:pt>
    <dgm:pt modelId="{EB036715-BA98-BD47-884A-AED8E0606838}" type="parTrans" cxnId="{4AAFDE98-7182-2A41-853E-9EF0C87425B4}">
      <dgm:prSet/>
      <dgm:spPr/>
      <dgm:t>
        <a:bodyPr/>
        <a:lstStyle/>
        <a:p>
          <a:endParaRPr lang="en-US" sz="1600">
            <a:latin typeface="Arial" panose="020B0604020202020204" pitchFamily="34" charset="0"/>
            <a:cs typeface="Arial" panose="020B0604020202020204" pitchFamily="34" charset="0"/>
          </a:endParaRPr>
        </a:p>
      </dgm:t>
    </dgm:pt>
    <dgm:pt modelId="{19466DDB-438A-614B-A033-E5CEBFC5EAFA}" type="sibTrans" cxnId="{4AAFDE98-7182-2A41-853E-9EF0C87425B4}">
      <dgm:prSet/>
      <dgm:spPr/>
      <dgm:t>
        <a:bodyPr/>
        <a:lstStyle/>
        <a:p>
          <a:endParaRPr lang="en-US" sz="1600">
            <a:latin typeface="Arial" panose="020B0604020202020204" pitchFamily="34" charset="0"/>
            <a:cs typeface="Arial" panose="020B0604020202020204" pitchFamily="34" charset="0"/>
          </a:endParaRPr>
        </a:p>
      </dgm:t>
    </dgm:pt>
    <dgm:pt modelId="{816C5675-896D-734C-91F1-6BDECE65C7A1}">
      <dgm:prSet custT="1"/>
      <dgm:spPr/>
      <dgm:t>
        <a:bodyPr/>
        <a:lstStyle/>
        <a:p>
          <a:r>
            <a:rPr lang="en-US" sz="1600" b="1" dirty="0">
              <a:latin typeface="Arial" panose="020B0604020202020204" pitchFamily="34" charset="0"/>
              <a:cs typeface="Arial" panose="020B0604020202020204" pitchFamily="34" charset="0"/>
            </a:rPr>
            <a:t>Technology</a:t>
          </a:r>
          <a:r>
            <a:rPr lang="en-US" sz="1600" dirty="0">
              <a:latin typeface="Arial" panose="020B0604020202020204" pitchFamily="34" charset="0"/>
              <a:cs typeface="Arial" panose="020B0604020202020204" pitchFamily="34" charset="0"/>
            </a:rPr>
            <a:t>: APRA, SAT, Roman Fellows, Future flagship technologies</a:t>
          </a:r>
        </a:p>
      </dgm:t>
    </dgm:pt>
    <dgm:pt modelId="{F4E4C116-FD4B-8B4A-823E-49AD80D1CE68}" type="parTrans" cxnId="{641EB50A-29F7-0440-9BF4-CDC87E82DF5D}">
      <dgm:prSet/>
      <dgm:spPr/>
      <dgm:t>
        <a:bodyPr/>
        <a:lstStyle/>
        <a:p>
          <a:endParaRPr lang="en-US" sz="1600">
            <a:latin typeface="Arial" panose="020B0604020202020204" pitchFamily="34" charset="0"/>
            <a:cs typeface="Arial" panose="020B0604020202020204" pitchFamily="34" charset="0"/>
          </a:endParaRPr>
        </a:p>
      </dgm:t>
    </dgm:pt>
    <dgm:pt modelId="{E525F6FB-399B-034F-BE2C-03D6CB58162D}" type="sibTrans" cxnId="{641EB50A-29F7-0440-9BF4-CDC87E82DF5D}">
      <dgm:prSet/>
      <dgm:spPr/>
      <dgm:t>
        <a:bodyPr/>
        <a:lstStyle/>
        <a:p>
          <a:endParaRPr lang="en-US" sz="1600">
            <a:latin typeface="Arial" panose="020B0604020202020204" pitchFamily="34" charset="0"/>
            <a:cs typeface="Arial" panose="020B0604020202020204" pitchFamily="34" charset="0"/>
          </a:endParaRPr>
        </a:p>
      </dgm:t>
    </dgm:pt>
    <dgm:pt modelId="{1D8FDF60-0118-7748-8BDE-E27F752D61A5}">
      <dgm:prSet custT="1"/>
      <dgm:spPr/>
      <dgm:t>
        <a:bodyPr/>
        <a:lstStyle/>
        <a:p>
          <a:r>
            <a:rPr lang="en-US" sz="1600" b="1" dirty="0">
              <a:latin typeface="Arial" panose="020B0604020202020204" pitchFamily="34" charset="0"/>
              <a:cs typeface="Arial" panose="020B0604020202020204" pitchFamily="34" charset="0"/>
            </a:rPr>
            <a:t>Research support</a:t>
          </a:r>
          <a:r>
            <a:rPr lang="en-US" sz="1600" dirty="0">
              <a:latin typeface="Arial" panose="020B0604020202020204" pitchFamily="34" charset="0"/>
              <a:cs typeface="Arial" panose="020B0604020202020204" pitchFamily="34" charset="0"/>
            </a:rPr>
            <a:t>: Keck, Balloon project, Astrophysics archives</a:t>
          </a:r>
        </a:p>
      </dgm:t>
    </dgm:pt>
    <dgm:pt modelId="{044FF066-6E6F-994E-86D1-B814769677F8}" type="parTrans" cxnId="{9888255E-4331-E845-AB9E-E3D1AAE8C218}">
      <dgm:prSet/>
      <dgm:spPr/>
      <dgm:t>
        <a:bodyPr/>
        <a:lstStyle/>
        <a:p>
          <a:endParaRPr lang="en-US" sz="1600">
            <a:latin typeface="Arial" panose="020B0604020202020204" pitchFamily="34" charset="0"/>
            <a:cs typeface="Arial" panose="020B0604020202020204" pitchFamily="34" charset="0"/>
          </a:endParaRPr>
        </a:p>
      </dgm:t>
    </dgm:pt>
    <dgm:pt modelId="{E3BF7EE7-FAA6-1F4C-93C7-BB4EA4445DC5}" type="sibTrans" cxnId="{9888255E-4331-E845-AB9E-E3D1AAE8C218}">
      <dgm:prSet/>
      <dgm:spPr/>
      <dgm:t>
        <a:bodyPr/>
        <a:lstStyle/>
        <a:p>
          <a:endParaRPr lang="en-US" sz="1600">
            <a:latin typeface="Arial" panose="020B0604020202020204" pitchFamily="34" charset="0"/>
            <a:cs typeface="Arial" panose="020B0604020202020204" pitchFamily="34" charset="0"/>
          </a:endParaRPr>
        </a:p>
      </dgm:t>
    </dgm:pt>
    <dgm:pt modelId="{2543F3A9-9DFB-194B-BA2C-1D1108544C7B}">
      <dgm:prSet custT="1"/>
      <dgm:spPr/>
      <dgm:t>
        <a:bodyPr/>
        <a:lstStyle/>
        <a:p>
          <a:r>
            <a:rPr lang="en-US" sz="1600" b="1" dirty="0">
              <a:latin typeface="Arial" panose="020B0604020202020204" pitchFamily="34" charset="0"/>
              <a:cs typeface="Arial" panose="020B0604020202020204" pitchFamily="34" charset="0"/>
            </a:rPr>
            <a:t>Explorers</a:t>
          </a:r>
          <a:r>
            <a:rPr lang="en-US" sz="1600" dirty="0">
              <a:latin typeface="Arial" panose="020B0604020202020204" pitchFamily="34" charset="0"/>
              <a:cs typeface="Arial" panose="020B0604020202020204" pitchFamily="34" charset="0"/>
            </a:rPr>
            <a:t>: Gehrels Swift, NuSTAR, NICER, TESS</a:t>
          </a:r>
        </a:p>
      </dgm:t>
    </dgm:pt>
    <dgm:pt modelId="{84B09651-AE62-2C47-AE76-7C92DC8B73F1}" type="parTrans" cxnId="{73D5582B-72D1-0C4C-AB8A-72742BD3B780}">
      <dgm:prSet/>
      <dgm:spPr/>
      <dgm:t>
        <a:bodyPr/>
        <a:lstStyle/>
        <a:p>
          <a:endParaRPr lang="en-US" sz="1600">
            <a:latin typeface="Arial" panose="020B0604020202020204" pitchFamily="34" charset="0"/>
            <a:cs typeface="Arial" panose="020B0604020202020204" pitchFamily="34" charset="0"/>
          </a:endParaRPr>
        </a:p>
      </dgm:t>
    </dgm:pt>
    <dgm:pt modelId="{8E149497-B853-FA40-9423-4E655A3E6D5B}" type="sibTrans" cxnId="{73D5582B-72D1-0C4C-AB8A-72742BD3B780}">
      <dgm:prSet/>
      <dgm:spPr/>
      <dgm:t>
        <a:bodyPr/>
        <a:lstStyle/>
        <a:p>
          <a:endParaRPr lang="en-US" sz="1600">
            <a:latin typeface="Arial" panose="020B0604020202020204" pitchFamily="34" charset="0"/>
            <a:cs typeface="Arial" panose="020B0604020202020204" pitchFamily="34" charset="0"/>
          </a:endParaRPr>
        </a:p>
      </dgm:t>
    </dgm:pt>
    <dgm:pt modelId="{BC454762-3D6F-5A4C-A752-434C58F3C30E}">
      <dgm:prSet custT="1"/>
      <dgm:spPr/>
      <dgm:t>
        <a:bodyPr/>
        <a:lstStyle/>
        <a:p>
          <a:r>
            <a:rPr lang="en-US" sz="1600" b="1" dirty="0">
              <a:latin typeface="Arial" panose="020B0604020202020204" pitchFamily="34" charset="0"/>
              <a:cs typeface="Arial" panose="020B0604020202020204" pitchFamily="34" charset="0"/>
            </a:rPr>
            <a:t>International Partnerships</a:t>
          </a:r>
          <a:r>
            <a:rPr lang="en-US" sz="1600" dirty="0">
              <a:latin typeface="Arial" panose="020B0604020202020204" pitchFamily="34" charset="0"/>
              <a:cs typeface="Arial" panose="020B0604020202020204" pitchFamily="34" charset="0"/>
            </a:rPr>
            <a:t>: XMM-Newton</a:t>
          </a:r>
        </a:p>
      </dgm:t>
    </dgm:pt>
    <dgm:pt modelId="{0513BDB5-6ABB-074E-B1A5-2F6F8243EC06}" type="parTrans" cxnId="{33C5E3A0-0AEF-2F47-B8E2-EE8C00CE9A80}">
      <dgm:prSet/>
      <dgm:spPr/>
      <dgm:t>
        <a:bodyPr/>
        <a:lstStyle/>
        <a:p>
          <a:endParaRPr lang="en-US" sz="1600">
            <a:latin typeface="Arial" panose="020B0604020202020204" pitchFamily="34" charset="0"/>
            <a:cs typeface="Arial" panose="020B0604020202020204" pitchFamily="34" charset="0"/>
          </a:endParaRPr>
        </a:p>
      </dgm:t>
    </dgm:pt>
    <dgm:pt modelId="{231C6201-6D18-4644-AA77-F7444179E707}" type="sibTrans" cxnId="{33C5E3A0-0AEF-2F47-B8E2-EE8C00CE9A80}">
      <dgm:prSet/>
      <dgm:spPr/>
      <dgm:t>
        <a:bodyPr/>
        <a:lstStyle/>
        <a:p>
          <a:endParaRPr lang="en-US" sz="1600">
            <a:latin typeface="Arial" panose="020B0604020202020204" pitchFamily="34" charset="0"/>
            <a:cs typeface="Arial" panose="020B0604020202020204" pitchFamily="34" charset="0"/>
          </a:endParaRPr>
        </a:p>
      </dgm:t>
    </dgm:pt>
    <dgm:pt modelId="{BE2699AE-AD34-E64A-A915-ECE993B2CF69}">
      <dgm:prSet custT="1"/>
      <dgm:spPr/>
      <dgm:t>
        <a:bodyPr/>
        <a:lstStyle/>
        <a:p>
          <a:r>
            <a:rPr lang="en-US" sz="1600" b="1" dirty="0">
              <a:latin typeface="Arial" panose="020B0604020202020204" pitchFamily="34" charset="0"/>
              <a:cs typeface="Arial" panose="020B0604020202020204" pitchFamily="34" charset="0"/>
            </a:rPr>
            <a:t>Strategic Missions</a:t>
          </a:r>
          <a:r>
            <a:rPr lang="en-US" sz="1600" dirty="0">
              <a:latin typeface="Arial" panose="020B0604020202020204" pitchFamily="34" charset="0"/>
              <a:cs typeface="Arial" panose="020B0604020202020204" pitchFamily="34" charset="0"/>
            </a:rPr>
            <a:t>:  Hubble, Chandra, Spitzer, Fermi, SOFIA</a:t>
          </a:r>
        </a:p>
      </dgm:t>
    </dgm:pt>
    <dgm:pt modelId="{D510BC66-0396-3646-94CC-5B5B32EF2B24}" type="parTrans" cxnId="{76F99DAD-E0BB-3640-B5CA-775E728554AF}">
      <dgm:prSet/>
      <dgm:spPr/>
      <dgm:t>
        <a:bodyPr/>
        <a:lstStyle/>
        <a:p>
          <a:endParaRPr lang="en-US" sz="1600">
            <a:latin typeface="Arial" panose="020B0604020202020204" pitchFamily="34" charset="0"/>
            <a:cs typeface="Arial" panose="020B0604020202020204" pitchFamily="34" charset="0"/>
          </a:endParaRPr>
        </a:p>
      </dgm:t>
    </dgm:pt>
    <dgm:pt modelId="{29C09546-3D10-8848-A193-B58DC8F4992F}" type="sibTrans" cxnId="{76F99DAD-E0BB-3640-B5CA-775E728554AF}">
      <dgm:prSet/>
      <dgm:spPr/>
      <dgm:t>
        <a:bodyPr/>
        <a:lstStyle/>
        <a:p>
          <a:endParaRPr lang="en-US" sz="1600">
            <a:latin typeface="Arial" panose="020B0604020202020204" pitchFamily="34" charset="0"/>
            <a:cs typeface="Arial" panose="020B0604020202020204" pitchFamily="34" charset="0"/>
          </a:endParaRPr>
        </a:p>
      </dgm:t>
    </dgm:pt>
    <dgm:pt modelId="{FF56FB4B-46F8-EE4C-9404-00B98FF31E7A}">
      <dgm:prSet custT="1"/>
      <dgm:spPr/>
      <dgm:t>
        <a:bodyPr/>
        <a:lstStyle/>
        <a:p>
          <a:r>
            <a:rPr lang="en-US" sz="1600" b="1" dirty="0">
              <a:latin typeface="Arial" panose="020B0604020202020204" pitchFamily="34" charset="0"/>
              <a:cs typeface="Arial" panose="020B0604020202020204" pitchFamily="34" charset="0"/>
            </a:rPr>
            <a:t>Explorers</a:t>
          </a:r>
          <a:r>
            <a:rPr lang="en-US" sz="1600" dirty="0">
              <a:latin typeface="Arial" panose="020B0604020202020204" pitchFamily="34" charset="0"/>
              <a:cs typeface="Arial" panose="020B0604020202020204" pitchFamily="34" charset="0"/>
            </a:rPr>
            <a:t>: IXPE, GUSTO, SPHEREx, AO2019, AO2021, etc.</a:t>
          </a:r>
        </a:p>
      </dgm:t>
    </dgm:pt>
    <dgm:pt modelId="{453EFDE5-9D00-EE44-8BC5-2A028F015FB8}" type="parTrans" cxnId="{879A9EFE-183A-F24F-A1FF-DC5A746431AE}">
      <dgm:prSet/>
      <dgm:spPr/>
      <dgm:t>
        <a:bodyPr/>
        <a:lstStyle/>
        <a:p>
          <a:endParaRPr lang="en-US" sz="1600">
            <a:latin typeface="Arial" panose="020B0604020202020204" pitchFamily="34" charset="0"/>
            <a:cs typeface="Arial" panose="020B0604020202020204" pitchFamily="34" charset="0"/>
          </a:endParaRPr>
        </a:p>
      </dgm:t>
    </dgm:pt>
    <dgm:pt modelId="{324424F5-F021-D241-9C25-B47A29A80DEF}" type="sibTrans" cxnId="{879A9EFE-183A-F24F-A1FF-DC5A746431AE}">
      <dgm:prSet/>
      <dgm:spPr/>
      <dgm:t>
        <a:bodyPr/>
        <a:lstStyle/>
        <a:p>
          <a:endParaRPr lang="en-US" sz="1600">
            <a:latin typeface="Arial" panose="020B0604020202020204" pitchFamily="34" charset="0"/>
            <a:cs typeface="Arial" panose="020B0604020202020204" pitchFamily="34" charset="0"/>
          </a:endParaRPr>
        </a:p>
      </dgm:t>
    </dgm:pt>
    <dgm:pt modelId="{AFA1CFFB-35C5-354D-8EF8-37190ECD0911}">
      <dgm:prSet custT="1"/>
      <dgm:spPr/>
      <dgm:t>
        <a:bodyPr/>
        <a:lstStyle/>
        <a:p>
          <a:r>
            <a:rPr lang="en-US" sz="1600" b="1" dirty="0">
              <a:latin typeface="Arial" panose="020B0604020202020204" pitchFamily="34" charset="0"/>
              <a:cs typeface="Arial" panose="020B0604020202020204" pitchFamily="34" charset="0"/>
            </a:rPr>
            <a:t>International Partnerships</a:t>
          </a:r>
          <a:r>
            <a:rPr lang="en-US" sz="1600" dirty="0">
              <a:latin typeface="Arial" panose="020B0604020202020204" pitchFamily="34" charset="0"/>
              <a:cs typeface="Arial" panose="020B0604020202020204" pitchFamily="34" charset="0"/>
            </a:rPr>
            <a:t>: Euclid, XRISM, Athena, LISA</a:t>
          </a:r>
        </a:p>
      </dgm:t>
    </dgm:pt>
    <dgm:pt modelId="{61848528-8CFC-FF4D-8E96-6D5768B7FFA3}" type="parTrans" cxnId="{0A4100C0-AE82-1D41-972B-915A6A8D7BA2}">
      <dgm:prSet/>
      <dgm:spPr/>
      <dgm:t>
        <a:bodyPr/>
        <a:lstStyle/>
        <a:p>
          <a:endParaRPr lang="en-US" sz="1600">
            <a:latin typeface="Arial" panose="020B0604020202020204" pitchFamily="34" charset="0"/>
            <a:cs typeface="Arial" panose="020B0604020202020204" pitchFamily="34" charset="0"/>
          </a:endParaRPr>
        </a:p>
      </dgm:t>
    </dgm:pt>
    <dgm:pt modelId="{4A726116-0448-B944-98E0-E3F67566840B}" type="sibTrans" cxnId="{0A4100C0-AE82-1D41-972B-915A6A8D7BA2}">
      <dgm:prSet/>
      <dgm:spPr/>
      <dgm:t>
        <a:bodyPr/>
        <a:lstStyle/>
        <a:p>
          <a:endParaRPr lang="en-US" sz="1600">
            <a:latin typeface="Arial" panose="020B0604020202020204" pitchFamily="34" charset="0"/>
            <a:cs typeface="Arial" panose="020B0604020202020204" pitchFamily="34" charset="0"/>
          </a:endParaRPr>
        </a:p>
      </dgm:t>
    </dgm:pt>
    <dgm:pt modelId="{F503016B-468E-0348-A21E-9167CE47772E}">
      <dgm:prSet custT="1"/>
      <dgm:spPr/>
      <dgm:t>
        <a:bodyPr/>
        <a:lstStyle/>
        <a:p>
          <a:r>
            <a:rPr lang="en-US" sz="1600" b="1" dirty="0">
              <a:latin typeface="Arial" panose="020B0604020202020204" pitchFamily="34" charset="0"/>
              <a:cs typeface="Arial" panose="020B0604020202020204" pitchFamily="34" charset="0"/>
            </a:rPr>
            <a:t>Strategic Missions</a:t>
          </a:r>
          <a:r>
            <a:rPr lang="en-US" sz="1600" dirty="0">
              <a:latin typeface="Arial" panose="020B0604020202020204" pitchFamily="34" charset="0"/>
              <a:cs typeface="Arial" panose="020B0604020202020204" pitchFamily="34" charset="0"/>
            </a:rPr>
            <a:t>: Webb, WFIRST</a:t>
          </a:r>
        </a:p>
      </dgm:t>
    </dgm:pt>
    <dgm:pt modelId="{ACC82436-0D29-1545-B33A-F21C020FBA7F}" type="parTrans" cxnId="{2BF282A5-FC70-9940-9718-DEDE08955FFC}">
      <dgm:prSet/>
      <dgm:spPr/>
      <dgm:t>
        <a:bodyPr/>
        <a:lstStyle/>
        <a:p>
          <a:endParaRPr lang="en-US" sz="1600">
            <a:latin typeface="Arial" panose="020B0604020202020204" pitchFamily="34" charset="0"/>
            <a:cs typeface="Arial" panose="020B0604020202020204" pitchFamily="34" charset="0"/>
          </a:endParaRPr>
        </a:p>
      </dgm:t>
    </dgm:pt>
    <dgm:pt modelId="{3E5016C4-A776-8E4C-944B-608F14DD0B88}" type="sibTrans" cxnId="{2BF282A5-FC70-9940-9718-DEDE08955FFC}">
      <dgm:prSet/>
      <dgm:spPr/>
      <dgm:t>
        <a:bodyPr/>
        <a:lstStyle/>
        <a:p>
          <a:endParaRPr lang="en-US" sz="1600">
            <a:latin typeface="Arial" panose="020B0604020202020204" pitchFamily="34" charset="0"/>
            <a:cs typeface="Arial" panose="020B0604020202020204" pitchFamily="34" charset="0"/>
          </a:endParaRPr>
        </a:p>
      </dgm:t>
    </dgm:pt>
    <dgm:pt modelId="{E362F5CC-BBB4-F246-B3B8-3FA740A6B7FB}" type="pres">
      <dgm:prSet presAssocID="{255233DE-3ACE-7B4C-AB00-85A8407583C8}" presName="Name0" presStyleCnt="0">
        <dgm:presLayoutVars>
          <dgm:chPref val="3"/>
          <dgm:dir/>
          <dgm:animLvl val="lvl"/>
          <dgm:resizeHandles/>
        </dgm:presLayoutVars>
      </dgm:prSet>
      <dgm:spPr/>
    </dgm:pt>
    <dgm:pt modelId="{78E6D2F9-5313-B744-A127-76654C77156B}" type="pres">
      <dgm:prSet presAssocID="{B8DC9786-C140-6545-AD80-BF9F2C3C38DF}" presName="horFlow" presStyleCnt="0"/>
      <dgm:spPr/>
    </dgm:pt>
    <dgm:pt modelId="{B3FCBDB4-B764-F142-B9D8-76D33A363C70}" type="pres">
      <dgm:prSet presAssocID="{B8DC9786-C140-6545-AD80-BF9F2C3C38DF}" presName="bigChev" presStyleLbl="node1" presStyleIdx="0" presStyleCnt="3"/>
      <dgm:spPr/>
    </dgm:pt>
    <dgm:pt modelId="{E25A9990-9EA2-CD4C-990F-2F50C45A7513}" type="pres">
      <dgm:prSet presAssocID="{EB036715-BA98-BD47-884A-AED8E0606838}" presName="parTrans" presStyleCnt="0"/>
      <dgm:spPr/>
    </dgm:pt>
    <dgm:pt modelId="{ACE5C6FE-7B13-A444-B56D-B990F0BE25F3}" type="pres">
      <dgm:prSet presAssocID="{97540083-BB1B-7F4F-9F7A-683888C1F013}" presName="node" presStyleLbl="alignAccFollowNode1" presStyleIdx="0" presStyleCnt="9">
        <dgm:presLayoutVars>
          <dgm:bulletEnabled val="1"/>
        </dgm:presLayoutVars>
      </dgm:prSet>
      <dgm:spPr/>
    </dgm:pt>
    <dgm:pt modelId="{1CF3D858-1861-C243-A6C2-12B608CEBFD5}" type="pres">
      <dgm:prSet presAssocID="{19466DDB-438A-614B-A033-E5CEBFC5EAFA}" presName="sibTrans" presStyleCnt="0"/>
      <dgm:spPr/>
    </dgm:pt>
    <dgm:pt modelId="{DDB95DC6-E6B4-7444-B9B8-1CEDD5BD3959}" type="pres">
      <dgm:prSet presAssocID="{816C5675-896D-734C-91F1-6BDECE65C7A1}" presName="node" presStyleLbl="alignAccFollowNode1" presStyleIdx="1" presStyleCnt="9">
        <dgm:presLayoutVars>
          <dgm:bulletEnabled val="1"/>
        </dgm:presLayoutVars>
      </dgm:prSet>
      <dgm:spPr/>
    </dgm:pt>
    <dgm:pt modelId="{87E8B3EA-C85A-5E42-9AA8-1D5DEC55F153}" type="pres">
      <dgm:prSet presAssocID="{E525F6FB-399B-034F-BE2C-03D6CB58162D}" presName="sibTrans" presStyleCnt="0"/>
      <dgm:spPr/>
    </dgm:pt>
    <dgm:pt modelId="{B2A5360A-9202-7B4D-8E01-E3495E075A7A}" type="pres">
      <dgm:prSet presAssocID="{1D8FDF60-0118-7748-8BDE-E27F752D61A5}" presName="node" presStyleLbl="alignAccFollowNode1" presStyleIdx="2" presStyleCnt="9">
        <dgm:presLayoutVars>
          <dgm:bulletEnabled val="1"/>
        </dgm:presLayoutVars>
      </dgm:prSet>
      <dgm:spPr/>
    </dgm:pt>
    <dgm:pt modelId="{7F5CEE8A-6065-0447-B0E2-757F4397D4DB}" type="pres">
      <dgm:prSet presAssocID="{B8DC9786-C140-6545-AD80-BF9F2C3C38DF}" presName="vSp" presStyleCnt="0"/>
      <dgm:spPr/>
    </dgm:pt>
    <dgm:pt modelId="{9CFA64CE-D079-1142-BBD8-B2FF1D345BE6}" type="pres">
      <dgm:prSet presAssocID="{8AD760AD-A231-974C-A29F-810F8F09EEBA}" presName="horFlow" presStyleCnt="0"/>
      <dgm:spPr/>
    </dgm:pt>
    <dgm:pt modelId="{FC6B8537-1B7E-0D40-B4E1-78DD2543AA3C}" type="pres">
      <dgm:prSet presAssocID="{8AD760AD-A231-974C-A29F-810F8F09EEBA}" presName="bigChev" presStyleLbl="node1" presStyleIdx="1" presStyleCnt="3"/>
      <dgm:spPr/>
    </dgm:pt>
    <dgm:pt modelId="{36CA8E27-C95C-D047-AA4B-EF97D49709AF}" type="pres">
      <dgm:prSet presAssocID="{84B09651-AE62-2C47-AE76-7C92DC8B73F1}" presName="parTrans" presStyleCnt="0"/>
      <dgm:spPr/>
    </dgm:pt>
    <dgm:pt modelId="{097B4D12-9218-4F41-986E-C981CD35E19F}" type="pres">
      <dgm:prSet presAssocID="{2543F3A9-9DFB-194B-BA2C-1D1108544C7B}" presName="node" presStyleLbl="alignAccFollowNode1" presStyleIdx="3" presStyleCnt="9">
        <dgm:presLayoutVars>
          <dgm:bulletEnabled val="1"/>
        </dgm:presLayoutVars>
      </dgm:prSet>
      <dgm:spPr/>
    </dgm:pt>
    <dgm:pt modelId="{3831883C-B8E5-B74D-A6D9-07BC0B9058B4}" type="pres">
      <dgm:prSet presAssocID="{8E149497-B853-FA40-9423-4E655A3E6D5B}" presName="sibTrans" presStyleCnt="0"/>
      <dgm:spPr/>
    </dgm:pt>
    <dgm:pt modelId="{C41E9768-F633-2E4B-8F70-7C3B9F9F9EC4}" type="pres">
      <dgm:prSet presAssocID="{BC454762-3D6F-5A4C-A752-434C58F3C30E}" presName="node" presStyleLbl="alignAccFollowNode1" presStyleIdx="4" presStyleCnt="9">
        <dgm:presLayoutVars>
          <dgm:bulletEnabled val="1"/>
        </dgm:presLayoutVars>
      </dgm:prSet>
      <dgm:spPr/>
    </dgm:pt>
    <dgm:pt modelId="{FA82C4D2-5A2A-564E-B0F4-2079C6C1314F}" type="pres">
      <dgm:prSet presAssocID="{231C6201-6D18-4644-AA77-F7444179E707}" presName="sibTrans" presStyleCnt="0"/>
      <dgm:spPr/>
    </dgm:pt>
    <dgm:pt modelId="{C107D44F-C38F-764D-9F8F-E4D2BDA457BC}" type="pres">
      <dgm:prSet presAssocID="{BE2699AE-AD34-E64A-A915-ECE993B2CF69}" presName="node" presStyleLbl="alignAccFollowNode1" presStyleIdx="5" presStyleCnt="9">
        <dgm:presLayoutVars>
          <dgm:bulletEnabled val="1"/>
        </dgm:presLayoutVars>
      </dgm:prSet>
      <dgm:spPr/>
    </dgm:pt>
    <dgm:pt modelId="{EBFC67B0-9F56-484B-85B1-1788DAD4C555}" type="pres">
      <dgm:prSet presAssocID="{8AD760AD-A231-974C-A29F-810F8F09EEBA}" presName="vSp" presStyleCnt="0"/>
      <dgm:spPr/>
    </dgm:pt>
    <dgm:pt modelId="{068DEE4E-4E42-2449-BA8B-D48EA80A7CDE}" type="pres">
      <dgm:prSet presAssocID="{D93F9A16-C2C6-4F40-98C8-E673E2D91973}" presName="horFlow" presStyleCnt="0"/>
      <dgm:spPr/>
    </dgm:pt>
    <dgm:pt modelId="{557C7D4F-62EA-8247-B0E0-A8221BD6BBA7}" type="pres">
      <dgm:prSet presAssocID="{D93F9A16-C2C6-4F40-98C8-E673E2D91973}" presName="bigChev" presStyleLbl="node1" presStyleIdx="2" presStyleCnt="3"/>
      <dgm:spPr/>
    </dgm:pt>
    <dgm:pt modelId="{861C579B-F717-8743-9014-41C5E97B3023}" type="pres">
      <dgm:prSet presAssocID="{453EFDE5-9D00-EE44-8BC5-2A028F015FB8}" presName="parTrans" presStyleCnt="0"/>
      <dgm:spPr/>
    </dgm:pt>
    <dgm:pt modelId="{F3E7B0DD-CE6D-C143-8003-6C3846455543}" type="pres">
      <dgm:prSet presAssocID="{FF56FB4B-46F8-EE4C-9404-00B98FF31E7A}" presName="node" presStyleLbl="alignAccFollowNode1" presStyleIdx="6" presStyleCnt="9">
        <dgm:presLayoutVars>
          <dgm:bulletEnabled val="1"/>
        </dgm:presLayoutVars>
      </dgm:prSet>
      <dgm:spPr/>
    </dgm:pt>
    <dgm:pt modelId="{417CB2C1-13E6-2849-A646-090E6381AFB2}" type="pres">
      <dgm:prSet presAssocID="{324424F5-F021-D241-9C25-B47A29A80DEF}" presName="sibTrans" presStyleCnt="0"/>
      <dgm:spPr/>
    </dgm:pt>
    <dgm:pt modelId="{9D8D240C-3352-1646-A65D-C9659CC879BA}" type="pres">
      <dgm:prSet presAssocID="{AFA1CFFB-35C5-354D-8EF8-37190ECD0911}" presName="node" presStyleLbl="alignAccFollowNode1" presStyleIdx="7" presStyleCnt="9">
        <dgm:presLayoutVars>
          <dgm:bulletEnabled val="1"/>
        </dgm:presLayoutVars>
      </dgm:prSet>
      <dgm:spPr/>
    </dgm:pt>
    <dgm:pt modelId="{36304D2E-5861-2640-8644-35615AE7F620}" type="pres">
      <dgm:prSet presAssocID="{4A726116-0448-B944-98E0-E3F67566840B}" presName="sibTrans" presStyleCnt="0"/>
      <dgm:spPr/>
    </dgm:pt>
    <dgm:pt modelId="{1E4CCE16-D027-4741-862A-70BDCFBB03AA}" type="pres">
      <dgm:prSet presAssocID="{F503016B-468E-0348-A21E-9167CE47772E}" presName="node" presStyleLbl="alignAccFollowNode1" presStyleIdx="8" presStyleCnt="9">
        <dgm:presLayoutVars>
          <dgm:bulletEnabled val="1"/>
        </dgm:presLayoutVars>
      </dgm:prSet>
      <dgm:spPr/>
    </dgm:pt>
  </dgm:ptLst>
  <dgm:cxnLst>
    <dgm:cxn modelId="{220D6A08-65C6-EA43-8914-6434D66E2CE8}" type="presOf" srcId="{816C5675-896D-734C-91F1-6BDECE65C7A1}" destId="{DDB95DC6-E6B4-7444-B9B8-1CEDD5BD3959}" srcOrd="0" destOrd="0" presId="urn:microsoft.com/office/officeart/2005/8/layout/lProcess3"/>
    <dgm:cxn modelId="{641EB50A-29F7-0440-9BF4-CDC87E82DF5D}" srcId="{B8DC9786-C140-6545-AD80-BF9F2C3C38DF}" destId="{816C5675-896D-734C-91F1-6BDECE65C7A1}" srcOrd="1" destOrd="0" parTransId="{F4E4C116-FD4B-8B4A-823E-49AD80D1CE68}" sibTransId="{E525F6FB-399B-034F-BE2C-03D6CB58162D}"/>
    <dgm:cxn modelId="{FAC6610C-642B-AF47-867C-E6BDBBCEE38B}" type="presOf" srcId="{AFA1CFFB-35C5-354D-8EF8-37190ECD0911}" destId="{9D8D240C-3352-1646-A65D-C9659CC879BA}" srcOrd="0" destOrd="0" presId="urn:microsoft.com/office/officeart/2005/8/layout/lProcess3"/>
    <dgm:cxn modelId="{75C13A0D-5CBA-1B4E-840C-AEA12A87BCB1}" type="presOf" srcId="{97540083-BB1B-7F4F-9F7A-683888C1F013}" destId="{ACE5C6FE-7B13-A444-B56D-B990F0BE25F3}" srcOrd="0" destOrd="0" presId="urn:microsoft.com/office/officeart/2005/8/layout/lProcess3"/>
    <dgm:cxn modelId="{73D5582B-72D1-0C4C-AB8A-72742BD3B780}" srcId="{8AD760AD-A231-974C-A29F-810F8F09EEBA}" destId="{2543F3A9-9DFB-194B-BA2C-1D1108544C7B}" srcOrd="0" destOrd="0" parTransId="{84B09651-AE62-2C47-AE76-7C92DC8B73F1}" sibTransId="{8E149497-B853-FA40-9423-4E655A3E6D5B}"/>
    <dgm:cxn modelId="{795CE15D-3FB2-8340-A43C-2CFB6E0F7761}" type="presOf" srcId="{BE2699AE-AD34-E64A-A915-ECE993B2CF69}" destId="{C107D44F-C38F-764D-9F8F-E4D2BDA457BC}" srcOrd="0" destOrd="0" presId="urn:microsoft.com/office/officeart/2005/8/layout/lProcess3"/>
    <dgm:cxn modelId="{9888255E-4331-E845-AB9E-E3D1AAE8C218}" srcId="{B8DC9786-C140-6545-AD80-BF9F2C3C38DF}" destId="{1D8FDF60-0118-7748-8BDE-E27F752D61A5}" srcOrd="2" destOrd="0" parTransId="{044FF066-6E6F-994E-86D1-B814769677F8}" sibTransId="{E3BF7EE7-FAA6-1F4C-93C7-BB4EA4445DC5}"/>
    <dgm:cxn modelId="{61201A65-BA59-4646-B502-7D265314D824}" type="presOf" srcId="{D93F9A16-C2C6-4F40-98C8-E673E2D91973}" destId="{557C7D4F-62EA-8247-B0E0-A8221BD6BBA7}" srcOrd="0" destOrd="0" presId="urn:microsoft.com/office/officeart/2005/8/layout/lProcess3"/>
    <dgm:cxn modelId="{CCA83466-C49F-604C-9C76-F9E01C4B606B}" srcId="{255233DE-3ACE-7B4C-AB00-85A8407583C8}" destId="{8AD760AD-A231-974C-A29F-810F8F09EEBA}" srcOrd="1" destOrd="0" parTransId="{6C2BE7F6-EB32-A94A-AB2D-A02B3189A7D2}" sibTransId="{DCD44509-86D4-B844-9389-859EEDCEEBFB}"/>
    <dgm:cxn modelId="{FA4A717E-2BD9-FB49-BF26-BA1188DE7391}" type="presOf" srcId="{F503016B-468E-0348-A21E-9167CE47772E}" destId="{1E4CCE16-D027-4741-862A-70BDCFBB03AA}" srcOrd="0" destOrd="0" presId="urn:microsoft.com/office/officeart/2005/8/layout/lProcess3"/>
    <dgm:cxn modelId="{AA47458A-9903-3344-933A-1729E79FCD41}" type="presOf" srcId="{B8DC9786-C140-6545-AD80-BF9F2C3C38DF}" destId="{B3FCBDB4-B764-F142-B9D8-76D33A363C70}" srcOrd="0" destOrd="0" presId="urn:microsoft.com/office/officeart/2005/8/layout/lProcess3"/>
    <dgm:cxn modelId="{EF7D198B-AA2D-FE43-ADCA-412AC0A10739}" type="presOf" srcId="{255233DE-3ACE-7B4C-AB00-85A8407583C8}" destId="{E362F5CC-BBB4-F246-B3B8-3FA740A6B7FB}" srcOrd="0" destOrd="0" presId="urn:microsoft.com/office/officeart/2005/8/layout/lProcess3"/>
    <dgm:cxn modelId="{4AAFDE98-7182-2A41-853E-9EF0C87425B4}" srcId="{B8DC9786-C140-6545-AD80-BF9F2C3C38DF}" destId="{97540083-BB1B-7F4F-9F7A-683888C1F013}" srcOrd="0" destOrd="0" parTransId="{EB036715-BA98-BD47-884A-AED8E0606838}" sibTransId="{19466DDB-438A-614B-A033-E5CEBFC5EAFA}"/>
    <dgm:cxn modelId="{5A01B39D-72AA-3345-B6D0-24F19503289B}" type="presOf" srcId="{FF56FB4B-46F8-EE4C-9404-00B98FF31E7A}" destId="{F3E7B0DD-CE6D-C143-8003-6C3846455543}" srcOrd="0" destOrd="0" presId="urn:microsoft.com/office/officeart/2005/8/layout/lProcess3"/>
    <dgm:cxn modelId="{33C5E3A0-0AEF-2F47-B8E2-EE8C00CE9A80}" srcId="{8AD760AD-A231-974C-A29F-810F8F09EEBA}" destId="{BC454762-3D6F-5A4C-A752-434C58F3C30E}" srcOrd="1" destOrd="0" parTransId="{0513BDB5-6ABB-074E-B1A5-2F6F8243EC06}" sibTransId="{231C6201-6D18-4644-AA77-F7444179E707}"/>
    <dgm:cxn modelId="{2AC36CA4-2F27-874E-9D2F-6CFA267D68BD}" type="presOf" srcId="{1D8FDF60-0118-7748-8BDE-E27F752D61A5}" destId="{B2A5360A-9202-7B4D-8E01-E3495E075A7A}" srcOrd="0" destOrd="0" presId="urn:microsoft.com/office/officeart/2005/8/layout/lProcess3"/>
    <dgm:cxn modelId="{2BF282A5-FC70-9940-9718-DEDE08955FFC}" srcId="{D93F9A16-C2C6-4F40-98C8-E673E2D91973}" destId="{F503016B-468E-0348-A21E-9167CE47772E}" srcOrd="2" destOrd="0" parTransId="{ACC82436-0D29-1545-B33A-F21C020FBA7F}" sibTransId="{3E5016C4-A776-8E4C-944B-608F14DD0B88}"/>
    <dgm:cxn modelId="{76F99DAD-E0BB-3640-B5CA-775E728554AF}" srcId="{8AD760AD-A231-974C-A29F-810F8F09EEBA}" destId="{BE2699AE-AD34-E64A-A915-ECE993B2CF69}" srcOrd="2" destOrd="0" parTransId="{D510BC66-0396-3646-94CC-5B5B32EF2B24}" sibTransId="{29C09546-3D10-8848-A193-B58DC8F4992F}"/>
    <dgm:cxn modelId="{B15835BD-8BD8-3D48-8BDE-090B89D90265}" srcId="{255233DE-3ACE-7B4C-AB00-85A8407583C8}" destId="{D93F9A16-C2C6-4F40-98C8-E673E2D91973}" srcOrd="2" destOrd="0" parTransId="{69A4A42D-EEEB-BD4E-A465-9C915278C057}" sibTransId="{364D3C41-9C34-8F49-98E0-9A9D7221CD26}"/>
    <dgm:cxn modelId="{9B8F89BE-991C-1A45-9EBB-454DDA4287E7}" type="presOf" srcId="{2543F3A9-9DFB-194B-BA2C-1D1108544C7B}" destId="{097B4D12-9218-4F41-986E-C981CD35E19F}" srcOrd="0" destOrd="0" presId="urn:microsoft.com/office/officeart/2005/8/layout/lProcess3"/>
    <dgm:cxn modelId="{0A4100C0-AE82-1D41-972B-915A6A8D7BA2}" srcId="{D93F9A16-C2C6-4F40-98C8-E673E2D91973}" destId="{AFA1CFFB-35C5-354D-8EF8-37190ECD0911}" srcOrd="1" destOrd="0" parTransId="{61848528-8CFC-FF4D-8E96-6D5768B7FFA3}" sibTransId="{4A726116-0448-B944-98E0-E3F67566840B}"/>
    <dgm:cxn modelId="{34358DCE-BFF6-4E49-B308-4791C3256669}" type="presOf" srcId="{8AD760AD-A231-974C-A29F-810F8F09EEBA}" destId="{FC6B8537-1B7E-0D40-B4E1-78DD2543AA3C}" srcOrd="0" destOrd="0" presId="urn:microsoft.com/office/officeart/2005/8/layout/lProcess3"/>
    <dgm:cxn modelId="{335539EF-FBA2-4040-88E9-9D74A6FA435D}" srcId="{255233DE-3ACE-7B4C-AB00-85A8407583C8}" destId="{B8DC9786-C140-6545-AD80-BF9F2C3C38DF}" srcOrd="0" destOrd="0" parTransId="{5C965B6E-A237-B848-808C-75D32CA5BB33}" sibTransId="{B25209A1-65AA-F448-9F19-DB7DD22A2C85}"/>
    <dgm:cxn modelId="{E34DB5F4-4761-F84A-9CAA-3D8C2677E25D}" type="presOf" srcId="{BC454762-3D6F-5A4C-A752-434C58F3C30E}" destId="{C41E9768-F633-2E4B-8F70-7C3B9F9F9EC4}" srcOrd="0" destOrd="0" presId="urn:microsoft.com/office/officeart/2005/8/layout/lProcess3"/>
    <dgm:cxn modelId="{879A9EFE-183A-F24F-A1FF-DC5A746431AE}" srcId="{D93F9A16-C2C6-4F40-98C8-E673E2D91973}" destId="{FF56FB4B-46F8-EE4C-9404-00B98FF31E7A}" srcOrd="0" destOrd="0" parTransId="{453EFDE5-9D00-EE44-8BC5-2A028F015FB8}" sibTransId="{324424F5-F021-D241-9C25-B47A29A80DEF}"/>
    <dgm:cxn modelId="{ECCA9200-13D8-6C4E-8F09-CAEDD16DF08D}" type="presParOf" srcId="{E362F5CC-BBB4-F246-B3B8-3FA740A6B7FB}" destId="{78E6D2F9-5313-B744-A127-76654C77156B}" srcOrd="0" destOrd="0" presId="urn:microsoft.com/office/officeart/2005/8/layout/lProcess3"/>
    <dgm:cxn modelId="{F4855BB8-DBCB-2E49-BFEF-A4070FC11064}" type="presParOf" srcId="{78E6D2F9-5313-B744-A127-76654C77156B}" destId="{B3FCBDB4-B764-F142-B9D8-76D33A363C70}" srcOrd="0" destOrd="0" presId="urn:microsoft.com/office/officeart/2005/8/layout/lProcess3"/>
    <dgm:cxn modelId="{642FF338-ABF5-E144-B7E3-91BEE797F074}" type="presParOf" srcId="{78E6D2F9-5313-B744-A127-76654C77156B}" destId="{E25A9990-9EA2-CD4C-990F-2F50C45A7513}" srcOrd="1" destOrd="0" presId="urn:microsoft.com/office/officeart/2005/8/layout/lProcess3"/>
    <dgm:cxn modelId="{653D3A0E-D9E2-F34D-AB81-C9F8E811C342}" type="presParOf" srcId="{78E6D2F9-5313-B744-A127-76654C77156B}" destId="{ACE5C6FE-7B13-A444-B56D-B990F0BE25F3}" srcOrd="2" destOrd="0" presId="urn:microsoft.com/office/officeart/2005/8/layout/lProcess3"/>
    <dgm:cxn modelId="{6F22B1BB-4171-9344-A51E-123A3CB1AE95}" type="presParOf" srcId="{78E6D2F9-5313-B744-A127-76654C77156B}" destId="{1CF3D858-1861-C243-A6C2-12B608CEBFD5}" srcOrd="3" destOrd="0" presId="urn:microsoft.com/office/officeart/2005/8/layout/lProcess3"/>
    <dgm:cxn modelId="{C3697C67-71DA-FD4D-8202-6BF63303B06F}" type="presParOf" srcId="{78E6D2F9-5313-B744-A127-76654C77156B}" destId="{DDB95DC6-E6B4-7444-B9B8-1CEDD5BD3959}" srcOrd="4" destOrd="0" presId="urn:microsoft.com/office/officeart/2005/8/layout/lProcess3"/>
    <dgm:cxn modelId="{1D13F3ED-A381-6B44-85D0-00502EB4AC29}" type="presParOf" srcId="{78E6D2F9-5313-B744-A127-76654C77156B}" destId="{87E8B3EA-C85A-5E42-9AA8-1D5DEC55F153}" srcOrd="5" destOrd="0" presId="urn:microsoft.com/office/officeart/2005/8/layout/lProcess3"/>
    <dgm:cxn modelId="{51B18948-798F-754F-ADB9-A304B0474A11}" type="presParOf" srcId="{78E6D2F9-5313-B744-A127-76654C77156B}" destId="{B2A5360A-9202-7B4D-8E01-E3495E075A7A}" srcOrd="6" destOrd="0" presId="urn:microsoft.com/office/officeart/2005/8/layout/lProcess3"/>
    <dgm:cxn modelId="{26DE39CE-623A-F746-914E-6145E7B32EB9}" type="presParOf" srcId="{E362F5CC-BBB4-F246-B3B8-3FA740A6B7FB}" destId="{7F5CEE8A-6065-0447-B0E2-757F4397D4DB}" srcOrd="1" destOrd="0" presId="urn:microsoft.com/office/officeart/2005/8/layout/lProcess3"/>
    <dgm:cxn modelId="{143C975F-8F37-0048-B7F8-F506B757386F}" type="presParOf" srcId="{E362F5CC-BBB4-F246-B3B8-3FA740A6B7FB}" destId="{9CFA64CE-D079-1142-BBD8-B2FF1D345BE6}" srcOrd="2" destOrd="0" presId="urn:microsoft.com/office/officeart/2005/8/layout/lProcess3"/>
    <dgm:cxn modelId="{10CC5D5F-E878-DD42-B626-88E686E8A7BB}" type="presParOf" srcId="{9CFA64CE-D079-1142-BBD8-B2FF1D345BE6}" destId="{FC6B8537-1B7E-0D40-B4E1-78DD2543AA3C}" srcOrd="0" destOrd="0" presId="urn:microsoft.com/office/officeart/2005/8/layout/lProcess3"/>
    <dgm:cxn modelId="{D526046E-D283-8C4E-99A8-C20BE8D7F56B}" type="presParOf" srcId="{9CFA64CE-D079-1142-BBD8-B2FF1D345BE6}" destId="{36CA8E27-C95C-D047-AA4B-EF97D49709AF}" srcOrd="1" destOrd="0" presId="urn:microsoft.com/office/officeart/2005/8/layout/lProcess3"/>
    <dgm:cxn modelId="{800A8903-540E-DA4D-ADF1-811D55583BA2}" type="presParOf" srcId="{9CFA64CE-D079-1142-BBD8-B2FF1D345BE6}" destId="{097B4D12-9218-4F41-986E-C981CD35E19F}" srcOrd="2" destOrd="0" presId="urn:microsoft.com/office/officeart/2005/8/layout/lProcess3"/>
    <dgm:cxn modelId="{18468DFE-5628-594B-BB99-277B1479C5F1}" type="presParOf" srcId="{9CFA64CE-D079-1142-BBD8-B2FF1D345BE6}" destId="{3831883C-B8E5-B74D-A6D9-07BC0B9058B4}" srcOrd="3" destOrd="0" presId="urn:microsoft.com/office/officeart/2005/8/layout/lProcess3"/>
    <dgm:cxn modelId="{2F98C49A-2371-5244-BDAE-121BC8D20D3A}" type="presParOf" srcId="{9CFA64CE-D079-1142-BBD8-B2FF1D345BE6}" destId="{C41E9768-F633-2E4B-8F70-7C3B9F9F9EC4}" srcOrd="4" destOrd="0" presId="urn:microsoft.com/office/officeart/2005/8/layout/lProcess3"/>
    <dgm:cxn modelId="{C0CA06ED-FB08-7449-89D7-B78F19E57408}" type="presParOf" srcId="{9CFA64CE-D079-1142-BBD8-B2FF1D345BE6}" destId="{FA82C4D2-5A2A-564E-B0F4-2079C6C1314F}" srcOrd="5" destOrd="0" presId="urn:microsoft.com/office/officeart/2005/8/layout/lProcess3"/>
    <dgm:cxn modelId="{B0389AB8-B331-4045-AE31-2993EED3C5AB}" type="presParOf" srcId="{9CFA64CE-D079-1142-BBD8-B2FF1D345BE6}" destId="{C107D44F-C38F-764D-9F8F-E4D2BDA457BC}" srcOrd="6" destOrd="0" presId="urn:microsoft.com/office/officeart/2005/8/layout/lProcess3"/>
    <dgm:cxn modelId="{431D9104-1985-3549-8D02-586D3C8D868A}" type="presParOf" srcId="{E362F5CC-BBB4-F246-B3B8-3FA740A6B7FB}" destId="{EBFC67B0-9F56-484B-85B1-1788DAD4C555}" srcOrd="3" destOrd="0" presId="urn:microsoft.com/office/officeart/2005/8/layout/lProcess3"/>
    <dgm:cxn modelId="{C6183DC3-F322-3942-B9A6-8B967D96BEA6}" type="presParOf" srcId="{E362F5CC-BBB4-F246-B3B8-3FA740A6B7FB}" destId="{068DEE4E-4E42-2449-BA8B-D48EA80A7CDE}" srcOrd="4" destOrd="0" presId="urn:microsoft.com/office/officeart/2005/8/layout/lProcess3"/>
    <dgm:cxn modelId="{360C62D4-AB80-6645-B065-AEE41781558D}" type="presParOf" srcId="{068DEE4E-4E42-2449-BA8B-D48EA80A7CDE}" destId="{557C7D4F-62EA-8247-B0E0-A8221BD6BBA7}" srcOrd="0" destOrd="0" presId="urn:microsoft.com/office/officeart/2005/8/layout/lProcess3"/>
    <dgm:cxn modelId="{D5D1E97A-E74B-774A-BAF9-8A7939009AF0}" type="presParOf" srcId="{068DEE4E-4E42-2449-BA8B-D48EA80A7CDE}" destId="{861C579B-F717-8743-9014-41C5E97B3023}" srcOrd="1" destOrd="0" presId="urn:microsoft.com/office/officeart/2005/8/layout/lProcess3"/>
    <dgm:cxn modelId="{C51CBA6A-66A6-CB43-A201-BEB3F07F17E4}" type="presParOf" srcId="{068DEE4E-4E42-2449-BA8B-D48EA80A7CDE}" destId="{F3E7B0DD-CE6D-C143-8003-6C3846455543}" srcOrd="2" destOrd="0" presId="urn:microsoft.com/office/officeart/2005/8/layout/lProcess3"/>
    <dgm:cxn modelId="{8A313087-F234-814B-81F4-BE95D9B6914A}" type="presParOf" srcId="{068DEE4E-4E42-2449-BA8B-D48EA80A7CDE}" destId="{417CB2C1-13E6-2849-A646-090E6381AFB2}" srcOrd="3" destOrd="0" presId="urn:microsoft.com/office/officeart/2005/8/layout/lProcess3"/>
    <dgm:cxn modelId="{B9A16029-16D4-9342-B47F-58E8E2830D99}" type="presParOf" srcId="{068DEE4E-4E42-2449-BA8B-D48EA80A7CDE}" destId="{9D8D240C-3352-1646-A65D-C9659CC879BA}" srcOrd="4" destOrd="0" presId="urn:microsoft.com/office/officeart/2005/8/layout/lProcess3"/>
    <dgm:cxn modelId="{D2BC28D0-4D94-9348-83B6-C7BE3E8215EC}" type="presParOf" srcId="{068DEE4E-4E42-2449-BA8B-D48EA80A7CDE}" destId="{36304D2E-5861-2640-8644-35615AE7F620}" srcOrd="5" destOrd="0" presId="urn:microsoft.com/office/officeart/2005/8/layout/lProcess3"/>
    <dgm:cxn modelId="{B5132240-A350-2740-A3BD-0F15F0645DCB}" type="presParOf" srcId="{068DEE4E-4E42-2449-BA8B-D48EA80A7CDE}" destId="{1E4CCE16-D027-4741-862A-70BDCFBB03AA}"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CBDB4-B764-F142-B9D8-76D33A363C70}">
      <dsp:nvSpPr>
        <dsp:cNvPr id="0" name=""/>
        <dsp:cNvSpPr/>
      </dsp:nvSpPr>
      <dsp:spPr>
        <a:xfrm>
          <a:off x="78810" y="3129"/>
          <a:ext cx="3311797" cy="13247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Supporting Research &amp; Technology</a:t>
          </a:r>
        </a:p>
      </dsp:txBody>
      <dsp:txXfrm>
        <a:off x="741170" y="3129"/>
        <a:ext cx="1987078" cy="1324719"/>
      </dsp:txXfrm>
    </dsp:sp>
    <dsp:sp modelId="{ACE5C6FE-7B13-A444-B56D-B990F0BE25F3}">
      <dsp:nvSpPr>
        <dsp:cNvPr id="0" name=""/>
        <dsp:cNvSpPr/>
      </dsp:nvSpPr>
      <dsp:spPr>
        <a:xfrm>
          <a:off x="2960074" y="11573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R&amp;A</a:t>
          </a:r>
          <a:r>
            <a:rPr lang="en-US" sz="1600" kern="1200" dirty="0">
              <a:latin typeface="Arial" panose="020B0604020202020204" pitchFamily="34" charset="0"/>
              <a:cs typeface="Arial" panose="020B0604020202020204" pitchFamily="34" charset="0"/>
            </a:rPr>
            <a:t>: ADAP, ATP, TCAN, XRP, Hubble Fellows, GO programs</a:t>
          </a:r>
        </a:p>
      </dsp:txBody>
      <dsp:txXfrm>
        <a:off x="3509832" y="115730"/>
        <a:ext cx="1649276" cy="1099516"/>
      </dsp:txXfrm>
    </dsp:sp>
    <dsp:sp modelId="{DDB95DC6-E6B4-7444-B9B8-1CEDD5BD3959}">
      <dsp:nvSpPr>
        <dsp:cNvPr id="0" name=""/>
        <dsp:cNvSpPr/>
      </dsp:nvSpPr>
      <dsp:spPr>
        <a:xfrm>
          <a:off x="5324035" y="11573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Technology</a:t>
          </a:r>
          <a:r>
            <a:rPr lang="en-US" sz="1600" kern="1200" dirty="0">
              <a:latin typeface="Arial" panose="020B0604020202020204" pitchFamily="34" charset="0"/>
              <a:cs typeface="Arial" panose="020B0604020202020204" pitchFamily="34" charset="0"/>
            </a:rPr>
            <a:t>: APRA, SAT, Roman Fellows, Future flagship technologies</a:t>
          </a:r>
        </a:p>
      </dsp:txBody>
      <dsp:txXfrm>
        <a:off x="5873793" y="115730"/>
        <a:ext cx="1649276" cy="1099516"/>
      </dsp:txXfrm>
    </dsp:sp>
    <dsp:sp modelId="{B2A5360A-9202-7B4D-8E01-E3495E075A7A}">
      <dsp:nvSpPr>
        <dsp:cNvPr id="0" name=""/>
        <dsp:cNvSpPr/>
      </dsp:nvSpPr>
      <dsp:spPr>
        <a:xfrm>
          <a:off x="7687997" y="11573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Research support</a:t>
          </a:r>
          <a:r>
            <a:rPr lang="en-US" sz="1600" kern="1200" dirty="0">
              <a:latin typeface="Arial" panose="020B0604020202020204" pitchFamily="34" charset="0"/>
              <a:cs typeface="Arial" panose="020B0604020202020204" pitchFamily="34" charset="0"/>
            </a:rPr>
            <a:t>: Keck, Balloon project, Astrophysics archives</a:t>
          </a:r>
        </a:p>
      </dsp:txBody>
      <dsp:txXfrm>
        <a:off x="8237755" y="115730"/>
        <a:ext cx="1649276" cy="1099516"/>
      </dsp:txXfrm>
    </dsp:sp>
    <dsp:sp modelId="{FC6B8537-1B7E-0D40-B4E1-78DD2543AA3C}">
      <dsp:nvSpPr>
        <dsp:cNvPr id="0" name=""/>
        <dsp:cNvSpPr/>
      </dsp:nvSpPr>
      <dsp:spPr>
        <a:xfrm>
          <a:off x="78810" y="1513309"/>
          <a:ext cx="3311797" cy="13247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Operating Missions</a:t>
          </a:r>
        </a:p>
      </dsp:txBody>
      <dsp:txXfrm>
        <a:off x="741170" y="1513309"/>
        <a:ext cx="1987078" cy="1324719"/>
      </dsp:txXfrm>
    </dsp:sp>
    <dsp:sp modelId="{097B4D12-9218-4F41-986E-C981CD35E19F}">
      <dsp:nvSpPr>
        <dsp:cNvPr id="0" name=""/>
        <dsp:cNvSpPr/>
      </dsp:nvSpPr>
      <dsp:spPr>
        <a:xfrm>
          <a:off x="2960074" y="162591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Explorers</a:t>
          </a:r>
          <a:r>
            <a:rPr lang="en-US" sz="1600" kern="1200" dirty="0">
              <a:latin typeface="Arial" panose="020B0604020202020204" pitchFamily="34" charset="0"/>
              <a:cs typeface="Arial" panose="020B0604020202020204" pitchFamily="34" charset="0"/>
            </a:rPr>
            <a:t>: Gehrels Swift, NuSTAR, NICER, TESS</a:t>
          </a:r>
        </a:p>
      </dsp:txBody>
      <dsp:txXfrm>
        <a:off x="3509832" y="1625910"/>
        <a:ext cx="1649276" cy="1099516"/>
      </dsp:txXfrm>
    </dsp:sp>
    <dsp:sp modelId="{C41E9768-F633-2E4B-8F70-7C3B9F9F9EC4}">
      <dsp:nvSpPr>
        <dsp:cNvPr id="0" name=""/>
        <dsp:cNvSpPr/>
      </dsp:nvSpPr>
      <dsp:spPr>
        <a:xfrm>
          <a:off x="5324035" y="162591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International Partnerships</a:t>
          </a:r>
          <a:r>
            <a:rPr lang="en-US" sz="1600" kern="1200" dirty="0">
              <a:latin typeface="Arial" panose="020B0604020202020204" pitchFamily="34" charset="0"/>
              <a:cs typeface="Arial" panose="020B0604020202020204" pitchFamily="34" charset="0"/>
            </a:rPr>
            <a:t>: XMM-Newton</a:t>
          </a:r>
        </a:p>
      </dsp:txBody>
      <dsp:txXfrm>
        <a:off x="5873793" y="1625910"/>
        <a:ext cx="1649276" cy="1099516"/>
      </dsp:txXfrm>
    </dsp:sp>
    <dsp:sp modelId="{C107D44F-C38F-764D-9F8F-E4D2BDA457BC}">
      <dsp:nvSpPr>
        <dsp:cNvPr id="0" name=""/>
        <dsp:cNvSpPr/>
      </dsp:nvSpPr>
      <dsp:spPr>
        <a:xfrm>
          <a:off x="7687997" y="162591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Strategic Missions</a:t>
          </a:r>
          <a:r>
            <a:rPr lang="en-US" sz="1600" kern="1200" dirty="0">
              <a:latin typeface="Arial" panose="020B0604020202020204" pitchFamily="34" charset="0"/>
              <a:cs typeface="Arial" panose="020B0604020202020204" pitchFamily="34" charset="0"/>
            </a:rPr>
            <a:t>:  Hubble, Chandra, Spitzer, Fermi, SOFIA</a:t>
          </a:r>
        </a:p>
      </dsp:txBody>
      <dsp:txXfrm>
        <a:off x="8237755" y="1625910"/>
        <a:ext cx="1649276" cy="1099516"/>
      </dsp:txXfrm>
    </dsp:sp>
    <dsp:sp modelId="{557C7D4F-62EA-8247-B0E0-A8221BD6BBA7}">
      <dsp:nvSpPr>
        <dsp:cNvPr id="0" name=""/>
        <dsp:cNvSpPr/>
      </dsp:nvSpPr>
      <dsp:spPr>
        <a:xfrm>
          <a:off x="78810" y="3023489"/>
          <a:ext cx="3311797" cy="13247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Missions in Development or Under Study</a:t>
          </a:r>
        </a:p>
      </dsp:txBody>
      <dsp:txXfrm>
        <a:off x="741170" y="3023489"/>
        <a:ext cx="1987078" cy="1324719"/>
      </dsp:txXfrm>
    </dsp:sp>
    <dsp:sp modelId="{F3E7B0DD-CE6D-C143-8003-6C3846455543}">
      <dsp:nvSpPr>
        <dsp:cNvPr id="0" name=""/>
        <dsp:cNvSpPr/>
      </dsp:nvSpPr>
      <dsp:spPr>
        <a:xfrm>
          <a:off x="2960074" y="313609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Explorers</a:t>
          </a:r>
          <a:r>
            <a:rPr lang="en-US" sz="1600" kern="1200" dirty="0">
              <a:latin typeface="Arial" panose="020B0604020202020204" pitchFamily="34" charset="0"/>
              <a:cs typeface="Arial" panose="020B0604020202020204" pitchFamily="34" charset="0"/>
            </a:rPr>
            <a:t>: IXPE, GUSTO, SPHEREx, AO2019, AO2021, etc.</a:t>
          </a:r>
        </a:p>
      </dsp:txBody>
      <dsp:txXfrm>
        <a:off x="3509832" y="3136090"/>
        <a:ext cx="1649276" cy="1099516"/>
      </dsp:txXfrm>
    </dsp:sp>
    <dsp:sp modelId="{9D8D240C-3352-1646-A65D-C9659CC879BA}">
      <dsp:nvSpPr>
        <dsp:cNvPr id="0" name=""/>
        <dsp:cNvSpPr/>
      </dsp:nvSpPr>
      <dsp:spPr>
        <a:xfrm>
          <a:off x="5324035" y="313609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International Partnerships</a:t>
          </a:r>
          <a:r>
            <a:rPr lang="en-US" sz="1600" kern="1200" dirty="0">
              <a:latin typeface="Arial" panose="020B0604020202020204" pitchFamily="34" charset="0"/>
              <a:cs typeface="Arial" panose="020B0604020202020204" pitchFamily="34" charset="0"/>
            </a:rPr>
            <a:t>: Euclid, XRISM, Athena, LISA</a:t>
          </a:r>
        </a:p>
      </dsp:txBody>
      <dsp:txXfrm>
        <a:off x="5873793" y="3136090"/>
        <a:ext cx="1649276" cy="1099516"/>
      </dsp:txXfrm>
    </dsp:sp>
    <dsp:sp modelId="{1E4CCE16-D027-4741-862A-70BDCFBB03AA}">
      <dsp:nvSpPr>
        <dsp:cNvPr id="0" name=""/>
        <dsp:cNvSpPr/>
      </dsp:nvSpPr>
      <dsp:spPr>
        <a:xfrm>
          <a:off x="7687997" y="3136090"/>
          <a:ext cx="2748792" cy="10995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Strategic Missions</a:t>
          </a:r>
          <a:r>
            <a:rPr lang="en-US" sz="1600" kern="1200" dirty="0">
              <a:latin typeface="Arial" panose="020B0604020202020204" pitchFamily="34" charset="0"/>
              <a:cs typeface="Arial" panose="020B0604020202020204" pitchFamily="34" charset="0"/>
            </a:rPr>
            <a:t>: Webb, WFIRST</a:t>
          </a:r>
        </a:p>
      </dsp:txBody>
      <dsp:txXfrm>
        <a:off x="8237755" y="3136090"/>
        <a:ext cx="1649276" cy="109951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3026833" cy="465797"/>
          </a:xfrm>
          <a:prstGeom prst="rect">
            <a:avLst/>
          </a:prstGeom>
        </p:spPr>
        <p:txBody>
          <a:bodyPr vert="horz" lIns="92959" tIns="46480" rIns="92959" bIns="46480" rtlCol="0"/>
          <a:lstStyle>
            <a:lvl1pPr algn="l">
              <a:defRPr sz="13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817904"/>
            <a:ext cx="3026833" cy="465796"/>
          </a:xfrm>
          <a:prstGeom prst="rect">
            <a:avLst/>
          </a:prstGeom>
        </p:spPr>
        <p:txBody>
          <a:bodyPr vert="horz" lIns="92959" tIns="46480" rIns="92959" bIns="46480"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956550" y="8817904"/>
            <a:ext cx="3026833" cy="465796"/>
          </a:xfrm>
          <a:prstGeom prst="rect">
            <a:avLst/>
          </a:prstGeom>
        </p:spPr>
        <p:txBody>
          <a:bodyPr vert="horz" lIns="92959" tIns="46480" rIns="92959" bIns="46480" rtlCol="0" anchor="b"/>
          <a:lstStyle>
            <a:lvl1pPr algn="r">
              <a:defRPr sz="13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9" tIns="46480" rIns="92959" bIns="46480" rtlCol="0"/>
          <a:lstStyle>
            <a:lvl1pPr algn="r">
              <a:defRPr sz="1300"/>
            </a:lvl1pPr>
          </a:lstStyle>
          <a:p>
            <a:fld id="{1BC21C5E-14C9-E346-B1A7-E2CF4688A4C0}" type="datetimeFigureOut">
              <a:rPr lang="en-US" smtClean="0"/>
              <a:t>11/27/19</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9" tIns="46480" rIns="92959" bIns="46480"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9" tIns="46480" rIns="92959" bIns="464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9" tIns="46480" rIns="92959" bIns="46480" rtlCol="0" anchor="b"/>
          <a:lstStyle>
            <a:lvl1pPr algn="l">
              <a:defRPr sz="13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9" tIns="46480" rIns="92959" bIns="46480" rtlCol="0" anchor="b"/>
          <a:lstStyle>
            <a:lvl1pPr algn="r">
              <a:defRPr sz="13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it all together ….</a:t>
            </a:r>
          </a:p>
        </p:txBody>
      </p:sp>
      <p:sp>
        <p:nvSpPr>
          <p:cNvPr id="4" name="Slide Number Placeholder 3"/>
          <p:cNvSpPr>
            <a:spLocks noGrp="1"/>
          </p:cNvSpPr>
          <p:nvPr>
            <p:ph type="sldNum" sz="quarter" idx="10"/>
          </p:nvPr>
        </p:nvSpPr>
        <p:spPr/>
        <p:txBody>
          <a:bodyPr/>
          <a:lstStyle/>
          <a:p>
            <a:fld id="{146C0CBE-288C-D84B-B11F-1B62224BD7E3}" type="slidenum">
              <a:rPr lang="en-US" smtClean="0"/>
              <a:t>5</a:t>
            </a:fld>
            <a:endParaRPr lang="en-US"/>
          </a:p>
        </p:txBody>
      </p:sp>
    </p:spTree>
    <p:extLst>
      <p:ext uri="{BB962C8B-B14F-4D97-AF65-F5344CB8AC3E}">
        <p14:creationId xmlns:p14="http://schemas.microsoft.com/office/powerpoint/2010/main" val="401284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V7</a:t>
            </a:r>
          </a:p>
          <a:p>
            <a:r>
              <a:rPr lang="en-US" dirty="0"/>
              <a:t>Probes instead of Explorers</a:t>
            </a:r>
          </a:p>
          <a:p>
            <a:r>
              <a:rPr lang="en-US" dirty="0"/>
              <a:t>Probes are rare</a:t>
            </a:r>
          </a:p>
          <a:p>
            <a:r>
              <a:rPr lang="en-US" dirty="0"/>
              <a:t>Probes are appropriate in limited areas</a:t>
            </a:r>
          </a:p>
          <a:p>
            <a:r>
              <a:rPr lang="en-US" dirty="0"/>
              <a:t>Only 6 probes in 30 years</a:t>
            </a:r>
          </a:p>
          <a:p>
            <a:r>
              <a:rPr lang="en-US" dirty="0"/>
              <a:t>Probes do</a:t>
            </a:r>
            <a:r>
              <a:rPr lang="en-US" baseline="0" dirty="0"/>
              <a:t> </a:t>
            </a:r>
            <a:r>
              <a:rPr lang="en-US" dirty="0"/>
              <a:t>not replace flagships</a:t>
            </a:r>
          </a:p>
          <a:p>
            <a:r>
              <a:rPr lang="en-US" dirty="0"/>
              <a:t>Only US can do flagships</a:t>
            </a:r>
          </a:p>
          <a:p>
            <a:r>
              <a:rPr lang="en-US" dirty="0"/>
              <a:t>Only flagships impact</a:t>
            </a:r>
            <a:r>
              <a:rPr lang="en-US" baseline="0" dirty="0"/>
              <a:t> </a:t>
            </a:r>
            <a:r>
              <a:rPr lang="en-US" dirty="0"/>
              <a:t>the whole community</a:t>
            </a:r>
          </a:p>
          <a:p>
            <a:r>
              <a:rPr lang="en-US" dirty="0"/>
              <a:t>Probes need to be large jump in capability, these four were large jumps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9591"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91"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64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V6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33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TAKES</a:t>
            </a:r>
          </a:p>
          <a:p>
            <a:r>
              <a:rPr lang="en-US" dirty="0"/>
              <a:t>DID NOT GO UP WITH WEBB OVERRUN</a:t>
            </a:r>
          </a:p>
          <a:p>
            <a:r>
              <a:rPr lang="en-US" dirty="0"/>
              <a:t>GREAT</a:t>
            </a:r>
            <a:r>
              <a:rPr lang="en-US" baseline="0" dirty="0"/>
              <a:t> AMBITION DRIVES GREAT BUDGETS</a:t>
            </a:r>
          </a:p>
          <a:p>
            <a:r>
              <a:rPr lang="en-US" baseline="0" dirty="0"/>
              <a:t>1986-2000: Hubble, Compton, Chandra, Spitzer </a:t>
            </a:r>
          </a:p>
          <a:p>
            <a:r>
              <a:rPr lang="en-US" baseline="0" dirty="0"/>
              <a:t>2000-2010: Webb, Fermi, Kepler</a:t>
            </a:r>
          </a:p>
          <a:p>
            <a:r>
              <a:rPr lang="en-US" baseline="0" dirty="0"/>
              <a:t>2010-now: Webb, WFIRST</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46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DEVELOPED, ORGANIC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363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V6</a:t>
            </a:r>
          </a:p>
          <a:p>
            <a:r>
              <a:rPr lang="en-US" dirty="0"/>
              <a:t>Updated March 13, 2019</a:t>
            </a:r>
          </a:p>
          <a:p>
            <a:r>
              <a:rPr lang="en-US" dirty="0"/>
              <a:t>(Note: this sandchart incorporates the planned FY19 Initial Operating Plan transfer of ~$70M from Astrophysics to Webb)</a:t>
            </a:r>
          </a:p>
        </p:txBody>
      </p:sp>
      <p:sp>
        <p:nvSpPr>
          <p:cNvPr id="4" name="Slide Number Placeholder 3"/>
          <p:cNvSpPr>
            <a:spLocks noGrp="1"/>
          </p:cNvSpPr>
          <p:nvPr>
            <p:ph type="sldNum" sz="quarter" idx="10"/>
          </p:nvPr>
        </p:nvSpPr>
        <p:spPr/>
        <p:txBody>
          <a:bodyPr/>
          <a:lstStyle/>
          <a:p>
            <a:pPr marL="0" marR="0" lvl="0" indent="0" algn="r" defTabSz="879378"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9378"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9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March 13, 2019</a:t>
            </a:r>
          </a:p>
          <a:p>
            <a:r>
              <a:rPr lang="en-US" dirty="0"/>
              <a:t>(Note: this sandchart incorporates the planned FY19 Initial Operating Plan transfer of ~$70M from Astrophysics to Webb)</a:t>
            </a:r>
          </a:p>
        </p:txBody>
      </p:sp>
      <p:sp>
        <p:nvSpPr>
          <p:cNvPr id="4" name="Slide Number Placeholder 3"/>
          <p:cNvSpPr>
            <a:spLocks noGrp="1"/>
          </p:cNvSpPr>
          <p:nvPr>
            <p:ph type="sldNum" sz="quarter" idx="10"/>
          </p:nvPr>
        </p:nvSpPr>
        <p:spPr/>
        <p:txBody>
          <a:bodyPr/>
          <a:lstStyle/>
          <a:p>
            <a:pPr marL="0" marR="0" lvl="0" indent="0" algn="r" defTabSz="879378"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9378"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80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Flagships can take longer than 10 years</a:t>
            </a:r>
          </a:p>
        </p:txBody>
      </p:sp>
      <p:sp>
        <p:nvSpPr>
          <p:cNvPr id="4" name="Slide Number Placeholder 3"/>
          <p:cNvSpPr>
            <a:spLocks noGrp="1"/>
          </p:cNvSpPr>
          <p:nvPr>
            <p:ph type="sldNum" sz="quarter" idx="10"/>
          </p:nvPr>
        </p:nvSpPr>
        <p:spPr/>
        <p:txBody>
          <a:bodyPr/>
          <a:lstStyle/>
          <a:p>
            <a:pPr marL="0" marR="0" lvl="0" indent="0" algn="r" defTabSz="879378"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9378"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971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89238" y="558044"/>
            <a:ext cx="6678105" cy="646331"/>
          </a:xfrm>
        </p:spPr>
        <p:txBody>
          <a:bodyPr>
            <a:no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1427310"/>
            <a:ext cx="6678104" cy="162300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11/27/19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57447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646331"/>
          </a:xfrm>
        </p:spPr>
        <p:txBody>
          <a:bodyPr anchor="t" anchorCtr="0">
            <a:spAutoFit/>
          </a:bodyPr>
          <a:lstStyle>
            <a:lvl1pPr>
              <a:defRPr sz="4000"/>
            </a:lvl1pPr>
          </a:lstStyle>
          <a:p>
            <a:r>
              <a:rPr lang="en-US" dirty="0"/>
              <a:t>Click to edit Master title style</a:t>
            </a:r>
          </a:p>
        </p:txBody>
      </p:sp>
      <p:sp>
        <p:nvSpPr>
          <p:cNvPr id="5" name="Slide Number Placeholder 4"/>
          <p:cNvSpPr>
            <a:spLocks noGrp="1"/>
          </p:cNvSpPr>
          <p:nvPr>
            <p:ph type="sldNum" sz="quarter" idx="12"/>
          </p:nvPr>
        </p:nvSpPr>
        <p:spPr>
          <a:xfrm>
            <a:off x="9067800" y="6356350"/>
            <a:ext cx="2743200" cy="365125"/>
          </a:xfrm>
        </p:spPr>
        <p:txBody>
          <a:bodyPr/>
          <a:lstStyle>
            <a:lvl1pPr>
              <a:defRPr>
                <a:solidFill>
                  <a:srgbClr val="2A3564"/>
                </a:solidFill>
              </a:defRPr>
            </a:lvl1pPr>
          </a:lstStyle>
          <a:p>
            <a:fld id="{786A64DB-DBB3-CA48-993E-0DE1651AF3A6}" type="slidenum">
              <a:rPr lang="en-US" smtClean="0"/>
              <a:pPr/>
              <a:t>‹#›</a:t>
            </a:fld>
            <a:endParaRPr lang="en-US" dirty="0"/>
          </a:p>
        </p:txBody>
      </p:sp>
      <p:sp>
        <p:nvSpPr>
          <p:cNvPr id="4" name="Content Placeholder 2"/>
          <p:cNvSpPr>
            <a:spLocks noGrp="1"/>
          </p:cNvSpPr>
          <p:nvPr>
            <p:ph idx="1"/>
          </p:nvPr>
        </p:nvSpPr>
        <p:spPr>
          <a:xfrm>
            <a:off x="838200" y="1652333"/>
            <a:ext cx="10515600" cy="4351338"/>
          </a:xfrm>
        </p:spPr>
        <p:txBody>
          <a:bodyPr/>
          <a:lstStyle>
            <a:lvl1pPr>
              <a:defRPr>
                <a:solidFill>
                  <a:srgbClr val="2A3564"/>
                </a:solidFill>
              </a:defRPr>
            </a:lvl1pPr>
            <a:lvl2pPr marL="685800" indent="-228600">
              <a:buClr>
                <a:srgbClr val="2A3564"/>
              </a:buClr>
              <a:buFont typeface=".AppleSystemUIFont" charset="-120"/>
              <a:buChar char="-"/>
              <a:defRPr>
                <a:solidFill>
                  <a:srgbClr val="2A3564"/>
                </a:solidFill>
              </a:defRPr>
            </a:lvl2pPr>
            <a:lvl3pPr marL="1143000" indent="-228600">
              <a:buClr>
                <a:srgbClr val="2A3564"/>
              </a:buClr>
              <a:buFont typeface=".AppleSystemUIFont" charset="-120"/>
              <a:buChar char="-"/>
              <a:defRPr>
                <a:solidFill>
                  <a:srgbClr val="2A3564"/>
                </a:solidFill>
              </a:defRPr>
            </a:lvl3pPr>
            <a:lvl4pPr marL="1600200" indent="-228600">
              <a:buClr>
                <a:srgbClr val="2A3564"/>
              </a:buClr>
              <a:buFont typeface=".AppleSystemUIFont" charset="-120"/>
              <a:buChar char="-"/>
              <a:defRPr b="0">
                <a:solidFill>
                  <a:srgbClr val="2A3564"/>
                </a:solidFill>
              </a:defRPr>
            </a:lvl4pPr>
            <a:lvl5pPr marL="2057400" indent="-228600">
              <a:buClr>
                <a:srgbClr val="2A3564"/>
              </a:buClr>
              <a:buFont typeface=".AppleSystemUIFont" charset="-120"/>
              <a:buChar char="-"/>
              <a:defRPr b="0">
                <a:solidFill>
                  <a:srgbClr val="2A35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012634"/>
      </p:ext>
    </p:extLst>
  </p:cSld>
  <p:clrMapOvr>
    <a:masterClrMapping/>
  </p:clrMapOvr>
  <p:extLst mod="1">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646331"/>
          </a:xfrm>
        </p:spPr>
        <p:txBody>
          <a:bodyPr anchor="t" anchorCtr="0">
            <a:spAutoFit/>
          </a:bodyPr>
          <a:lstStyle>
            <a:lvl1pPr>
              <a:defRPr sz="4000"/>
            </a:lvl1pPr>
          </a:lstStyle>
          <a:p>
            <a:r>
              <a:rPr lang="en-US" dirty="0"/>
              <a:t>Click to edit Master title style</a:t>
            </a:r>
          </a:p>
        </p:txBody>
      </p:sp>
      <p:sp>
        <p:nvSpPr>
          <p:cNvPr id="5" name="Slide Number Placeholder 4"/>
          <p:cNvSpPr>
            <a:spLocks noGrp="1"/>
          </p:cNvSpPr>
          <p:nvPr>
            <p:ph type="sldNum" sz="quarter" idx="12"/>
          </p:nvPr>
        </p:nvSpPr>
        <p:spPr>
          <a:xfrm>
            <a:off x="9067800" y="6356350"/>
            <a:ext cx="2743200" cy="365125"/>
          </a:xfrm>
        </p:spPr>
        <p:txBody>
          <a:bodyPr/>
          <a:lstStyle>
            <a:lvl1pPr>
              <a:defRPr>
                <a:solidFill>
                  <a:srgbClr val="2A3564"/>
                </a:solidFill>
              </a:defRPr>
            </a:lvl1pPr>
          </a:lstStyle>
          <a:p>
            <a:fld id="{786A64DB-DBB3-CA48-993E-0DE1651AF3A6}" type="slidenum">
              <a:rPr lang="en-US" smtClean="0"/>
              <a:pPr/>
              <a:t>‹#›</a:t>
            </a:fld>
            <a:endParaRPr lang="en-US" dirty="0"/>
          </a:p>
        </p:txBody>
      </p:sp>
      <p:sp>
        <p:nvSpPr>
          <p:cNvPr id="4" name="Content Placeholder 2"/>
          <p:cNvSpPr>
            <a:spLocks noGrp="1"/>
          </p:cNvSpPr>
          <p:nvPr>
            <p:ph idx="1"/>
          </p:nvPr>
        </p:nvSpPr>
        <p:spPr>
          <a:xfrm>
            <a:off x="838200" y="1825625"/>
            <a:ext cx="10515600" cy="4351338"/>
          </a:xfrm>
        </p:spPr>
        <p:txBody>
          <a:bodyPr>
            <a:noAutofit/>
          </a:bodyPr>
          <a:lstStyle>
            <a:lvl1pPr>
              <a:defRPr>
                <a:solidFill>
                  <a:srgbClr val="2A3564"/>
                </a:solidFill>
              </a:defRPr>
            </a:lvl1pPr>
            <a:lvl2pPr marL="685800" indent="-228600">
              <a:buClr>
                <a:srgbClr val="2A3564"/>
              </a:buClr>
              <a:buFont typeface=".AppleSystemUIFont" charset="-120"/>
              <a:buChar char="-"/>
              <a:defRPr>
                <a:solidFill>
                  <a:srgbClr val="2A3564"/>
                </a:solidFill>
              </a:defRPr>
            </a:lvl2pPr>
            <a:lvl3pPr marL="1143000" indent="-228600">
              <a:buClr>
                <a:srgbClr val="2A3564"/>
              </a:buClr>
              <a:buFont typeface=".AppleSystemUIFont" charset="-120"/>
              <a:buChar char="-"/>
              <a:defRPr>
                <a:solidFill>
                  <a:srgbClr val="2A3564"/>
                </a:solidFill>
              </a:defRPr>
            </a:lvl3pPr>
            <a:lvl4pPr marL="1600200" indent="-228600">
              <a:buClr>
                <a:srgbClr val="2A3564"/>
              </a:buClr>
              <a:buFont typeface=".AppleSystemUIFont" charset="-120"/>
              <a:buChar char="-"/>
              <a:defRPr b="0">
                <a:solidFill>
                  <a:srgbClr val="2A3564"/>
                </a:solidFill>
              </a:defRPr>
            </a:lvl4pPr>
            <a:lvl5pPr marL="2057400" indent="-228600">
              <a:buClr>
                <a:srgbClr val="2A3564"/>
              </a:buClr>
              <a:buFont typeface=".AppleSystemUIFont" charset="-120"/>
              <a:buChar char="-"/>
              <a:defRPr b="0">
                <a:solidFill>
                  <a:srgbClr val="2A35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3642820"/>
      </p:ext>
    </p:extLst>
  </p:cSld>
  <p:clrMapOvr>
    <a:masterClrMapping/>
  </p:clrMapOvr>
  <p:extLst mod="1">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081155" y="106616"/>
            <a:ext cx="6678105" cy="646331"/>
          </a:xfrm>
          <a:prstGeom prst="rect">
            <a:avLst/>
          </a:prstGeom>
        </p:spPr>
        <p:txBody>
          <a:bodyPr>
            <a:no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380511" y="967801"/>
            <a:ext cx="7387936" cy="1623008"/>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4778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pPr/>
              <a:t>‹#›</a:t>
            </a:fld>
            <a:endParaRPr lang="en-US"/>
          </a:p>
        </p:txBody>
      </p:sp>
      <p:sp>
        <p:nvSpPr>
          <p:cNvPr id="10" name="Content Placeholder 2">
            <a:extLst>
              <a:ext uri="{FF2B5EF4-FFF2-40B4-BE49-F238E27FC236}">
                <a16:creationId xmlns:a16="http://schemas.microsoft.com/office/drawing/2014/main" id="{C29DACE1-EFDD-6344-B1C7-AD5116FBE226}"/>
              </a:ext>
            </a:extLst>
          </p:cNvPr>
          <p:cNvSpPr>
            <a:spLocks noGrp="1"/>
          </p:cNvSpPr>
          <p:nvPr>
            <p:ph idx="13"/>
          </p:nvPr>
        </p:nvSpPr>
        <p:spPr>
          <a:xfrm>
            <a:off x="1777837" y="1104900"/>
            <a:ext cx="9848108" cy="3847110"/>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E6567454-46A4-6646-BAC6-0E8D1437D897}"/>
              </a:ext>
            </a:extLst>
          </p:cNvPr>
          <p:cNvSpPr>
            <a:spLocks noGrp="1"/>
          </p:cNvSpPr>
          <p:nvPr>
            <p:ph type="title"/>
          </p:nvPr>
        </p:nvSpPr>
        <p:spPr>
          <a:xfrm>
            <a:off x="2535706" y="142243"/>
            <a:ext cx="9025378" cy="646331"/>
          </a:xfrm>
          <a:prstGeom prst="rect">
            <a:avLst/>
          </a:prstGeom>
        </p:spPr>
        <p:txBody>
          <a:bodyPr>
            <a:noAutofit/>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4985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744056" y="142243"/>
            <a:ext cx="9025378" cy="646331"/>
          </a:xfrm>
          <a:prstGeom prst="rect">
            <a:avLst/>
          </a:prstGeom>
        </p:spPr>
        <p:txBody>
          <a:bodyPr>
            <a:no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9" name="Content Placeholder 2">
            <a:extLst>
              <a:ext uri="{FF2B5EF4-FFF2-40B4-BE49-F238E27FC236}">
                <a16:creationId xmlns:a16="http://schemas.microsoft.com/office/drawing/2014/main" id="{47166350-DFC9-F74C-8578-E91C5F91ABA1}"/>
              </a:ext>
            </a:extLst>
          </p:cNvPr>
          <p:cNvSpPr>
            <a:spLocks noGrp="1"/>
          </p:cNvSpPr>
          <p:nvPr>
            <p:ph idx="1"/>
          </p:nvPr>
        </p:nvSpPr>
        <p:spPr>
          <a:xfrm>
            <a:off x="2778826" y="1104900"/>
            <a:ext cx="8918369" cy="3847110"/>
          </a:xfrm>
          <a:prstGeom prst="rect">
            <a:avLst/>
          </a:prstGeom>
        </p:spPr>
        <p:txBody>
          <a:bodyPr>
            <a:noAutofit/>
          </a:bodyPr>
          <a:lstStyle>
            <a:lvl1pPr marL="234950" indent="-234950">
              <a:buFont typeface="Arial" panose="020B0604020202020204" pitchFamily="34" charset="0"/>
              <a:buChar char="•"/>
              <a:tabLst/>
              <a:defRPr/>
            </a:lvl1pPr>
            <a:lvl2pPr marL="515938" indent="-258763">
              <a:buFont typeface="Courier New" panose="02070309020205020404" pitchFamily="49" charset="0"/>
              <a:buChar char="o"/>
              <a:tabLst/>
              <a:defRPr/>
            </a:lvl2pPr>
            <a:lvl3pPr marL="915988" indent="-234950">
              <a:buFont typeface="Arial" panose="020B0604020202020204" pitchFamily="34" charset="0"/>
              <a:buChar char="•"/>
              <a:tabLst/>
              <a:defRPr/>
            </a:lvl3pPr>
            <a:lvl4pPr marL="1316038" indent="-234950">
              <a:buFont typeface="Arial" panose="020B0604020202020204" pitchFamily="34" charset="0"/>
              <a:buChar char="•"/>
              <a:tabLst/>
              <a:defRPr/>
            </a:lvl4pPr>
            <a:lvl5pPr marL="1657350" indent="-223838">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41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DA10E9-5C67-4148-864B-F3F3C56C3ABE}"/>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0" y="203199"/>
            <a:ext cx="12192000" cy="6375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01700" y="249120"/>
            <a:ext cx="10393680" cy="646331"/>
          </a:xfrm>
          <a:prstGeom prst="rect">
            <a:avLst/>
          </a:prstGeom>
        </p:spPr>
        <p:txBody>
          <a:bodyPr>
            <a:noAutofit/>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505464"/>
            <a:ext cx="2743200" cy="365125"/>
          </a:xfrm>
        </p:spPr>
        <p:txBody>
          <a:bodyPr/>
          <a:lstStyle>
            <a:lvl1pPr>
              <a:defRPr>
                <a:solidFill>
                  <a:srgbClr val="AAE3F7"/>
                </a:solidFill>
              </a:defRPr>
            </a:lvl1pPr>
          </a:lstStyle>
          <a:p>
            <a:fld id="{2E8C51FE-49D9-314D-9957-ABBF7DDE8782}" type="slidenum">
              <a:rPr lang="en-US" smtClean="0"/>
              <a:pPr/>
              <a:t>‹#›</a:t>
            </a:fld>
            <a:endParaRPr lang="en-US" dirty="0"/>
          </a:p>
        </p:txBody>
      </p:sp>
      <p:sp>
        <p:nvSpPr>
          <p:cNvPr id="13" name="Content Placeholder 2">
            <a:extLst>
              <a:ext uri="{FF2B5EF4-FFF2-40B4-BE49-F238E27FC236}">
                <a16:creationId xmlns:a16="http://schemas.microsoft.com/office/drawing/2014/main" id="{661C9E6E-A083-9D42-A3E8-939757957FF3}"/>
              </a:ext>
            </a:extLst>
          </p:cNvPr>
          <p:cNvSpPr>
            <a:spLocks noGrp="1"/>
          </p:cNvSpPr>
          <p:nvPr>
            <p:ph idx="1"/>
          </p:nvPr>
        </p:nvSpPr>
        <p:spPr>
          <a:xfrm>
            <a:off x="952500" y="1104900"/>
            <a:ext cx="10375900" cy="3847110"/>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14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2E17EC8-09E2-424C-BB85-D04BFAC3207D}"/>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EB6E981B-1C2A-2242-ADE4-BC55A4F67B2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0C96509C-4E27-D849-8408-50EBD5C06593}"/>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6EC4A690-7495-B842-B699-9B4304CDCFB6}"/>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19DFF28-29A9-BB40-91D3-2FADDEDE51A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Rectangle 26">
            <a:extLst>
              <a:ext uri="{FF2B5EF4-FFF2-40B4-BE49-F238E27FC236}">
                <a16:creationId xmlns:a16="http://schemas.microsoft.com/office/drawing/2014/main" id="{F32B1BB1-8F47-DC4D-B3AA-284B213F78E0}"/>
              </a:ext>
            </a:extLst>
          </p:cNvPr>
          <p:cNvSpPr/>
          <p:nvPr userDrawn="1"/>
        </p:nvSpPr>
        <p:spPr>
          <a:xfrm>
            <a:off x="0" y="145324"/>
            <a:ext cx="12192000" cy="646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012461" y="78799"/>
            <a:ext cx="6566797" cy="897082"/>
          </a:xfrm>
          <a:prstGeom prst="rect">
            <a:avLst/>
          </a:prstGeom>
        </p:spPr>
        <p:txBody>
          <a:bodyPr>
            <a:no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539889"/>
            <a:ext cx="2743200" cy="365125"/>
          </a:xfrm>
        </p:spPr>
        <p:txBody>
          <a:bodyPr/>
          <a:lstStyle>
            <a:lvl1pPr>
              <a:defRPr>
                <a:solidFill>
                  <a:srgbClr val="AAE3F7"/>
                </a:solidFill>
              </a:defRPr>
            </a:lvl1pPr>
          </a:lstStyle>
          <a:p>
            <a:fld id="{2E8C51FE-49D9-314D-9957-ABBF7DDE8782}" type="slidenum">
              <a:rPr lang="en-US" smtClean="0"/>
              <a:pPr/>
              <a:t>‹#›</a:t>
            </a:fld>
            <a:endParaRPr lang="en-US" dirty="0"/>
          </a:p>
        </p:txBody>
      </p:sp>
      <p:sp>
        <p:nvSpPr>
          <p:cNvPr id="13" name="Content Placeholder 2">
            <a:extLst>
              <a:ext uri="{FF2B5EF4-FFF2-40B4-BE49-F238E27FC236}">
                <a16:creationId xmlns:a16="http://schemas.microsoft.com/office/drawing/2014/main" id="{202D9DBB-BBF8-2C40-AF1E-C7FFA44E23B2}"/>
              </a:ext>
            </a:extLst>
          </p:cNvPr>
          <p:cNvSpPr>
            <a:spLocks noGrp="1"/>
          </p:cNvSpPr>
          <p:nvPr>
            <p:ph idx="1"/>
          </p:nvPr>
        </p:nvSpPr>
        <p:spPr>
          <a:xfrm>
            <a:off x="5000264" y="1100075"/>
            <a:ext cx="6768184" cy="1623008"/>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45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a:prstGeom prst="rect">
            <a:avLst/>
          </a:prstGeom>
        </p:spPr>
        <p:txBody>
          <a:bodyPr anchor="ctr">
            <a:noAutofit/>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a:xfrm>
            <a:off x="9355319" y="6291714"/>
            <a:ext cx="2743200" cy="365125"/>
          </a:xfrm>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80331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412300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a:xfrm>
            <a:off x="2657503" y="130629"/>
            <a:ext cx="6816649" cy="634194"/>
          </a:xfrm>
          <a:prstGeom prst="rect">
            <a:avLst/>
          </a:prstGeom>
        </p:spPr>
        <p:txBody>
          <a:bodyPr/>
          <a:lstStyle>
            <a:lvl1pPr algn="ct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27470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39C600-76C5-B74F-B126-77A9F876BE40}"/>
              </a:ext>
            </a:extLst>
          </p:cNvPr>
          <p:cNvPicPr>
            <a:picLocks noChangeAspect="1"/>
          </p:cNvPicPr>
          <p:nvPr userDrawn="1"/>
        </p:nvPicPr>
        <p:blipFill>
          <a:blip r:embed="rId2"/>
          <a:stretch>
            <a:fillRect/>
          </a:stretch>
        </p:blipFill>
        <p:spPr>
          <a:xfrm>
            <a:off x="0" y="0"/>
            <a:ext cx="2743200" cy="6858000"/>
          </a:xfrm>
          <a:prstGeom prst="rect">
            <a:avLst/>
          </a:prstGeom>
        </p:spPr>
      </p:pic>
      <p:sp>
        <p:nvSpPr>
          <p:cNvPr id="10" name="Rectangle 9">
            <a:extLst>
              <a:ext uri="{FF2B5EF4-FFF2-40B4-BE49-F238E27FC236}">
                <a16:creationId xmlns:a16="http://schemas.microsoft.com/office/drawing/2014/main" id="{C26DE82B-FF3C-A444-B73A-CEF6862DC8E8}"/>
              </a:ext>
            </a:extLst>
          </p:cNvPr>
          <p:cNvSpPr/>
          <p:nvPr userDrawn="1"/>
        </p:nvSpPr>
        <p:spPr>
          <a:xfrm>
            <a:off x="0" y="0"/>
            <a:ext cx="5185458"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A77BCEDB-3728-0C46-97E4-4CD63A284548}"/>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289770" y="459043"/>
            <a:ext cx="9025378" cy="577081"/>
          </a:xfrm>
        </p:spPr>
        <p:txBody>
          <a:bodyPr>
            <a:no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289217" y="1165027"/>
            <a:ext cx="9251621" cy="162300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11/27/19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813397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a:xfrm>
            <a:off x="93481" y="6356350"/>
            <a:ext cx="2743200" cy="365125"/>
          </a:xfrm>
          <a:prstGeom prst="rect">
            <a:avLst/>
          </a:prstGeom>
        </p:spPr>
        <p:txBody>
          <a:bodyPr/>
          <a:lstStyle>
            <a:lvl1pPr>
              <a:defRPr>
                <a:solidFill>
                  <a:srgbClr val="33CDFF"/>
                </a:solidFill>
              </a:defRPr>
            </a:lvl1pPr>
          </a:lstStyle>
          <a:p>
            <a:fld id="{76E2022B-032F-C245-A6C4-D8EDEE3CD65C}" type="datetime1">
              <a:rPr lang="en-US" smtClean="0"/>
              <a:pPr/>
              <a:t>11/27/19</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01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4901938" y="1104144"/>
            <a:ext cx="6816649" cy="64633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a:xfrm>
            <a:off x="93481" y="6356350"/>
            <a:ext cx="2743200" cy="365125"/>
          </a:xfrm>
          <a:prstGeom prst="rect">
            <a:avLst/>
          </a:prstGeom>
        </p:spPr>
        <p:txBody>
          <a:bodyPr/>
          <a:lstStyle>
            <a:lvl1pPr>
              <a:defRPr>
                <a:solidFill>
                  <a:srgbClr val="33CDFF"/>
                </a:solidFill>
              </a:defRPr>
            </a:lvl1pPr>
          </a:lstStyle>
          <a:p>
            <a:fld id="{89992BE1-4848-D943-B519-7D7229562BFA}" type="datetime1">
              <a:rPr lang="en-US" smtClean="0"/>
              <a:pPr/>
              <a:t>11/27/19</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24431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tx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pPr/>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37421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32784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3741F-65F9-4547-8009-728394596F49}"/>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34DC9649-542B-8744-9AF3-434ABE8F54AA}"/>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47420" y="732369"/>
            <a:ext cx="10393680" cy="577081"/>
          </a:xfrm>
        </p:spPr>
        <p:txBody>
          <a:bodyPr>
            <a:no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5040" y="1522560"/>
            <a:ext cx="10619923" cy="162300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11/27/19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850452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1940E-73A7-9540-85B2-30DB4AF0EC5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33CB5E9D-8826-2A4E-BC10-9B23A9F83A00}"/>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1" name="Freeform 10">
              <a:extLst>
                <a:ext uri="{FF2B5EF4-FFF2-40B4-BE49-F238E27FC236}">
                  <a16:creationId xmlns:a16="http://schemas.microsoft.com/office/drawing/2014/main" id="{CB6352B7-FAA2-E64E-BCC6-BA2A33BA453E}"/>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a:extLst>
                <a:ext uri="{FF2B5EF4-FFF2-40B4-BE49-F238E27FC236}">
                  <a16:creationId xmlns:a16="http://schemas.microsoft.com/office/drawing/2014/main" id="{B8BBBB9B-1C84-2749-B937-FEC08CD54711}"/>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42122B60-2960-A44C-97FC-ECF16ADD39F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BC61CD51-0DB1-4F49-ABFD-201443305C7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F69143-2567-8A43-A64C-09C2A7700D31}"/>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138770"/>
            <a:ext cx="6169057" cy="577081"/>
          </a:xfrm>
        </p:spPr>
        <p:txBody>
          <a:bodyPr>
            <a:no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214710"/>
            <a:ext cx="6169057" cy="162300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11/27/19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4390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136E6D6-1B01-314C-9421-4D2085274818}"/>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24D821F0-A4DD-744E-B45B-1117A42BEE05}"/>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8551984C-D68D-AC45-802A-4D956871CAA0}"/>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7F835AFB-E4BC-3A49-B173-C20BBC1C9FE4}"/>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4BAAF80E-1B04-5D48-9990-05D3711E26B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25">
            <a:extLst>
              <a:ext uri="{FF2B5EF4-FFF2-40B4-BE49-F238E27FC236}">
                <a16:creationId xmlns:a16="http://schemas.microsoft.com/office/drawing/2014/main" id="{940F7E17-A87F-5648-8C74-6F21670DD310}"/>
              </a:ext>
            </a:extLst>
          </p:cNvPr>
          <p:cNvSpPr/>
          <p:nvPr userDrawn="1"/>
        </p:nvSpPr>
        <p:spPr>
          <a:xfrm>
            <a:off x="0" y="203199"/>
            <a:ext cx="12192000" cy="6343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11/27/19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AAE3F7"/>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25591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AF6AE83-074A-064B-AEDA-E0CDB58A4B48}"/>
              </a:ext>
            </a:extLst>
          </p:cNvPr>
          <p:cNvPicPr>
            <a:picLocks noChangeAspect="1"/>
          </p:cNvPicPr>
          <p:nvPr userDrawn="1"/>
        </p:nvPicPr>
        <p:blipFill>
          <a:blip r:embed="rId3">
            <a:duotone>
              <a:prstClr val="black"/>
              <a:srgbClr val="BFD9FF">
                <a:tint val="45000"/>
                <a:satMod val="400000"/>
              </a:srgbClr>
            </a:duotone>
            <a:extLst>
              <a:ext uri="{28A0092B-C50C-407E-A947-70E740481C1C}">
                <a14:useLocalDpi xmlns:a14="http://schemas.microsoft.com/office/drawing/2010/main" val="0"/>
              </a:ext>
            </a:extLst>
          </a:blip>
          <a:stretch>
            <a:fillRect/>
          </a:stretch>
        </p:blipFill>
        <p:spPr>
          <a:xfrm>
            <a:off x="-1" y="1913077"/>
            <a:ext cx="12192097" cy="2853310"/>
          </a:xfrm>
          <a:prstGeom prst="rect">
            <a:avLst/>
          </a:prstGeom>
        </p:spPr>
      </p:pic>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noAutofit/>
          </a:bodyPr>
          <a:lstStyle>
            <a:lvl1pPr algn="ctr">
              <a:defRPr sz="40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11/27/19</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971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2"/>
            <a:ext cx="10515600" cy="507831"/>
          </a:xfrm>
        </p:spPr>
        <p:txBody>
          <a:bodyPr anchor="t" anchorCtr="0">
            <a:noAutofit/>
          </a:bodyPr>
          <a:lstStyle>
            <a:lvl1pPr>
              <a:defRPr sz="3200" b="1"/>
            </a:lvl1pPr>
          </a:lstStyle>
          <a:p>
            <a:r>
              <a:rPr lang="en-US" dirty="0"/>
              <a:t>Click to edit Master title style</a:t>
            </a:r>
          </a:p>
        </p:txBody>
      </p:sp>
      <p:sp>
        <p:nvSpPr>
          <p:cNvPr id="5" name="Slide Number Placeholder 4"/>
          <p:cNvSpPr>
            <a:spLocks noGrp="1"/>
          </p:cNvSpPr>
          <p:nvPr>
            <p:ph type="sldNum" sz="quarter" idx="12"/>
          </p:nvPr>
        </p:nvSpPr>
        <p:spPr>
          <a:xfrm>
            <a:off x="9067800" y="6356352"/>
            <a:ext cx="2743200" cy="365125"/>
          </a:xfrm>
        </p:spPr>
        <p:txBody>
          <a:bodyPr/>
          <a:lstStyle>
            <a:lvl1pPr>
              <a:defRPr>
                <a:solidFill>
                  <a:srgbClr val="2A3564"/>
                </a:solidFill>
              </a:defRPr>
            </a:lvl1pPr>
          </a:lstStyle>
          <a:p>
            <a:fld id="{786A64DB-DBB3-CA48-993E-0DE1651AF3A6}" type="slidenum">
              <a:rPr lang="en-US" smtClean="0"/>
              <a:pPr/>
              <a:t>‹#›</a:t>
            </a:fld>
            <a:endParaRPr lang="en-US" dirty="0"/>
          </a:p>
        </p:txBody>
      </p:sp>
      <p:sp>
        <p:nvSpPr>
          <p:cNvPr id="4" name="Content Placeholder 2"/>
          <p:cNvSpPr>
            <a:spLocks noGrp="1"/>
          </p:cNvSpPr>
          <p:nvPr>
            <p:ph idx="1" hasCustomPrompt="1"/>
          </p:nvPr>
        </p:nvSpPr>
        <p:spPr>
          <a:xfrm>
            <a:off x="838200" y="1313411"/>
            <a:ext cx="10515600" cy="4690260"/>
          </a:xfrm>
        </p:spPr>
        <p:txBody>
          <a:bodyPr>
            <a:noAutofit/>
          </a:bodyPr>
          <a:lstStyle>
            <a:lvl1pPr>
              <a:defRPr sz="2400">
                <a:solidFill>
                  <a:srgbClr val="2A3564"/>
                </a:solidFill>
              </a:defRPr>
            </a:lvl1pPr>
            <a:lvl2pPr marL="514350" indent="-171450">
              <a:buClr>
                <a:srgbClr val="2A3564"/>
              </a:buClr>
              <a:buFont typeface=".AppleSystemUIFont" charset="-120"/>
              <a:buChar char="-"/>
              <a:defRPr sz="2000">
                <a:solidFill>
                  <a:srgbClr val="2A3564"/>
                </a:solidFill>
              </a:defRPr>
            </a:lvl2pPr>
            <a:lvl3pPr marL="857250" indent="-171450">
              <a:buClr>
                <a:srgbClr val="2A3564"/>
              </a:buClr>
              <a:buFont typeface=".AppleSystemUIFont" charset="-120"/>
              <a:buChar char="-"/>
              <a:defRPr sz="1800">
                <a:solidFill>
                  <a:srgbClr val="2A3564"/>
                </a:solidFill>
              </a:defRPr>
            </a:lvl3pPr>
            <a:lvl4pPr marL="1200150" indent="-171450">
              <a:buClr>
                <a:srgbClr val="2A3564"/>
              </a:buClr>
              <a:buFont typeface=".AppleSystemUIFont" charset="-120"/>
              <a:buChar char="-"/>
              <a:defRPr sz="1600" b="0">
                <a:solidFill>
                  <a:srgbClr val="2A3564"/>
                </a:solidFill>
              </a:defRPr>
            </a:lvl4pPr>
            <a:lvl5pPr marL="1543050" indent="-171450">
              <a:buClr>
                <a:srgbClr val="2A3564"/>
              </a:buClr>
              <a:buFont typeface=".AppleSystemUIFont" charset="-120"/>
              <a:buChar char="-"/>
              <a:defRPr sz="1600" b="0">
                <a:solidFill>
                  <a:srgbClr val="2A35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2275909"/>
      </p:ext>
    </p:extLst>
  </p:cSld>
  <p:clrMapOvr>
    <a:masterClrMapping/>
  </p:clrMapOvr>
  <p:extLst mod="1">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685800"/>
            <a:ext cx="10515600" cy="646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2A3564"/>
              </a:buClr>
              <a:buSzPts val="3000"/>
              <a:buFont typeface="Arial Narrow"/>
              <a:buNone/>
              <a:defRPr sz="3200" b="1" i="0" u="none" strike="noStrike" cap="none">
                <a:solidFill>
                  <a:schemeClr val="tx1"/>
                </a:solidFill>
                <a:latin typeface="Arial Narrow"/>
                <a:ea typeface="Arial Narrow"/>
                <a:cs typeface="Arial Narrow"/>
                <a:sym typeface="Arial Narrow"/>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dirty="0"/>
          </a:p>
        </p:txBody>
      </p:sp>
      <p:sp>
        <p:nvSpPr>
          <p:cNvPr id="23" name="Google Shape;23;p3"/>
          <p:cNvSpPr txBox="1">
            <a:spLocks noGrp="1"/>
          </p:cNvSpPr>
          <p:nvPr>
            <p:ph type="sldNum" idx="12"/>
          </p:nvPr>
        </p:nvSpPr>
        <p:spPr>
          <a:xfrm>
            <a:off x="90678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067" b="0" i="0">
                <a:solidFill>
                  <a:srgbClr val="2A3564"/>
                </a:solidFill>
                <a:latin typeface="Arial Narrow"/>
                <a:ea typeface="Arial Narrow"/>
                <a:cs typeface="Arial Narrow"/>
                <a:sym typeface="Arial Narrow"/>
              </a:defRPr>
            </a:lvl1pPr>
            <a:lvl2pPr marL="0" marR="0" lvl="1" indent="0" algn="r" rtl="0">
              <a:spcBef>
                <a:spcPts val="0"/>
              </a:spcBef>
              <a:buNone/>
              <a:defRPr sz="1067" b="0" i="0">
                <a:solidFill>
                  <a:srgbClr val="2A3564"/>
                </a:solidFill>
                <a:latin typeface="Arial Narrow"/>
                <a:ea typeface="Arial Narrow"/>
                <a:cs typeface="Arial Narrow"/>
                <a:sym typeface="Arial Narrow"/>
              </a:defRPr>
            </a:lvl2pPr>
            <a:lvl3pPr marL="0" marR="0" lvl="2" indent="0" algn="r" rtl="0">
              <a:spcBef>
                <a:spcPts val="0"/>
              </a:spcBef>
              <a:buNone/>
              <a:defRPr sz="1067" b="0" i="0">
                <a:solidFill>
                  <a:srgbClr val="2A3564"/>
                </a:solidFill>
                <a:latin typeface="Arial Narrow"/>
                <a:ea typeface="Arial Narrow"/>
                <a:cs typeface="Arial Narrow"/>
                <a:sym typeface="Arial Narrow"/>
              </a:defRPr>
            </a:lvl3pPr>
            <a:lvl4pPr marL="0" marR="0" lvl="3" indent="0" algn="r" rtl="0">
              <a:spcBef>
                <a:spcPts val="0"/>
              </a:spcBef>
              <a:buNone/>
              <a:defRPr sz="1067" b="0" i="0">
                <a:solidFill>
                  <a:srgbClr val="2A3564"/>
                </a:solidFill>
                <a:latin typeface="Arial Narrow"/>
                <a:ea typeface="Arial Narrow"/>
                <a:cs typeface="Arial Narrow"/>
                <a:sym typeface="Arial Narrow"/>
              </a:defRPr>
            </a:lvl4pPr>
            <a:lvl5pPr marL="0" marR="0" lvl="4" indent="0" algn="r" rtl="0">
              <a:spcBef>
                <a:spcPts val="0"/>
              </a:spcBef>
              <a:buNone/>
              <a:defRPr sz="1067" b="0" i="0">
                <a:solidFill>
                  <a:srgbClr val="2A3564"/>
                </a:solidFill>
                <a:latin typeface="Arial Narrow"/>
                <a:ea typeface="Arial Narrow"/>
                <a:cs typeface="Arial Narrow"/>
                <a:sym typeface="Arial Narrow"/>
              </a:defRPr>
            </a:lvl5pPr>
            <a:lvl6pPr marL="0" marR="0" lvl="5" indent="0" algn="r" rtl="0">
              <a:spcBef>
                <a:spcPts val="0"/>
              </a:spcBef>
              <a:buNone/>
              <a:defRPr sz="1067" b="0" i="0">
                <a:solidFill>
                  <a:srgbClr val="2A3564"/>
                </a:solidFill>
                <a:latin typeface="Arial Narrow"/>
                <a:ea typeface="Arial Narrow"/>
                <a:cs typeface="Arial Narrow"/>
                <a:sym typeface="Arial Narrow"/>
              </a:defRPr>
            </a:lvl6pPr>
            <a:lvl7pPr marL="0" marR="0" lvl="6" indent="0" algn="r" rtl="0">
              <a:spcBef>
                <a:spcPts val="0"/>
              </a:spcBef>
              <a:buNone/>
              <a:defRPr sz="1067" b="0" i="0">
                <a:solidFill>
                  <a:srgbClr val="2A3564"/>
                </a:solidFill>
                <a:latin typeface="Arial Narrow"/>
                <a:ea typeface="Arial Narrow"/>
                <a:cs typeface="Arial Narrow"/>
                <a:sym typeface="Arial Narrow"/>
              </a:defRPr>
            </a:lvl7pPr>
            <a:lvl8pPr marL="0" marR="0" lvl="7" indent="0" algn="r" rtl="0">
              <a:spcBef>
                <a:spcPts val="0"/>
              </a:spcBef>
              <a:buNone/>
              <a:defRPr sz="1067" b="0" i="0">
                <a:solidFill>
                  <a:srgbClr val="2A3564"/>
                </a:solidFill>
                <a:latin typeface="Arial Narrow"/>
                <a:ea typeface="Arial Narrow"/>
                <a:cs typeface="Arial Narrow"/>
                <a:sym typeface="Arial Narrow"/>
              </a:defRPr>
            </a:lvl8pPr>
            <a:lvl9pPr marL="0" marR="0" lvl="8" indent="0" algn="r" rtl="0">
              <a:spcBef>
                <a:spcPts val="0"/>
              </a:spcBef>
              <a:buNone/>
              <a:defRPr sz="1067" b="0" i="0">
                <a:solidFill>
                  <a:srgbClr val="2A3564"/>
                </a:solidFill>
                <a:latin typeface="Arial Narrow"/>
                <a:ea typeface="Arial Narrow"/>
                <a:cs typeface="Arial Narrow"/>
                <a:sym typeface="Arial Narrow"/>
              </a:defRPr>
            </a:lvl9pPr>
          </a:lstStyle>
          <a:p>
            <a:fld id="{00000000-1234-1234-1234-123412341234}" type="slidenum">
              <a:rPr lang="en" smtClean="0"/>
              <a:pPr/>
              <a:t>‹#›</a:t>
            </a:fld>
            <a:endParaRPr lang="en"/>
          </a:p>
        </p:txBody>
      </p:sp>
      <p:sp>
        <p:nvSpPr>
          <p:cNvPr id="24" name="Google Shape;24;p3"/>
          <p:cNvSpPr txBox="1">
            <a:spLocks noGrp="1"/>
          </p:cNvSpPr>
          <p:nvPr>
            <p:ph type="body" idx="1"/>
          </p:nvPr>
        </p:nvSpPr>
        <p:spPr>
          <a:xfrm>
            <a:off x="838200" y="1825625"/>
            <a:ext cx="10515600" cy="564227"/>
          </a:xfrm>
          <a:prstGeom prst="rect">
            <a:avLst/>
          </a:prstGeom>
          <a:noFill/>
          <a:ln>
            <a:noFill/>
          </a:ln>
        </p:spPr>
        <p:txBody>
          <a:bodyPr spcFirstLastPara="1" wrap="square" lIns="68575" tIns="34275" rIns="68575" bIns="34275" anchor="t" anchorCtr="0"/>
          <a:lstStyle>
            <a:lvl1pPr marL="609585" marR="0" lvl="0" indent="-482588" algn="l" rtl="0">
              <a:lnSpc>
                <a:spcPct val="100000"/>
              </a:lnSpc>
              <a:spcBef>
                <a:spcPts val="533"/>
              </a:spcBef>
              <a:spcAft>
                <a:spcPts val="0"/>
              </a:spcAft>
              <a:buClr>
                <a:srgbClr val="2A3564"/>
              </a:buClr>
              <a:buSzPts val="2100"/>
              <a:buFont typeface="Arial"/>
              <a:buChar char="•"/>
              <a:defRPr sz="2800" b="0" i="0" u="none" strike="noStrike" cap="none">
                <a:solidFill>
                  <a:schemeClr val="tx1"/>
                </a:solidFill>
                <a:latin typeface="Arial Narrow"/>
                <a:ea typeface="Arial Narrow"/>
                <a:cs typeface="Arial Narrow"/>
                <a:sym typeface="Arial Narrow"/>
              </a:defRPr>
            </a:lvl1pPr>
            <a:lvl2pPr marL="1219170" marR="0" lvl="1" indent="-457189" algn="l" rtl="0">
              <a:lnSpc>
                <a:spcPct val="90000"/>
              </a:lnSpc>
              <a:spcBef>
                <a:spcPts val="533"/>
              </a:spcBef>
              <a:spcAft>
                <a:spcPts val="0"/>
              </a:spcAft>
              <a:buClr>
                <a:srgbClr val="2A3564"/>
              </a:buClr>
              <a:buSzPts val="1800"/>
              <a:buFont typeface="Arial"/>
              <a:buChar char="-"/>
              <a:defRPr sz="2400" b="0" i="0" u="none" strike="noStrike" cap="none">
                <a:solidFill>
                  <a:srgbClr val="2A3564"/>
                </a:solidFill>
                <a:latin typeface="Arial Narrow"/>
                <a:ea typeface="Arial Narrow"/>
                <a:cs typeface="Arial Narrow"/>
                <a:sym typeface="Arial Narrow"/>
              </a:defRPr>
            </a:lvl2pPr>
            <a:lvl3pPr marL="1828754" marR="0" lvl="2" indent="-431789" algn="l" rtl="0">
              <a:lnSpc>
                <a:spcPct val="90000"/>
              </a:lnSpc>
              <a:spcBef>
                <a:spcPts val="533"/>
              </a:spcBef>
              <a:spcAft>
                <a:spcPts val="0"/>
              </a:spcAft>
              <a:buClr>
                <a:srgbClr val="2A3564"/>
              </a:buClr>
              <a:buSzPts val="1500"/>
              <a:buFont typeface="Arial"/>
              <a:buChar char="-"/>
              <a:defRPr sz="2000" b="0" i="0" u="none" strike="noStrike" cap="none">
                <a:solidFill>
                  <a:srgbClr val="2A3564"/>
                </a:solidFill>
                <a:latin typeface="Arial Narrow"/>
                <a:ea typeface="Arial Narrow"/>
                <a:cs typeface="Arial Narrow"/>
                <a:sym typeface="Arial Narrow"/>
              </a:defRPr>
            </a:lvl3pPr>
            <a:lvl4pPr marL="2438339" marR="0" lvl="3" indent="-423323" algn="l" rtl="0">
              <a:lnSpc>
                <a:spcPct val="90000"/>
              </a:lnSpc>
              <a:spcBef>
                <a:spcPts val="533"/>
              </a:spcBef>
              <a:spcAft>
                <a:spcPts val="0"/>
              </a:spcAft>
              <a:buClr>
                <a:srgbClr val="2A3564"/>
              </a:buClr>
              <a:buSzPts val="1400"/>
              <a:buFont typeface="Arial"/>
              <a:buChar char="-"/>
              <a:defRPr sz="1867" b="0" i="0" u="none" strike="noStrike" cap="none">
                <a:solidFill>
                  <a:srgbClr val="2A3564"/>
                </a:solidFill>
                <a:latin typeface="Arial Narrow"/>
                <a:ea typeface="Arial Narrow"/>
                <a:cs typeface="Arial Narrow"/>
                <a:sym typeface="Arial Narrow"/>
              </a:defRPr>
            </a:lvl4pPr>
            <a:lvl5pPr marL="3047924" marR="0" lvl="4" indent="-423323" algn="l" rtl="0">
              <a:lnSpc>
                <a:spcPct val="90000"/>
              </a:lnSpc>
              <a:spcBef>
                <a:spcPts val="533"/>
              </a:spcBef>
              <a:spcAft>
                <a:spcPts val="0"/>
              </a:spcAft>
              <a:buClr>
                <a:srgbClr val="2A3564"/>
              </a:buClr>
              <a:buSzPts val="1400"/>
              <a:buFont typeface="Arial"/>
              <a:buChar char="-"/>
              <a:defRPr sz="1867" b="0" i="0" u="none" strike="noStrike" cap="none">
                <a:solidFill>
                  <a:srgbClr val="2A3564"/>
                </a:solidFill>
                <a:latin typeface="Arial Narrow"/>
                <a:ea typeface="Arial Narrow"/>
                <a:cs typeface="Arial Narrow"/>
                <a:sym typeface="Arial Narr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919902476"/>
      </p:ext>
    </p:extLst>
  </p:cSld>
  <p:clrMapOvr>
    <a:masterClrMapping/>
  </p:clrMapOvr>
  <p:extLst mod="1">
    <p:ext uri="{DCECCB84-F9BA-43D5-87BE-67443E8EF086}">
      <p15:sldGuideLst xmlns:p15="http://schemas.microsoft.com/office/powerpoint/2012/main">
        <p15:guide id="1" orient="horz" pos="324">
          <p15:clr>
            <a:srgbClr val="FBAE40"/>
          </p15:clr>
        </p15:guide>
        <p15:guide id="2" pos="3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3_Title and Content">
  <p:cSld name="6_Title and Content">
    <p:spTree>
      <p:nvGrpSpPr>
        <p:cNvPr id="1" name="Shape 75"/>
        <p:cNvGrpSpPr/>
        <p:nvPr/>
      </p:nvGrpSpPr>
      <p:grpSpPr>
        <a:xfrm>
          <a:off x="0" y="0"/>
          <a:ext cx="0" cy="0"/>
          <a:chOff x="0" y="0"/>
          <a:chExt cx="0" cy="0"/>
        </a:xfrm>
      </p:grpSpPr>
      <p:pic>
        <p:nvPicPr>
          <p:cNvPr id="76" name="Google Shape;76;p16"/>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77" name="Google Shape;77;p16"/>
          <p:cNvGrpSpPr/>
          <p:nvPr/>
        </p:nvGrpSpPr>
        <p:grpSpPr>
          <a:xfrm>
            <a:off x="517665" y="-19393"/>
            <a:ext cx="4628148" cy="6890327"/>
            <a:chOff x="3308351" y="2370138"/>
            <a:chExt cx="2760662" cy="4110037"/>
          </a:xfrm>
        </p:grpSpPr>
        <p:sp>
          <p:nvSpPr>
            <p:cNvPr id="78" name="Google Shape;78;p16"/>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 name="Google Shape;79;p16"/>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 name="Google Shape;80;p16"/>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81" name="Google Shape;81;p16"/>
          <p:cNvSpPr/>
          <p:nvPr/>
        </p:nvSpPr>
        <p:spPr>
          <a:xfrm>
            <a:off x="0" y="0"/>
            <a:ext cx="12192000" cy="6858000"/>
          </a:xfrm>
          <a:prstGeom prst="rect">
            <a:avLst/>
          </a:prstGeom>
          <a:solidFill>
            <a:schemeClr val="lt1">
              <a:alpha val="40000"/>
            </a:scheme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2" name="Google Shape;82;p16"/>
          <p:cNvSpPr/>
          <p:nvPr/>
        </p:nvSpPr>
        <p:spPr>
          <a:xfrm>
            <a:off x="0" y="163445"/>
            <a:ext cx="12192000" cy="6303616"/>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83" name="Google Shape;83;p16"/>
          <p:cNvSpPr txBox="1">
            <a:spLocks noGrp="1"/>
          </p:cNvSpPr>
          <p:nvPr>
            <p:ph type="title"/>
          </p:nvPr>
        </p:nvSpPr>
        <p:spPr>
          <a:xfrm>
            <a:off x="883920" y="637700"/>
            <a:ext cx="10634980" cy="512418"/>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3000"/>
              <a:buFont typeface="Arial"/>
              <a:buNone/>
              <a:defRPr sz="3200" b="1">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84" name="Google Shape;84;p16"/>
          <p:cNvSpPr txBox="1">
            <a:spLocks noGrp="1"/>
          </p:cNvSpPr>
          <p:nvPr>
            <p:ph type="body" idx="1"/>
          </p:nvPr>
        </p:nvSpPr>
        <p:spPr>
          <a:xfrm>
            <a:off x="853441" y="1382860"/>
            <a:ext cx="10619924" cy="487283"/>
          </a:xfrm>
          <a:prstGeom prst="rect">
            <a:avLst/>
          </a:prstGeom>
          <a:noFill/>
          <a:ln>
            <a:noFill/>
          </a:ln>
        </p:spPr>
        <p:txBody>
          <a:bodyPr spcFirstLastPara="1" wrap="square" lIns="68575" tIns="34275" rIns="68575" bIns="34275" anchor="t" anchorCtr="0"/>
          <a:lstStyle>
            <a:lvl1pPr marL="609585" lvl="0" indent="-304792" algn="l">
              <a:lnSpc>
                <a:spcPct val="100000"/>
              </a:lnSpc>
              <a:spcBef>
                <a:spcPts val="1067"/>
              </a:spcBef>
              <a:spcAft>
                <a:spcPts val="0"/>
              </a:spcAft>
              <a:buClr>
                <a:schemeClr val="dk1"/>
              </a:buClr>
              <a:buSzPts val="1400"/>
              <a:buNone/>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dirty="0"/>
          </a:p>
        </p:txBody>
      </p:sp>
      <p:sp>
        <p:nvSpPr>
          <p:cNvPr id="85" name="Google Shape;85;p16"/>
          <p:cNvSpPr txBox="1">
            <a:spLocks noGrp="1"/>
          </p:cNvSpPr>
          <p:nvPr>
            <p:ph type="dt" idx="10"/>
          </p:nvPr>
        </p:nvSpPr>
        <p:spPr>
          <a:xfrm>
            <a:off x="93481" y="6356351"/>
            <a:ext cx="2743200" cy="365125"/>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 name="Google Shape;87;p16"/>
          <p:cNvSpPr txBox="1">
            <a:spLocks noGrp="1"/>
          </p:cNvSpPr>
          <p:nvPr>
            <p:ph type="sldNum" idx="12"/>
          </p:nvPr>
        </p:nvSpPr>
        <p:spPr>
          <a:xfrm>
            <a:off x="9355319" y="6422339"/>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13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F2AE63-C1E5-704C-9056-02A05DAB687B}"/>
              </a:ext>
            </a:extLst>
          </p:cNvPr>
          <p:cNvPicPr>
            <a:picLocks noChangeAspect="1"/>
          </p:cNvPicPr>
          <p:nvPr userDrawn="1"/>
        </p:nvPicPr>
        <p:blipFill>
          <a:blip r:embed="rId13"/>
          <a:stretch>
            <a:fillRect/>
          </a:stretch>
        </p:blipFill>
        <p:spPr>
          <a:xfrm>
            <a:off x="0" y="0"/>
            <a:ext cx="5181600" cy="6858000"/>
          </a:xfrm>
          <a:prstGeom prst="rect">
            <a:avLst/>
          </a:prstGeom>
        </p:spPr>
      </p:pic>
      <p:sp>
        <p:nvSpPr>
          <p:cNvPr id="10" name="Rectangle 9">
            <a:extLst>
              <a:ext uri="{FF2B5EF4-FFF2-40B4-BE49-F238E27FC236}">
                <a16:creationId xmlns:a16="http://schemas.microsoft.com/office/drawing/2014/main" id="{FED65241-C004-3945-8C73-B924F16F68A6}"/>
              </a:ext>
            </a:extLst>
          </p:cNvPr>
          <p:cNvSpPr/>
          <p:nvPr userDrawn="1"/>
        </p:nvSpPr>
        <p:spPr>
          <a:xfrm>
            <a:off x="0" y="0"/>
            <a:ext cx="5185458"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9">
            <a:extLst>
              <a:ext uri="{FF2B5EF4-FFF2-40B4-BE49-F238E27FC236}">
                <a16:creationId xmlns:a16="http://schemas.microsoft.com/office/drawing/2014/main" id="{76A75331-F385-1346-AAD4-3F5017245C4A}"/>
              </a:ext>
            </a:extLst>
          </p:cNvPr>
          <p:cNvSpPr>
            <a:spLocks/>
          </p:cNvSpPr>
          <p:nvPr userDrawn="1"/>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4A22837A-E2B4-564F-9816-80ACF22F076B}"/>
              </a:ext>
            </a:extLst>
          </p:cNvPr>
          <p:cNvSpPr>
            <a:spLocks/>
          </p:cNvSpPr>
          <p:nvPr userDrawn="1"/>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678105"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no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11/27/19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782120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5" r:id="rId7"/>
    <p:sldLayoutId id="2147483736" r:id="rId8"/>
    <p:sldLayoutId id="2147483738" r:id="rId9"/>
    <p:sldLayoutId id="2147483753" r:id="rId10"/>
    <p:sldLayoutId id="2147483770" r:id="rId11"/>
  </p:sldLayoutIdLs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4">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5008816" y="130367"/>
            <a:ext cx="6816649" cy="64633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403175" y="967801"/>
            <a:ext cx="7436524" cy="369332"/>
          </a:xfrm>
          <a:prstGeom prst="rect">
            <a:avLst/>
          </a:prstGeom>
        </p:spPr>
        <p:txBody>
          <a:bodyPr vert="horz" lIns="91440" tIns="45720" rIns="91440" bIns="45720" rtlCol="0">
            <a:noAutofit/>
          </a:bodyPr>
          <a:lstStyle/>
          <a:p>
            <a:pPr lvl="0"/>
            <a:r>
              <a:rPr lang="en-US" dirty="0"/>
              <a:t>Edit Master text styles</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32543984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9" r:id="rId11"/>
    <p:sldLayoutId id="214748376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27.tiff"/><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to Astro2020</a:t>
            </a:r>
          </a:p>
        </p:txBody>
      </p:sp>
      <p:sp>
        <p:nvSpPr>
          <p:cNvPr id="3" name="Slide Number Placeholder 2"/>
          <p:cNvSpPr>
            <a:spLocks noGrp="1"/>
          </p:cNvSpPr>
          <p:nvPr>
            <p:ph type="sldNum" sz="quarter" idx="12"/>
          </p:nvPr>
        </p:nvSpPr>
        <p:spPr/>
        <p:txBody>
          <a:bodyPr/>
          <a:lstStyle/>
          <a:p>
            <a:fld id="{2E8C51FE-49D9-314D-9957-ABBF7DDE8782}" type="slidenum">
              <a:rPr lang="en-US" smtClean="0"/>
              <a:pPr/>
              <a:t>1</a:t>
            </a:fld>
            <a:endParaRPr lang="en-US" dirty="0"/>
          </a:p>
        </p:txBody>
      </p:sp>
    </p:spTree>
    <p:extLst>
      <p:ext uri="{BB962C8B-B14F-4D97-AF65-F5344CB8AC3E}">
        <p14:creationId xmlns:p14="http://schemas.microsoft.com/office/powerpoint/2010/main" val="3280118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Mission Studies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6889" y="1536279"/>
            <a:ext cx="2842956" cy="367950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6216" y="1536279"/>
            <a:ext cx="2843257" cy="367950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5844" y="1536279"/>
            <a:ext cx="2843698" cy="3679509"/>
          </a:xfrm>
          <a:prstGeom prst="rect">
            <a:avLst/>
          </a:prstGeom>
        </p:spPr>
      </p:pic>
      <p:pic>
        <p:nvPicPr>
          <p:cNvPr id="12" name="Content Placeholder 11"/>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10904" y="1536279"/>
            <a:ext cx="2879614" cy="3679509"/>
          </a:xfrm>
        </p:spPr>
      </p:pic>
      <p:sp>
        <p:nvSpPr>
          <p:cNvPr id="13" name="TextBox 12"/>
          <p:cNvSpPr txBox="1"/>
          <p:nvPr/>
        </p:nvSpPr>
        <p:spPr>
          <a:xfrm>
            <a:off x="4737464" y="5495898"/>
            <a:ext cx="7202078"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Links to the concept study reports are posted at  </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mn-cs"/>
              </a:rPr>
              <a:t>https://science.nasa.gov/astrophysics/2020-decadal-survey-planning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and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mn-cs"/>
              </a:rPr>
              <a:t>https://www.greatobservatories.org/</a:t>
            </a:r>
          </a:p>
        </p:txBody>
      </p:sp>
    </p:spTree>
    <p:extLst>
      <p:ext uri="{BB962C8B-B14F-4D97-AF65-F5344CB8AC3E}">
        <p14:creationId xmlns:p14="http://schemas.microsoft.com/office/powerpoint/2010/main" val="1685648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46A"/>
                </a:solidFill>
              </a:rPr>
              <a:t>Guidance on Future Budgets</a:t>
            </a:r>
          </a:p>
        </p:txBody>
      </p:sp>
      <p:sp>
        <p:nvSpPr>
          <p:cNvPr id="3" name="Content Placeholder 2"/>
          <p:cNvSpPr>
            <a:spLocks noGrp="1"/>
          </p:cNvSpPr>
          <p:nvPr>
            <p:ph idx="1"/>
          </p:nvPr>
        </p:nvSpPr>
        <p:spPr/>
        <p:txBody>
          <a:bodyPr/>
          <a:lstStyle/>
          <a:p>
            <a:r>
              <a:rPr lang="en-US" sz="2000" dirty="0"/>
              <a:t>All guidance is for Astrophysics including Webb Telescope</a:t>
            </a:r>
          </a:p>
          <a:p>
            <a:r>
              <a:rPr lang="en-US" sz="2000" dirty="0"/>
              <a:t>Lower bound budget projection – Extrapolation of out year planning numbers for President’s FY20 budget request.  Average of FY22-FY24 planning numbers is $1.1B/</a:t>
            </a:r>
            <a:r>
              <a:rPr lang="en-US" sz="2000" dirty="0" err="1"/>
              <a:t>yr</a:t>
            </a:r>
            <a:endParaRPr lang="en-US" sz="2000" dirty="0"/>
          </a:p>
          <a:p>
            <a:r>
              <a:rPr lang="en-US" sz="2000" dirty="0"/>
              <a:t>Empirical budget projection – Extrapolation of recent NASA Astrophysics appropriations.  Average of FY17-FY19 appropriations is $1.4B/</a:t>
            </a:r>
            <a:r>
              <a:rPr lang="en-US" sz="2000" dirty="0" err="1"/>
              <a:t>yr</a:t>
            </a:r>
            <a:endParaRPr lang="en-US" sz="2000" dirty="0"/>
          </a:p>
          <a:p>
            <a:r>
              <a:rPr lang="en-US" sz="2000" dirty="0"/>
              <a:t>Optimistic budget projection – Empirical budget projection plus 1% inflationary growth in the out years.  Budget grows from $1.5B (FY19) to $1.6B (FY25) to $1.7B (FY30)</a:t>
            </a:r>
          </a:p>
          <a:p>
            <a:r>
              <a:rPr lang="en-US" sz="2000" dirty="0"/>
              <a:t>Upper bound budget projection – Empirical budget projection plus 2% inflationary growth in the out years.  Budget grows from $1.5B (FY19) to $1.7B (FY25) to $1.9B (FY30)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5069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44546A"/>
                </a:solidFill>
              </a:rPr>
              <a:t>NASA Astrophysics Budget</a:t>
            </a:r>
            <a:endParaRPr lang="en-US" dirty="0"/>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495579" y="1182760"/>
            <a:ext cx="7060782" cy="5127887"/>
          </a:xfrm>
          <a:prstGeom prst="rect">
            <a:avLst/>
          </a:prstGeom>
        </p:spPr>
      </p:pic>
      <p:sp>
        <p:nvSpPr>
          <p:cNvPr id="4" name="TextBox 3"/>
          <p:cNvSpPr txBox="1"/>
          <p:nvPr/>
        </p:nvSpPr>
        <p:spPr>
          <a:xfrm>
            <a:off x="3195376" y="4833257"/>
            <a:ext cx="403943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R&amp;A, Technology, Operating Missions, Explorers, Infrastructure</a:t>
            </a:r>
          </a:p>
        </p:txBody>
      </p:sp>
      <p:sp>
        <p:nvSpPr>
          <p:cNvPr id="5" name="Rectangle 4"/>
          <p:cNvSpPr/>
          <p:nvPr/>
        </p:nvSpPr>
        <p:spPr>
          <a:xfrm>
            <a:off x="5962586" y="1061327"/>
            <a:ext cx="1872907" cy="49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1" name="Straight Connector 10"/>
          <p:cNvCxnSpPr/>
          <p:nvPr/>
        </p:nvCxnSpPr>
        <p:spPr>
          <a:xfrm flipH="1" flipV="1">
            <a:off x="5962586" y="3276989"/>
            <a:ext cx="4035528" cy="31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98111" y="3123689"/>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$0.9B</a:t>
            </a:r>
          </a:p>
        </p:txBody>
      </p:sp>
      <p:sp>
        <p:nvSpPr>
          <p:cNvPr id="13" name="TextBox 12"/>
          <p:cNvSpPr txBox="1"/>
          <p:nvPr/>
        </p:nvSpPr>
        <p:spPr>
          <a:xfrm>
            <a:off x="6159639" y="3438420"/>
            <a:ext cx="3516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program including Webb operations and 4 Explorers/decade</a:t>
            </a:r>
          </a:p>
        </p:txBody>
      </p:sp>
      <p:cxnSp>
        <p:nvCxnSpPr>
          <p:cNvPr id="14" name="Straight Connector 13"/>
          <p:cNvCxnSpPr/>
          <p:nvPr/>
        </p:nvCxnSpPr>
        <p:spPr>
          <a:xfrm flipH="1" flipV="1">
            <a:off x="5965327" y="2800643"/>
            <a:ext cx="4035528" cy="31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000855" y="2639295"/>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$1.1B</a:t>
            </a:r>
          </a:p>
        </p:txBody>
      </p:sp>
      <p:sp>
        <p:nvSpPr>
          <p:cNvPr id="16" name="Up-Down Arrow 15"/>
          <p:cNvSpPr/>
          <p:nvPr/>
        </p:nvSpPr>
        <p:spPr>
          <a:xfrm>
            <a:off x="7124294" y="2832009"/>
            <a:ext cx="331899" cy="444980"/>
          </a:xfrm>
          <a:prstGeom prst="up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p:cNvSpPr txBox="1"/>
          <p:nvPr/>
        </p:nvSpPr>
        <p:spPr>
          <a:xfrm>
            <a:off x="6536757" y="2168625"/>
            <a:ext cx="22106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$2B/decade for strategic initiatives</a:t>
            </a:r>
          </a:p>
        </p:txBody>
      </p:sp>
      <p:sp>
        <p:nvSpPr>
          <p:cNvPr id="19" name="TextBox 18"/>
          <p:cNvSpPr txBox="1"/>
          <p:nvPr/>
        </p:nvSpPr>
        <p:spPr>
          <a:xfrm>
            <a:off x="7088614" y="6055282"/>
            <a:ext cx="363830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FY24        FY26        FY28        FY30        FY32</a:t>
            </a:r>
          </a:p>
        </p:txBody>
      </p:sp>
    </p:spTree>
    <p:extLst>
      <p:ext uri="{BB962C8B-B14F-4D97-AF65-F5344CB8AC3E}">
        <p14:creationId xmlns:p14="http://schemas.microsoft.com/office/powerpoint/2010/main" val="3635168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44546A"/>
                </a:solidFill>
              </a:rPr>
              <a:t>NASA Astrophysics Budget</a:t>
            </a:r>
            <a:endParaRPr lang="en-US" dirty="0"/>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495579" y="1182760"/>
            <a:ext cx="7060782" cy="5127887"/>
          </a:xfrm>
          <a:prstGeom prst="rect">
            <a:avLst/>
          </a:prstGeom>
        </p:spPr>
      </p:pic>
      <p:sp>
        <p:nvSpPr>
          <p:cNvPr id="4" name="TextBox 3"/>
          <p:cNvSpPr txBox="1"/>
          <p:nvPr/>
        </p:nvSpPr>
        <p:spPr>
          <a:xfrm>
            <a:off x="3195376" y="4833257"/>
            <a:ext cx="403943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R&amp;A, Technology, Operating Missions, Explorers, Infrastructure</a:t>
            </a:r>
          </a:p>
        </p:txBody>
      </p:sp>
      <p:sp>
        <p:nvSpPr>
          <p:cNvPr id="5" name="Rectangle 4"/>
          <p:cNvSpPr/>
          <p:nvPr/>
        </p:nvSpPr>
        <p:spPr>
          <a:xfrm>
            <a:off x="5962586" y="1061327"/>
            <a:ext cx="1872907" cy="49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Up-Down Arrow 17"/>
          <p:cNvSpPr/>
          <p:nvPr/>
        </p:nvSpPr>
        <p:spPr>
          <a:xfrm>
            <a:off x="7124294" y="1784339"/>
            <a:ext cx="331899" cy="1492650"/>
          </a:xfrm>
          <a:prstGeom prst="up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8" name="Straight Connector 7"/>
          <p:cNvCxnSpPr/>
          <p:nvPr/>
        </p:nvCxnSpPr>
        <p:spPr>
          <a:xfrm flipH="1">
            <a:off x="5838092" y="1747966"/>
            <a:ext cx="41600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962586" y="3276989"/>
            <a:ext cx="4035528" cy="31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98111" y="3123689"/>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$0.9B</a:t>
            </a:r>
          </a:p>
        </p:txBody>
      </p:sp>
      <p:sp>
        <p:nvSpPr>
          <p:cNvPr id="13" name="TextBox 12"/>
          <p:cNvSpPr txBox="1"/>
          <p:nvPr/>
        </p:nvSpPr>
        <p:spPr>
          <a:xfrm>
            <a:off x="6159639" y="3438420"/>
            <a:ext cx="3516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program including Webb operations and 4 Explorers/decade</a:t>
            </a:r>
          </a:p>
        </p:txBody>
      </p:sp>
      <p:sp>
        <p:nvSpPr>
          <p:cNvPr id="14" name="TextBox 13"/>
          <p:cNvSpPr txBox="1"/>
          <p:nvPr/>
        </p:nvSpPr>
        <p:spPr>
          <a:xfrm>
            <a:off x="9998111" y="1569873"/>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$1.45B</a:t>
            </a:r>
          </a:p>
        </p:txBody>
      </p:sp>
      <p:sp>
        <p:nvSpPr>
          <p:cNvPr id="17" name="TextBox 16"/>
          <p:cNvSpPr txBox="1"/>
          <p:nvPr/>
        </p:nvSpPr>
        <p:spPr>
          <a:xfrm>
            <a:off x="6394672" y="2168625"/>
            <a:ext cx="22106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$5B/decade for strategic initiatives</a:t>
            </a:r>
          </a:p>
        </p:txBody>
      </p:sp>
      <p:sp>
        <p:nvSpPr>
          <p:cNvPr id="15" name="TextBox 14"/>
          <p:cNvSpPr txBox="1"/>
          <p:nvPr/>
        </p:nvSpPr>
        <p:spPr>
          <a:xfrm>
            <a:off x="7088614" y="6055282"/>
            <a:ext cx="363830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FY24        FY26        FY28        FY30        FY32</a:t>
            </a:r>
          </a:p>
        </p:txBody>
      </p:sp>
    </p:spTree>
    <p:extLst>
      <p:ext uri="{BB962C8B-B14F-4D97-AF65-F5344CB8AC3E}">
        <p14:creationId xmlns:p14="http://schemas.microsoft.com/office/powerpoint/2010/main" val="334880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44546A"/>
                </a:solidFill>
              </a:rPr>
              <a:t>NASA Astrophysics Budget</a:t>
            </a:r>
            <a:endParaRPr lang="en-US" dirty="0"/>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AAE3F7"/>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AAE3F7"/>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495579" y="1182760"/>
            <a:ext cx="7060782" cy="5127887"/>
          </a:xfrm>
          <a:prstGeom prst="rect">
            <a:avLst/>
          </a:prstGeom>
        </p:spPr>
      </p:pic>
      <p:sp>
        <p:nvSpPr>
          <p:cNvPr id="4" name="TextBox 3"/>
          <p:cNvSpPr txBox="1"/>
          <p:nvPr/>
        </p:nvSpPr>
        <p:spPr>
          <a:xfrm>
            <a:off x="3195376" y="4833257"/>
            <a:ext cx="403943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R&amp;A, Technology, Operating Missions, Explorers, Infrastructure</a:t>
            </a:r>
          </a:p>
        </p:txBody>
      </p:sp>
      <p:sp>
        <p:nvSpPr>
          <p:cNvPr id="5" name="Rectangle 4"/>
          <p:cNvSpPr/>
          <p:nvPr/>
        </p:nvSpPr>
        <p:spPr>
          <a:xfrm>
            <a:off x="5962586" y="1061327"/>
            <a:ext cx="1872907" cy="49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Up-Down Arrow 17"/>
          <p:cNvSpPr/>
          <p:nvPr/>
        </p:nvSpPr>
        <p:spPr>
          <a:xfrm>
            <a:off x="7124294" y="1784339"/>
            <a:ext cx="331899" cy="1492650"/>
          </a:xfrm>
          <a:prstGeom prst="up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Up-Down Arrow 29"/>
          <p:cNvSpPr/>
          <p:nvPr/>
        </p:nvSpPr>
        <p:spPr>
          <a:xfrm>
            <a:off x="9578299" y="751841"/>
            <a:ext cx="331899" cy="2525148"/>
          </a:xfrm>
          <a:prstGeom prst="up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8" name="Straight Connector 7"/>
          <p:cNvCxnSpPr/>
          <p:nvPr/>
        </p:nvCxnSpPr>
        <p:spPr>
          <a:xfrm flipH="1">
            <a:off x="5838092" y="1747966"/>
            <a:ext cx="41600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962586" y="3276989"/>
            <a:ext cx="4035528" cy="31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98111" y="3123689"/>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$0.9B</a:t>
            </a:r>
          </a:p>
        </p:txBody>
      </p:sp>
      <p:sp>
        <p:nvSpPr>
          <p:cNvPr id="13" name="TextBox 12"/>
          <p:cNvSpPr txBox="1"/>
          <p:nvPr/>
        </p:nvSpPr>
        <p:spPr>
          <a:xfrm>
            <a:off x="6159639" y="3438420"/>
            <a:ext cx="3516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program including Webb operations and 4 Explorers/decade</a:t>
            </a:r>
          </a:p>
        </p:txBody>
      </p:sp>
      <p:sp>
        <p:nvSpPr>
          <p:cNvPr id="14" name="TextBox 13"/>
          <p:cNvSpPr txBox="1"/>
          <p:nvPr/>
        </p:nvSpPr>
        <p:spPr>
          <a:xfrm>
            <a:off x="9998111" y="1569873"/>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$1.45B</a:t>
            </a:r>
          </a:p>
        </p:txBody>
      </p:sp>
      <p:sp>
        <p:nvSpPr>
          <p:cNvPr id="17" name="TextBox 16"/>
          <p:cNvSpPr txBox="1"/>
          <p:nvPr/>
        </p:nvSpPr>
        <p:spPr>
          <a:xfrm>
            <a:off x="6394672" y="2168625"/>
            <a:ext cx="22106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$5B/decade for strategic initiatives</a:t>
            </a:r>
          </a:p>
        </p:txBody>
      </p:sp>
      <p:cxnSp>
        <p:nvCxnSpPr>
          <p:cNvPr id="19" name="Straight Connector 18"/>
          <p:cNvCxnSpPr>
            <a:stCxn id="21" idx="1"/>
          </p:cNvCxnSpPr>
          <p:nvPr/>
        </p:nvCxnSpPr>
        <p:spPr>
          <a:xfrm flipH="1">
            <a:off x="5838092" y="1245993"/>
            <a:ext cx="4160021" cy="485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998113" y="1061327"/>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$1.6B</a:t>
            </a:r>
          </a:p>
        </p:txBody>
      </p:sp>
      <p:sp>
        <p:nvSpPr>
          <p:cNvPr id="24" name="TextBox 23"/>
          <p:cNvSpPr txBox="1"/>
          <p:nvPr/>
        </p:nvSpPr>
        <p:spPr>
          <a:xfrm rot="21200368">
            <a:off x="7678094" y="1250456"/>
            <a:ext cx="84350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inflation</a:t>
            </a:r>
          </a:p>
        </p:txBody>
      </p:sp>
      <p:cxnSp>
        <p:nvCxnSpPr>
          <p:cNvPr id="25" name="Straight Connector 24"/>
          <p:cNvCxnSpPr/>
          <p:nvPr/>
        </p:nvCxnSpPr>
        <p:spPr>
          <a:xfrm flipH="1">
            <a:off x="5838097" y="672481"/>
            <a:ext cx="4069578" cy="10602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0733508">
            <a:off x="7278889" y="1010039"/>
            <a:ext cx="84350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inflation</a:t>
            </a:r>
          </a:p>
        </p:txBody>
      </p:sp>
      <p:sp>
        <p:nvSpPr>
          <p:cNvPr id="29" name="TextBox 28"/>
          <p:cNvSpPr txBox="1"/>
          <p:nvPr/>
        </p:nvSpPr>
        <p:spPr>
          <a:xfrm>
            <a:off x="9998113" y="459616"/>
            <a:ext cx="12359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$1.8B</a:t>
            </a:r>
          </a:p>
        </p:txBody>
      </p:sp>
      <p:sp>
        <p:nvSpPr>
          <p:cNvPr id="31" name="TextBox 30"/>
          <p:cNvSpPr txBox="1"/>
          <p:nvPr/>
        </p:nvSpPr>
        <p:spPr>
          <a:xfrm>
            <a:off x="8392065" y="2162936"/>
            <a:ext cx="22106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$6.75B/decade for strategic initiatives</a:t>
            </a:r>
          </a:p>
        </p:txBody>
      </p:sp>
      <p:sp>
        <p:nvSpPr>
          <p:cNvPr id="23" name="TextBox 22"/>
          <p:cNvSpPr txBox="1"/>
          <p:nvPr/>
        </p:nvSpPr>
        <p:spPr>
          <a:xfrm>
            <a:off x="7088614" y="6055282"/>
            <a:ext cx="363830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FY24        FY26        FY28        FY30        FY32</a:t>
            </a:r>
          </a:p>
        </p:txBody>
      </p:sp>
    </p:spTree>
    <p:extLst>
      <p:ext uri="{BB962C8B-B14F-4D97-AF65-F5344CB8AC3E}">
        <p14:creationId xmlns:p14="http://schemas.microsoft.com/office/powerpoint/2010/main" val="3326461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670" y="275543"/>
            <a:ext cx="9025378" cy="577081"/>
          </a:xfrm>
        </p:spPr>
        <p:txBody>
          <a:bodyPr/>
          <a:lstStyle/>
          <a:p>
            <a:r>
              <a:rPr lang="en-US" sz="4000" b="1" dirty="0">
                <a:solidFill>
                  <a:srgbClr val="44546A"/>
                </a:solidFill>
              </a:rPr>
              <a:t>Decadal Survey Goal</a:t>
            </a:r>
          </a:p>
        </p:txBody>
      </p:sp>
      <p:sp>
        <p:nvSpPr>
          <p:cNvPr id="4" name="Content Placeholder 3"/>
          <p:cNvSpPr>
            <a:spLocks noGrp="1"/>
          </p:cNvSpPr>
          <p:nvPr>
            <p:ph idx="1"/>
          </p:nvPr>
        </p:nvSpPr>
        <p:spPr>
          <a:xfrm>
            <a:off x="2530517" y="1172472"/>
            <a:ext cx="9025931" cy="1623008"/>
          </a:xfrm>
        </p:spPr>
        <p:txBody>
          <a:bodyPr/>
          <a:lstStyle/>
          <a:p>
            <a:pPr marL="228600" indent="-228600">
              <a:lnSpc>
                <a:spcPct val="90000"/>
              </a:lnSpc>
              <a:spcBef>
                <a:spcPts val="0"/>
              </a:spcBef>
              <a:spcAft>
                <a:spcPts val="1200"/>
              </a:spcAft>
              <a:buFont typeface="Arial" panose="020B0604020202020204" pitchFamily="34" charset="0"/>
              <a:buChar char="•"/>
            </a:pPr>
            <a:r>
              <a:rPr lang="en-US" sz="2800" dirty="0"/>
              <a:t>NASA’s highest aspiration for the 2020 Decadal Survey is that it be ambitious</a:t>
            </a:r>
          </a:p>
          <a:p>
            <a:pPr marL="685800" lvl="2" indent="-228600">
              <a:spcBef>
                <a:spcPts val="0"/>
              </a:spcBef>
              <a:spcAft>
                <a:spcPts val="600"/>
              </a:spcAft>
              <a:buFont typeface="Arial" panose="020B0604020202020204" pitchFamily="34" charset="0"/>
              <a:buChar char="•"/>
            </a:pPr>
            <a:r>
              <a:rPr lang="en-US" sz="2400" dirty="0"/>
              <a:t>The important science questions require new and ambitious capabilities</a:t>
            </a:r>
          </a:p>
          <a:p>
            <a:pPr marL="685800" lvl="2" indent="-228600">
              <a:spcBef>
                <a:spcPts val="0"/>
              </a:spcBef>
              <a:spcAft>
                <a:spcPts val="600"/>
              </a:spcAft>
              <a:buFont typeface="Arial" panose="020B0604020202020204" pitchFamily="34" charset="0"/>
              <a:buChar char="•"/>
            </a:pPr>
            <a:r>
              <a:rPr lang="en-US" sz="2400" dirty="0"/>
              <a:t>Ambitious missions prioritized by previous Decadal Surveys have always led to paradigm shifting discoveries about the universe</a:t>
            </a:r>
          </a:p>
          <a:p>
            <a:pPr marL="228600" lvl="1" indent="-228600">
              <a:spcBef>
                <a:spcPts val="0"/>
              </a:spcBef>
              <a:spcAft>
                <a:spcPts val="1200"/>
              </a:spcAft>
              <a:buFont typeface="Arial" panose="020B0604020202020204" pitchFamily="34" charset="0"/>
              <a:buChar char="•"/>
            </a:pPr>
            <a:r>
              <a:rPr lang="en-US" sz="2800" dirty="0"/>
              <a:t>If you plan to a diminishing budget, you get a diminishing program.  </a:t>
            </a:r>
          </a:p>
          <a:p>
            <a:pPr marL="685800" lvl="2" indent="-228600">
              <a:spcBef>
                <a:spcPts val="0"/>
              </a:spcBef>
              <a:spcAft>
                <a:spcPts val="600"/>
              </a:spcAft>
              <a:buFont typeface="Arial" panose="020B0604020202020204" pitchFamily="34" charset="0"/>
              <a:buChar char="•"/>
            </a:pPr>
            <a:r>
              <a:rPr lang="en-US" sz="2400" dirty="0"/>
              <a:t>Great visions inspire great budgets.</a:t>
            </a:r>
          </a:p>
          <a:p>
            <a:pPr marL="0" lvl="1" algn="ctr">
              <a:spcBef>
                <a:spcPts val="0"/>
              </a:spcBef>
              <a:spcAft>
                <a:spcPts val="600"/>
              </a:spcAft>
            </a:pPr>
            <a:endParaRPr lang="en-US" sz="3200" dirty="0"/>
          </a:p>
          <a:p>
            <a:pPr marL="0" lvl="1">
              <a:spcBef>
                <a:spcPct val="0"/>
              </a:spcBef>
              <a:spcAft>
                <a:spcPts val="600"/>
              </a:spcAft>
            </a:pPr>
            <a:r>
              <a:rPr lang="en-US" sz="4000" b="1" dirty="0">
                <a:solidFill>
                  <a:srgbClr val="44546A"/>
                </a:solidFill>
                <a:ea typeface="+mj-ea"/>
              </a:rPr>
              <a:t>Carpe </a:t>
            </a:r>
            <a:r>
              <a:rPr lang="en-US" sz="4000" b="1" dirty="0" err="1">
                <a:solidFill>
                  <a:srgbClr val="44546A"/>
                </a:solidFill>
                <a:ea typeface="+mj-ea"/>
              </a:rPr>
              <a:t>Posterum</a:t>
            </a:r>
            <a:endParaRPr lang="en-US" sz="4000" b="1" dirty="0">
              <a:solidFill>
                <a:srgbClr val="44546A"/>
              </a:solidFill>
              <a:ea typeface="+mj-ea"/>
            </a:endParaRPr>
          </a:p>
          <a:p>
            <a:pPr marL="228600" lvl="1" indent="-228600">
              <a:spcBef>
                <a:spcPts val="0"/>
              </a:spcBef>
              <a:spcAft>
                <a:spcPts val="600"/>
              </a:spcAft>
              <a:buFont typeface="Arial" panose="020B0604020202020204" pitchFamily="34" charset="0"/>
              <a:buChar char="•"/>
            </a:pPr>
            <a:endParaRPr lang="en-US" dirty="0"/>
          </a:p>
          <a:p>
            <a:pPr marL="228600" indent="-228600">
              <a:spcBef>
                <a:spcPts val="0"/>
              </a:spcBef>
              <a:spcAft>
                <a:spcPts val="600"/>
              </a:spcAft>
              <a:buFont typeface="Arial" panose="020B0604020202020204" pitchFamily="34" charset="0"/>
              <a:buChar char="•"/>
            </a:pPr>
            <a:endParaRPr lang="en-US" dirty="0"/>
          </a:p>
          <a:p>
            <a:pPr marL="228600" indent="-228600">
              <a:lnSpc>
                <a:spcPct val="90000"/>
              </a:lnSpc>
              <a:spcBef>
                <a:spcPts val="0"/>
              </a:spcBef>
              <a:spcAft>
                <a:spcPts val="600"/>
              </a:spcAft>
              <a:buFont typeface="Arial" panose="020B0604020202020204" pitchFamily="34" charset="0"/>
              <a:buChar char="•"/>
            </a:pPr>
            <a:endParaRPr lang="en-US" dirty="0">
              <a:solidFill>
                <a:srgbClr val="0000FF"/>
              </a:solidFill>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A64DB-DBB3-CA48-993E-0DE1651AF3A6}"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079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44546A"/>
                </a:solidFill>
              </a:rPr>
              <a:t>Statement of Task</a:t>
            </a:r>
          </a:p>
        </p:txBody>
      </p:sp>
      <p:sp>
        <p:nvSpPr>
          <p:cNvPr id="2" name="Slide Number Placeholder 1"/>
          <p:cNvSpPr>
            <a:spLocks noGrp="1"/>
          </p:cNvSpPr>
          <p:nvPr>
            <p:ph type="sldNum" sz="quarter" idx="12"/>
          </p:nvPr>
        </p:nvSpPr>
        <p:spPr/>
        <p:txBody>
          <a:bodyPr/>
          <a:lstStyle/>
          <a:p>
            <a:fld id="{2E8C51FE-49D9-314D-9957-ABBF7DDE8782}" type="slidenum">
              <a:rPr lang="en-US" smtClean="0"/>
              <a:pPr/>
              <a:t>2</a:t>
            </a:fld>
            <a:endParaRPr lang="en-US"/>
          </a:p>
        </p:txBody>
      </p:sp>
      <p:sp>
        <p:nvSpPr>
          <p:cNvPr id="3" name="Content Placeholder 2"/>
          <p:cNvSpPr>
            <a:spLocks noGrp="1"/>
          </p:cNvSpPr>
          <p:nvPr>
            <p:ph idx="4294967295"/>
          </p:nvPr>
        </p:nvSpPr>
        <p:spPr>
          <a:xfrm>
            <a:off x="2344738" y="1104900"/>
            <a:ext cx="9847262" cy="5683250"/>
          </a:xfrm>
        </p:spPr>
        <p:txBody>
          <a:bodyPr/>
          <a:lstStyle/>
          <a:p>
            <a:pPr marL="0" indent="0">
              <a:buNone/>
            </a:pPr>
            <a:r>
              <a:rPr lang="en-US" dirty="0"/>
              <a:t>The binding guidance is the Statement of Task</a:t>
            </a:r>
          </a:p>
          <a:p>
            <a:pPr marL="0" indent="0">
              <a:buNone/>
            </a:pPr>
            <a:endParaRPr lang="en-US" dirty="0"/>
          </a:p>
          <a:p>
            <a:pPr marL="342900" indent="-342900">
              <a:buFont typeface="+mj-lt"/>
              <a:buAutoNum type="arabicPeriod"/>
            </a:pPr>
            <a:r>
              <a:rPr lang="en-US" dirty="0"/>
              <a:t>Provide an overview of the current state of astronomy and astrophysics science … ;</a:t>
            </a:r>
          </a:p>
          <a:p>
            <a:pPr marL="342900" indent="-342900">
              <a:buFont typeface="+mj-lt"/>
              <a:buAutoNum type="arabicPeriod"/>
            </a:pPr>
            <a:r>
              <a:rPr lang="en-US" dirty="0"/>
              <a:t>Identify the most compelling science challenges and frontiers in astronomy and astrophysics … ;</a:t>
            </a:r>
          </a:p>
          <a:p>
            <a:pPr marL="342900" indent="-342900">
              <a:buFont typeface="+mj-lt"/>
              <a:buAutoNum type="arabicPeriod"/>
            </a:pPr>
            <a:r>
              <a:rPr lang="en-US" dirty="0"/>
              <a:t>Develop a comprehensive research strategy to advance the frontiers of astronomy and astrophysics for the period 2022-2032 …  The strategy should be balanced … ;</a:t>
            </a:r>
          </a:p>
          <a:p>
            <a:pPr marL="342900" indent="-342900">
              <a:buFont typeface="+mj-lt"/>
              <a:buAutoNum type="arabicPeriod"/>
            </a:pPr>
            <a:r>
              <a:rPr lang="en-US" dirty="0"/>
              <a:t>Utilize and recommend decision rules … that can accommodate … deviations in the projected budget or changes … precipitated by new discoveries or unanticipated competitive activities;</a:t>
            </a:r>
          </a:p>
          <a:p>
            <a:pPr marL="342900" indent="-342900">
              <a:buFont typeface="+mj-lt"/>
              <a:buAutoNum type="arabicPeriod"/>
            </a:pPr>
            <a:r>
              <a:rPr lang="en-US" dirty="0"/>
              <a:t>Assess the state of the profession ...  Where possible, provide specific, actionable and practical recommendations to the agencies and community to address these areas. This report shall be made available following the completion of the study.</a:t>
            </a:r>
          </a:p>
          <a:p>
            <a:endParaRPr lang="en-US" dirty="0"/>
          </a:p>
          <a:p>
            <a:pPr marL="0" indent="0" algn="ctr">
              <a:buNone/>
            </a:pPr>
            <a:r>
              <a:rPr lang="en-US" dirty="0">
                <a:solidFill>
                  <a:srgbClr val="0000FF"/>
                </a:solidFill>
              </a:rPr>
              <a:t>https://sites.nationalacademies.org/DEPS/Astro2020/DEPS_192912</a:t>
            </a:r>
          </a:p>
          <a:p>
            <a:pPr marL="0" indent="0">
              <a:buNone/>
            </a:pPr>
            <a:endParaRPr lang="en-US" dirty="0"/>
          </a:p>
        </p:txBody>
      </p:sp>
    </p:spTree>
    <p:extLst>
      <p:ext uri="{BB962C8B-B14F-4D97-AF65-F5344CB8AC3E}">
        <p14:creationId xmlns:p14="http://schemas.microsoft.com/office/powerpoint/2010/main" val="58349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44546A"/>
                </a:solidFill>
              </a:rPr>
              <a:t>Statement of Task</a:t>
            </a:r>
          </a:p>
        </p:txBody>
      </p:sp>
      <p:sp>
        <p:nvSpPr>
          <p:cNvPr id="2" name="Slide Number Placeholder 1"/>
          <p:cNvSpPr>
            <a:spLocks noGrp="1"/>
          </p:cNvSpPr>
          <p:nvPr>
            <p:ph type="sldNum" sz="quarter" idx="12"/>
          </p:nvPr>
        </p:nvSpPr>
        <p:spPr/>
        <p:txBody>
          <a:bodyPr/>
          <a:lstStyle/>
          <a:p>
            <a:fld id="{2E8C51FE-49D9-314D-9957-ABBF7DDE8782}" type="slidenum">
              <a:rPr lang="en-US" smtClean="0"/>
              <a:pPr/>
              <a:t>3</a:t>
            </a:fld>
            <a:endParaRPr lang="en-US"/>
          </a:p>
        </p:txBody>
      </p:sp>
      <p:sp>
        <p:nvSpPr>
          <p:cNvPr id="3" name="Content Placeholder 2"/>
          <p:cNvSpPr>
            <a:spLocks noGrp="1"/>
          </p:cNvSpPr>
          <p:nvPr>
            <p:ph idx="4294967295"/>
          </p:nvPr>
        </p:nvSpPr>
        <p:spPr>
          <a:xfrm>
            <a:off x="2344738" y="1104900"/>
            <a:ext cx="9847262" cy="3846513"/>
          </a:xfrm>
        </p:spPr>
        <p:txBody>
          <a:bodyPr/>
          <a:lstStyle/>
          <a:p>
            <a:pPr marL="0" indent="0">
              <a:buNone/>
            </a:pPr>
            <a:r>
              <a:rPr lang="en-US" dirty="0"/>
              <a:t>The Agencies consider the “Additional counseling for the Committee and staff as they carry out their work” to be part of the Statement of Task</a:t>
            </a:r>
          </a:p>
          <a:p>
            <a:r>
              <a:rPr lang="en-US" dirty="0"/>
              <a:t>Scope</a:t>
            </a:r>
          </a:p>
          <a:p>
            <a:pPr lvl="1"/>
            <a:r>
              <a:rPr lang="en-US" dirty="0"/>
              <a:t>In: Ground/Space A&amp;A, Observational/Theoretical/Computational/Laboratory/Archival A&amp;A, Solar Astronomy (ground only), Gravitational Wave Observations, Multi Messenger Astrophysics, Exoplanets</a:t>
            </a:r>
          </a:p>
          <a:p>
            <a:pPr lvl="1"/>
            <a:r>
              <a:rPr lang="en-US" dirty="0"/>
              <a:t>Out: Fundamental Physics, Dark Matter Direct Detection, Microgravity Research, Projects under construction (JWST, DKIST, LSST, DESI)</a:t>
            </a:r>
          </a:p>
          <a:p>
            <a:pPr lvl="1"/>
            <a:r>
              <a:rPr lang="en-US" dirty="0"/>
              <a:t>Advise but do not rank: WFIRST, Athena, LISA</a:t>
            </a:r>
          </a:p>
          <a:p>
            <a:r>
              <a:rPr lang="en-US" dirty="0"/>
              <a:t>Considerations</a:t>
            </a:r>
          </a:p>
          <a:p>
            <a:pPr lvl="1"/>
            <a:r>
              <a:rPr lang="en-US" dirty="0"/>
              <a:t>Future budget scenarios, Activities of all sizes, Programs of Record, Balanced Program, Other NASA capabilities, Technology needs, Cyber-infrastructure, Existing and proposed U.S. facilities, Non-Federal entities</a:t>
            </a:r>
          </a:p>
          <a:p>
            <a:r>
              <a:rPr lang="en-US" dirty="0"/>
              <a:t>Approach</a:t>
            </a:r>
          </a:p>
          <a:p>
            <a:pPr lvl="1"/>
            <a:r>
              <a:rPr lang="en-US" dirty="0"/>
              <a:t>Recipients of advice, Composition of Committee, Use of Panels, Assembling Committee and Panels, Town Halls, Independent cost analysis, Unrealized activities from prior surveys, Binning recommended activities</a:t>
            </a:r>
          </a:p>
          <a:p>
            <a:pPr marL="0" indent="0" algn="ctr">
              <a:buNone/>
            </a:pPr>
            <a:r>
              <a:rPr lang="en-US" dirty="0">
                <a:solidFill>
                  <a:srgbClr val="0000FF"/>
                </a:solidFill>
              </a:rPr>
              <a:t>https://sites.nationalacademies.org/cs/groups/ssbsite/documents/webpage/ssb_190177.pdf </a:t>
            </a:r>
          </a:p>
          <a:p>
            <a:pPr marL="0" indent="0">
              <a:buNone/>
            </a:pPr>
            <a:endParaRPr lang="en-US" dirty="0"/>
          </a:p>
        </p:txBody>
      </p:sp>
    </p:spTree>
    <p:extLst>
      <p:ext uri="{BB962C8B-B14F-4D97-AF65-F5344CB8AC3E}">
        <p14:creationId xmlns:p14="http://schemas.microsoft.com/office/powerpoint/2010/main" val="3623212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46A"/>
                </a:solidFill>
              </a:rPr>
              <a:t>Strategic Missions and Competed Missions</a:t>
            </a:r>
          </a:p>
        </p:txBody>
      </p:sp>
      <p:sp>
        <p:nvSpPr>
          <p:cNvPr id="3" name="Content Placeholder 2"/>
          <p:cNvSpPr>
            <a:spLocks noGrp="1"/>
          </p:cNvSpPr>
          <p:nvPr>
            <p:ph idx="1"/>
          </p:nvPr>
        </p:nvSpPr>
        <p:spPr>
          <a:xfrm>
            <a:off x="2006601" y="1165027"/>
            <a:ext cx="9534238" cy="1623008"/>
          </a:xfrm>
        </p:spPr>
        <p:txBody>
          <a:bodyPr/>
          <a:lstStyle/>
          <a:p>
            <a:r>
              <a:rPr lang="en-US" sz="2000" dirty="0"/>
              <a:t>NASA science missions are generally initiated in two different ways</a:t>
            </a:r>
          </a:p>
          <a:p>
            <a:r>
              <a:rPr lang="en-US" sz="2000" dirty="0"/>
              <a:t>Strategic missions are initiated to respond to specific science objectives</a:t>
            </a:r>
          </a:p>
          <a:p>
            <a:pPr marL="285750" indent="-285750">
              <a:spcBef>
                <a:spcPts val="600"/>
              </a:spcBef>
              <a:buFont typeface="Arial" panose="020B0604020202020204" pitchFamily="34" charset="0"/>
              <a:buChar char="•"/>
            </a:pPr>
            <a:r>
              <a:rPr lang="en-US" dirty="0"/>
              <a:t>Mission architecture and acquisition strategy is tailored to the science objectives</a:t>
            </a:r>
          </a:p>
          <a:p>
            <a:pPr marL="285750" indent="-285750">
              <a:spcBef>
                <a:spcPts val="600"/>
              </a:spcBef>
              <a:buFont typeface="Arial" panose="020B0604020202020204" pitchFamily="34" charset="0"/>
              <a:buChar char="•"/>
            </a:pPr>
            <a:r>
              <a:rPr lang="en-US" dirty="0"/>
              <a:t>Project management is generally directed to a NASA Center</a:t>
            </a:r>
          </a:p>
          <a:p>
            <a:pPr marL="285750" indent="-285750">
              <a:spcBef>
                <a:spcPts val="600"/>
              </a:spcBef>
              <a:buFont typeface="Arial" panose="020B0604020202020204" pitchFamily="34" charset="0"/>
              <a:buChar char="•"/>
            </a:pPr>
            <a:r>
              <a:rPr lang="en-US" dirty="0"/>
              <a:t>Aspects of the mission may be competed through an AO (instruments), ROSES (science team, key science projects), or an RFP (spacecraft, integration and test)</a:t>
            </a:r>
          </a:p>
          <a:p>
            <a:pPr marL="285750" indent="-285750">
              <a:spcBef>
                <a:spcPts val="600"/>
              </a:spcBef>
              <a:buFont typeface="Arial" panose="020B0604020202020204" pitchFamily="34" charset="0"/>
              <a:buChar char="•"/>
            </a:pPr>
            <a:r>
              <a:rPr lang="en-US" dirty="0"/>
              <a:t>Can be any mission size: Flagship, Medium/Probe, International Contribution, or Small</a:t>
            </a:r>
          </a:p>
          <a:p>
            <a:pPr marL="285750" indent="-285750">
              <a:spcBef>
                <a:spcPts val="600"/>
              </a:spcBef>
              <a:buFont typeface="Arial" panose="020B0604020202020204" pitchFamily="34" charset="0"/>
              <a:buChar char="•"/>
            </a:pPr>
            <a:r>
              <a:rPr lang="en-US" dirty="0"/>
              <a:t>Astro2020 should recommend strategic missions </a:t>
            </a:r>
          </a:p>
          <a:p>
            <a:r>
              <a:rPr lang="en-US" sz="2000" dirty="0"/>
              <a:t>Competed missions are initiated through an AO</a:t>
            </a:r>
          </a:p>
          <a:p>
            <a:pPr marL="285750" indent="-285750">
              <a:spcBef>
                <a:spcPts val="600"/>
              </a:spcBef>
              <a:buFont typeface="Arial" panose="020B0604020202020204" pitchFamily="34" charset="0"/>
              <a:buChar char="•"/>
            </a:pPr>
            <a:r>
              <a:rPr lang="en-US" dirty="0"/>
              <a:t>AO solicits both the science objectives and the implementation plan (architecture, team)</a:t>
            </a:r>
          </a:p>
          <a:p>
            <a:pPr marL="285750" indent="-285750">
              <a:spcBef>
                <a:spcPts val="600"/>
              </a:spcBef>
              <a:buFont typeface="Arial" panose="020B0604020202020204" pitchFamily="34" charset="0"/>
              <a:buChar char="•"/>
            </a:pPr>
            <a:r>
              <a:rPr lang="en-US" dirty="0"/>
              <a:t>NASA selection of PI-led proposal is generally “take it or leave it”</a:t>
            </a:r>
          </a:p>
          <a:p>
            <a:pPr marL="285750" indent="-285750">
              <a:spcBef>
                <a:spcPts val="600"/>
              </a:spcBef>
              <a:buFont typeface="Arial" panose="020B0604020202020204" pitchFamily="34" charset="0"/>
              <a:buChar char="•"/>
            </a:pPr>
            <a:r>
              <a:rPr lang="en-US" dirty="0"/>
              <a:t>Can be any size except flagship, though only small (MIDEX, SMEX, MOs) are in the current astrophysics program</a:t>
            </a:r>
          </a:p>
          <a:p>
            <a:pPr marL="285750" indent="-285750">
              <a:spcBef>
                <a:spcPts val="600"/>
              </a:spcBef>
              <a:buFont typeface="Arial" panose="020B0604020202020204" pitchFamily="34" charset="0"/>
              <a:buChar char="•"/>
            </a:pPr>
            <a:r>
              <a:rPr lang="en-US" dirty="0"/>
              <a:t>Astro2020 should recommend competed programs, but not specific competed missions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011947" y="6418132"/>
            <a:ext cx="7523545" cy="369332"/>
          </a:xfrm>
          <a:prstGeom prst="rect">
            <a:avLst/>
          </a:prstGeom>
          <a:noFill/>
        </p:spPr>
        <p:txBody>
          <a:bodyPr wrap="square" rtlCol="0">
            <a:spAutoFit/>
          </a:bodyPr>
          <a:lstStyle/>
          <a:p>
            <a:pPr algn="ctr"/>
            <a:r>
              <a:rPr lang="en-US" dirty="0"/>
              <a:t>Full presentation to Astro2020 available on Astro2020 website</a:t>
            </a:r>
          </a:p>
        </p:txBody>
      </p:sp>
    </p:spTree>
    <p:extLst>
      <p:ext uri="{BB962C8B-B14F-4D97-AF65-F5344CB8AC3E}">
        <p14:creationId xmlns:p14="http://schemas.microsoft.com/office/powerpoint/2010/main" val="149955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46A"/>
                </a:solidFill>
              </a:rPr>
              <a:t>Program of Record</a:t>
            </a:r>
          </a:p>
        </p:txBody>
      </p:sp>
      <p:sp>
        <p:nvSpPr>
          <p:cNvPr id="4" name="Slide Number Placeholder 3"/>
          <p:cNvSpPr>
            <a:spLocks noGrp="1"/>
          </p:cNvSpPr>
          <p:nvPr>
            <p:ph type="sldNum" sz="quarter" idx="12"/>
          </p:nvPr>
        </p:nvSpPr>
        <p:spPr/>
        <p:txBody>
          <a:bodyPr/>
          <a:lstStyle/>
          <a:p>
            <a:fld id="{2E8C51FE-49D9-314D-9957-ABBF7DDE8782}" type="slidenum">
              <a:rPr lang="en-US" smtClean="0"/>
              <a:t>5</a:t>
            </a:fld>
            <a:endParaRPr lang="en-US" dirty="0"/>
          </a:p>
        </p:txBody>
      </p:sp>
      <p:graphicFrame>
        <p:nvGraphicFramePr>
          <p:cNvPr id="7" name="Content Placeholder 3">
            <a:extLst>
              <a:ext uri="{FF2B5EF4-FFF2-40B4-BE49-F238E27FC236}">
                <a16:creationId xmlns:a16="http://schemas.microsoft.com/office/drawing/2014/main" id="{823FABF3-95CD-164A-ACFC-C62BA03CA5D5}"/>
              </a:ext>
            </a:extLst>
          </p:cNvPr>
          <p:cNvGraphicFramePr>
            <a:graphicFrameLocks noGrp="1"/>
          </p:cNvGraphicFramePr>
          <p:nvPr>
            <p:ph idx="1"/>
            <p:extLst/>
          </p:nvPr>
        </p:nvGraphicFramePr>
        <p:xfrm>
          <a:off x="1348946" y="165263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6557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46A"/>
                </a:solidFill>
              </a:rPr>
              <a:t>Medium Mission Concepts (Probes)</a:t>
            </a:r>
          </a:p>
        </p:txBody>
      </p:sp>
      <p:sp>
        <p:nvSpPr>
          <p:cNvPr id="3" name="Content Placeholder 2"/>
          <p:cNvSpPr>
            <a:spLocks noGrp="1"/>
          </p:cNvSpPr>
          <p:nvPr>
            <p:ph idx="1"/>
          </p:nvPr>
        </p:nvSpPr>
        <p:spPr>
          <a:xfrm>
            <a:off x="2289217" y="1027042"/>
            <a:ext cx="9251621" cy="1623008"/>
          </a:xfrm>
        </p:spPr>
        <p:txBody>
          <a:bodyPr/>
          <a:lstStyle/>
          <a:p>
            <a:r>
              <a:rPr lang="en-US" dirty="0"/>
              <a:t>Probes are strategic missions that have had a strong impact on astrophysics, either through a focused investigation or as a broadly-capable observatory</a:t>
            </a:r>
          </a:p>
          <a:p>
            <a:pPr marL="1828800" indent="-1828800">
              <a:spcBef>
                <a:spcPts val="600"/>
              </a:spcBef>
            </a:pPr>
            <a:endParaRPr lang="en-US" dirty="0"/>
          </a:p>
          <a:p>
            <a:pPr marL="1828800" indent="-1828800">
              <a:spcBef>
                <a:spcPts val="600"/>
              </a:spcBef>
            </a:pPr>
            <a:endParaRPr lang="en-US" dirty="0"/>
          </a:p>
          <a:p>
            <a:pPr marL="1828800" indent="-1828800">
              <a:spcBef>
                <a:spcPts val="600"/>
              </a:spcBef>
            </a:pPr>
            <a:endParaRPr lang="en-US" dirty="0"/>
          </a:p>
          <a:p>
            <a:pPr marL="1828800" indent="-1828800">
              <a:spcBef>
                <a:spcPts val="600"/>
              </a:spcBef>
            </a:pPr>
            <a:endParaRPr lang="en-US" dirty="0"/>
          </a:p>
          <a:p>
            <a:pPr marL="1828800" indent="-1828800">
              <a:spcBef>
                <a:spcPts val="600"/>
              </a:spcBef>
            </a:pPr>
            <a:endParaRPr lang="en-US" dirty="0"/>
          </a:p>
          <a:p>
            <a:pPr marL="1828800" indent="-1828800">
              <a:spcBef>
                <a:spcPts val="600"/>
              </a:spcBef>
            </a:pPr>
            <a:endParaRPr lang="en-US" dirty="0"/>
          </a:p>
          <a:p>
            <a:pPr marL="1828800" indent="-1828800">
              <a:spcBef>
                <a:spcPts val="600"/>
              </a:spcBef>
              <a:tabLst>
                <a:tab pos="914400" algn="l"/>
              </a:tabLst>
            </a:pPr>
            <a:endParaRPr lang="en-US" sz="800" dirty="0"/>
          </a:p>
          <a:p>
            <a:r>
              <a:rPr lang="en-US" dirty="0"/>
              <a:t>NASA funded probe studies are available at </a:t>
            </a:r>
            <a:r>
              <a:rPr lang="en-US" dirty="0">
                <a:solidFill>
                  <a:srgbClr val="0000FF"/>
                </a:solidFill>
              </a:rPr>
              <a:t>https://science.nasa.gov/astrophysics/2020-decadal-survey-planning</a:t>
            </a:r>
          </a:p>
          <a:p>
            <a:r>
              <a:rPr lang="en-US" dirty="0"/>
              <a:t>Options for 2020 Decadal Survey</a:t>
            </a:r>
          </a:p>
          <a:p>
            <a:pPr marL="285750" indent="-285750">
              <a:buFont typeface="Arial" panose="020B0604020202020204" pitchFamily="34" charset="0"/>
              <a:buChar char="•"/>
            </a:pPr>
            <a:r>
              <a:rPr lang="en-US" dirty="0"/>
              <a:t>Do not recommend a medium mission in Astro2020</a:t>
            </a:r>
          </a:p>
          <a:p>
            <a:pPr marL="285750" indent="-285750">
              <a:buFont typeface="Arial" panose="020B0604020202020204" pitchFamily="34" charset="0"/>
              <a:buChar char="•"/>
            </a:pPr>
            <a:r>
              <a:rPr lang="en-US" dirty="0"/>
              <a:t>Recommend specific probe(s) as medium-size strategic missions</a:t>
            </a:r>
          </a:p>
          <a:p>
            <a:pPr marL="285750" indent="-285750">
              <a:buFont typeface="Arial" panose="020B0604020202020204" pitchFamily="34" charset="0"/>
              <a:buChar char="•"/>
            </a:pPr>
            <a:r>
              <a:rPr lang="en-US" dirty="0"/>
              <a:t>Recommend several specific science concepts for an AO (New Frontiers)</a:t>
            </a:r>
          </a:p>
          <a:p>
            <a:pPr marL="285750" indent="-285750">
              <a:buFont typeface="Arial" panose="020B0604020202020204" pitchFamily="34" charset="0"/>
              <a:buChar char="•"/>
            </a:pPr>
            <a:r>
              <a:rPr lang="en-US" dirty="0"/>
              <a:t>Recommend an unconstrained AO (Super-Explorer)</a:t>
            </a:r>
          </a:p>
          <a:p>
            <a:pPr marL="1828800" indent="-1828800">
              <a:spcBef>
                <a:spcPts val="600"/>
              </a:spcBef>
              <a:tabLst>
                <a:tab pos="914400" algn="l"/>
              </a:tabLst>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496240" y="1719178"/>
            <a:ext cx="1798476" cy="2164268"/>
          </a:xfrm>
          <a:prstGeom prst="rect">
            <a:avLst/>
          </a:prstGeom>
        </p:spPr>
      </p:pic>
      <p:pic>
        <p:nvPicPr>
          <p:cNvPr id="18" name="Picture 17"/>
          <p:cNvPicPr>
            <a:picLocks noChangeAspect="1"/>
          </p:cNvPicPr>
          <p:nvPr/>
        </p:nvPicPr>
        <p:blipFill>
          <a:blip r:embed="rId4"/>
          <a:stretch>
            <a:fillRect/>
          </a:stretch>
        </p:blipFill>
        <p:spPr>
          <a:xfrm>
            <a:off x="10294716" y="1696536"/>
            <a:ext cx="1810669" cy="2139881"/>
          </a:xfrm>
          <a:prstGeom prst="rect">
            <a:avLst/>
          </a:prstGeom>
        </p:spPr>
      </p:pic>
      <p:grpSp>
        <p:nvGrpSpPr>
          <p:cNvPr id="29" name="Group 28"/>
          <p:cNvGrpSpPr/>
          <p:nvPr/>
        </p:nvGrpSpPr>
        <p:grpSpPr>
          <a:xfrm>
            <a:off x="4691667" y="1740733"/>
            <a:ext cx="1845990" cy="2121158"/>
            <a:chOff x="8760887" y="2469245"/>
            <a:chExt cx="1845990" cy="2121158"/>
          </a:xfrm>
        </p:grpSpPr>
        <p:sp>
          <p:nvSpPr>
            <p:cNvPr id="19" name="Rectangle 18"/>
            <p:cNvSpPr/>
            <p:nvPr/>
          </p:nvSpPr>
          <p:spPr>
            <a:xfrm>
              <a:off x="8761502" y="2984832"/>
              <a:ext cx="1825418"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0887" y="2489664"/>
              <a:ext cx="1828800" cy="518336"/>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8761502" y="4166136"/>
              <a:ext cx="1825418"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183EC575-9D70-9D46-A615-3413B6ECBB98}"/>
                </a:ext>
              </a:extLst>
            </p:cNvPr>
            <p:cNvGrpSpPr/>
            <p:nvPr/>
          </p:nvGrpSpPr>
          <p:grpSpPr>
            <a:xfrm>
              <a:off x="8951351" y="2501337"/>
              <a:ext cx="1562737" cy="515633"/>
              <a:chOff x="10068251" y="1473425"/>
              <a:chExt cx="1562737" cy="515633"/>
            </a:xfrm>
          </p:grpSpPr>
          <p:sp>
            <p:nvSpPr>
              <p:cNvPr id="23" name="TextBox 22"/>
              <p:cNvSpPr txBox="1"/>
              <p:nvPr/>
            </p:nvSpPr>
            <p:spPr>
              <a:xfrm>
                <a:off x="10288268" y="1473425"/>
                <a:ext cx="107914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Rossi XTE</a:t>
                </a:r>
              </a:p>
            </p:txBody>
          </p:sp>
          <p:sp>
            <p:nvSpPr>
              <p:cNvPr id="24" name="TextBox 23"/>
              <p:cNvSpPr txBox="1"/>
              <p:nvPr/>
            </p:nvSpPr>
            <p:spPr>
              <a:xfrm>
                <a:off x="10068251" y="1712059"/>
                <a:ext cx="156273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Strategic Explorer</a:t>
                </a:r>
              </a:p>
            </p:txBody>
          </p:sp>
        </p:grpSp>
        <p:sp>
          <p:nvSpPr>
            <p:cNvPr id="25" name="TextBox 24"/>
            <p:cNvSpPr txBox="1"/>
            <p:nvPr/>
          </p:nvSpPr>
          <p:spPr>
            <a:xfrm>
              <a:off x="10166919" y="2469245"/>
              <a:ext cx="439958"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12/95</a:t>
              </a:r>
            </a:p>
          </p:txBody>
        </p:sp>
        <p:sp>
          <p:nvSpPr>
            <p:cNvPr id="26" name="TextBox 25"/>
            <p:cNvSpPr txBox="1"/>
            <p:nvPr/>
          </p:nvSpPr>
          <p:spPr>
            <a:xfrm>
              <a:off x="8918419" y="4165671"/>
              <a:ext cx="1523781"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Rossi X-ray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Timing Explorer</a:t>
              </a:r>
            </a:p>
          </p:txBody>
        </p:sp>
        <p:pic>
          <p:nvPicPr>
            <p:cNvPr id="28" name="Picture 27"/>
            <p:cNvPicPr>
              <a:picLocks noChangeAspect="1"/>
            </p:cNvPicPr>
            <p:nvPr/>
          </p:nvPicPr>
          <p:blipFill>
            <a:blip r:embed="rId5"/>
            <a:stretch>
              <a:fillRect/>
            </a:stretch>
          </p:blipFill>
          <p:spPr>
            <a:xfrm>
              <a:off x="9183723" y="3067466"/>
              <a:ext cx="1097991" cy="1007331"/>
            </a:xfrm>
            <a:prstGeom prst="rect">
              <a:avLst/>
            </a:prstGeom>
          </p:spPr>
        </p:pic>
      </p:grpSp>
      <p:grpSp>
        <p:nvGrpSpPr>
          <p:cNvPr id="42" name="Group 41"/>
          <p:cNvGrpSpPr/>
          <p:nvPr/>
        </p:nvGrpSpPr>
        <p:grpSpPr>
          <a:xfrm>
            <a:off x="928655" y="1766454"/>
            <a:ext cx="1845991" cy="2121158"/>
            <a:chOff x="1527208" y="1656281"/>
            <a:chExt cx="1845991" cy="2121158"/>
          </a:xfrm>
        </p:grpSpPr>
        <p:sp>
          <p:nvSpPr>
            <p:cNvPr id="31" name="Rectangle 30"/>
            <p:cNvSpPr/>
            <p:nvPr/>
          </p:nvSpPr>
          <p:spPr>
            <a:xfrm>
              <a:off x="1527824" y="2171868"/>
              <a:ext cx="1825418"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1527208" y="1676700"/>
              <a:ext cx="1826033" cy="518336"/>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1527824" y="3353172"/>
              <a:ext cx="1825418"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183EC575-9D70-9D46-A615-3413B6ECBB98}"/>
                </a:ext>
              </a:extLst>
            </p:cNvPr>
            <p:cNvGrpSpPr/>
            <p:nvPr/>
          </p:nvGrpSpPr>
          <p:grpSpPr>
            <a:xfrm>
              <a:off x="1717673" y="1688373"/>
              <a:ext cx="1562737" cy="515633"/>
              <a:chOff x="10068251" y="1473425"/>
              <a:chExt cx="1562737" cy="515633"/>
            </a:xfrm>
          </p:grpSpPr>
          <p:sp>
            <p:nvSpPr>
              <p:cNvPr id="38" name="TextBox 37"/>
              <p:cNvSpPr txBox="1"/>
              <p:nvPr/>
            </p:nvSpPr>
            <p:spPr>
              <a:xfrm>
                <a:off x="10467005" y="1473425"/>
                <a:ext cx="72167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COBE</a:t>
                </a:r>
              </a:p>
            </p:txBody>
          </p:sp>
          <p:sp>
            <p:nvSpPr>
              <p:cNvPr id="39" name="TextBox 38"/>
              <p:cNvSpPr txBox="1"/>
              <p:nvPr/>
            </p:nvSpPr>
            <p:spPr>
              <a:xfrm>
                <a:off x="10068251" y="1712059"/>
                <a:ext cx="156273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Strategic Explorer</a:t>
                </a:r>
              </a:p>
            </p:txBody>
          </p:sp>
        </p:grpSp>
        <p:sp>
          <p:nvSpPr>
            <p:cNvPr id="35" name="TextBox 34"/>
            <p:cNvSpPr txBox="1"/>
            <p:nvPr/>
          </p:nvSpPr>
          <p:spPr>
            <a:xfrm>
              <a:off x="2933241" y="1656281"/>
              <a:ext cx="439958"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11/89</a:t>
              </a:r>
            </a:p>
          </p:txBody>
        </p:sp>
        <p:sp>
          <p:nvSpPr>
            <p:cNvPr id="36" name="TextBox 35"/>
            <p:cNvSpPr txBox="1"/>
            <p:nvPr/>
          </p:nvSpPr>
          <p:spPr>
            <a:xfrm>
              <a:off x="1684741" y="3352707"/>
              <a:ext cx="1523781"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Cosmic Background Explorer</a:t>
              </a:r>
            </a:p>
          </p:txBody>
        </p:sp>
        <p:pic>
          <p:nvPicPr>
            <p:cNvPr id="1026" name="Picture 2" descr="Image result for cobe laun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614124">
              <a:off x="2031413" y="2260241"/>
              <a:ext cx="935255" cy="9964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587015" y="1740733"/>
            <a:ext cx="1845990" cy="2121158"/>
            <a:chOff x="10061356" y="4027543"/>
            <a:chExt cx="1845990" cy="2121158"/>
          </a:xfrm>
        </p:grpSpPr>
        <p:grpSp>
          <p:nvGrpSpPr>
            <p:cNvPr id="37" name="Group 36"/>
            <p:cNvGrpSpPr/>
            <p:nvPr/>
          </p:nvGrpSpPr>
          <p:grpSpPr>
            <a:xfrm>
              <a:off x="10061356" y="4027543"/>
              <a:ext cx="1845990" cy="2121158"/>
              <a:chOff x="8760887" y="2469245"/>
              <a:chExt cx="1845990" cy="2121158"/>
            </a:xfrm>
          </p:grpSpPr>
          <p:sp>
            <p:nvSpPr>
              <p:cNvPr id="40" name="Rectangle 39"/>
              <p:cNvSpPr/>
              <p:nvPr/>
            </p:nvSpPr>
            <p:spPr>
              <a:xfrm>
                <a:off x="8761502" y="2984832"/>
                <a:ext cx="1825418"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8760887" y="2489664"/>
                <a:ext cx="1828800" cy="518336"/>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p:cNvSpPr/>
              <p:nvPr/>
            </p:nvSpPr>
            <p:spPr>
              <a:xfrm>
                <a:off x="8761502" y="4166136"/>
                <a:ext cx="1825418"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183EC575-9D70-9D46-A615-3413B6ECBB98}"/>
                  </a:ext>
                </a:extLst>
              </p:cNvPr>
              <p:cNvGrpSpPr/>
              <p:nvPr/>
            </p:nvGrpSpPr>
            <p:grpSpPr>
              <a:xfrm>
                <a:off x="8972992" y="2501337"/>
                <a:ext cx="1519455" cy="515633"/>
                <a:chOff x="10089892" y="1473425"/>
                <a:chExt cx="1519455" cy="515633"/>
              </a:xfrm>
            </p:grpSpPr>
            <p:sp>
              <p:nvSpPr>
                <p:cNvPr id="48" name="TextBox 47"/>
                <p:cNvSpPr txBox="1"/>
                <p:nvPr/>
              </p:nvSpPr>
              <p:spPr>
                <a:xfrm>
                  <a:off x="10503873" y="1473425"/>
                  <a:ext cx="64793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GP-B</a:t>
                  </a:r>
                </a:p>
              </p:txBody>
            </p:sp>
            <p:sp>
              <p:nvSpPr>
                <p:cNvPr id="49" name="TextBox 48"/>
                <p:cNvSpPr txBox="1"/>
                <p:nvPr/>
              </p:nvSpPr>
              <p:spPr>
                <a:xfrm>
                  <a:off x="10089892" y="1712059"/>
                  <a:ext cx="151945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Strategic Mission</a:t>
                  </a:r>
                </a:p>
              </p:txBody>
            </p:sp>
          </p:grpSp>
          <p:sp>
            <p:nvSpPr>
              <p:cNvPr id="45" name="TextBox 44"/>
              <p:cNvSpPr txBox="1"/>
              <p:nvPr/>
            </p:nvSpPr>
            <p:spPr>
              <a:xfrm>
                <a:off x="10166919" y="2469245"/>
                <a:ext cx="439958"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04/04</a:t>
                </a:r>
              </a:p>
            </p:txBody>
          </p:sp>
          <p:sp>
            <p:nvSpPr>
              <p:cNvPr id="46" name="TextBox 45"/>
              <p:cNvSpPr txBox="1"/>
              <p:nvPr/>
            </p:nvSpPr>
            <p:spPr>
              <a:xfrm>
                <a:off x="8918419" y="4165671"/>
                <a:ext cx="1523781"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Gravity Probe B</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The Relativity Mission</a:t>
                </a:r>
              </a:p>
            </p:txBody>
          </p:sp>
        </p:grpSp>
        <p:pic>
          <p:nvPicPr>
            <p:cNvPr id="7" name="Picture 6"/>
            <p:cNvPicPr>
              <a:picLocks noChangeAspect="1"/>
            </p:cNvPicPr>
            <p:nvPr/>
          </p:nvPicPr>
          <p:blipFill>
            <a:blip r:embed="rId7"/>
            <a:stretch>
              <a:fillRect/>
            </a:stretch>
          </p:blipFill>
          <p:spPr>
            <a:xfrm>
              <a:off x="10441286" y="4633504"/>
              <a:ext cx="1066788" cy="1006833"/>
            </a:xfrm>
            <a:prstGeom prst="rect">
              <a:avLst/>
            </a:prstGeom>
          </p:spPr>
        </p:pic>
      </p:grpSp>
      <p:grpSp>
        <p:nvGrpSpPr>
          <p:cNvPr id="12" name="Group 11"/>
          <p:cNvGrpSpPr/>
          <p:nvPr/>
        </p:nvGrpSpPr>
        <p:grpSpPr>
          <a:xfrm>
            <a:off x="2808228" y="1747001"/>
            <a:ext cx="1845991" cy="2121158"/>
            <a:chOff x="185864" y="4200927"/>
            <a:chExt cx="1845991" cy="2121158"/>
          </a:xfrm>
        </p:grpSpPr>
        <p:sp>
          <p:nvSpPr>
            <p:cNvPr id="63" name="Rectangle 62"/>
            <p:cNvSpPr/>
            <p:nvPr/>
          </p:nvSpPr>
          <p:spPr>
            <a:xfrm>
              <a:off x="186480" y="4716514"/>
              <a:ext cx="1825418"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p:cNvSpPr/>
            <p:nvPr/>
          </p:nvSpPr>
          <p:spPr>
            <a:xfrm>
              <a:off x="185864" y="4221346"/>
              <a:ext cx="1826033" cy="518336"/>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p:cNvSpPr/>
            <p:nvPr/>
          </p:nvSpPr>
          <p:spPr>
            <a:xfrm>
              <a:off x="186480" y="5897818"/>
              <a:ext cx="1825418"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83EC575-9D70-9D46-A615-3413B6ECBB98}"/>
                </a:ext>
              </a:extLst>
            </p:cNvPr>
            <p:cNvGrpSpPr/>
            <p:nvPr/>
          </p:nvGrpSpPr>
          <p:grpSpPr>
            <a:xfrm>
              <a:off x="376329" y="4233019"/>
              <a:ext cx="1562737" cy="515633"/>
              <a:chOff x="10068251" y="1473425"/>
              <a:chExt cx="1562737" cy="515633"/>
            </a:xfrm>
          </p:grpSpPr>
          <p:sp>
            <p:nvSpPr>
              <p:cNvPr id="70" name="TextBox 69"/>
              <p:cNvSpPr txBox="1"/>
              <p:nvPr/>
            </p:nvSpPr>
            <p:spPr>
              <a:xfrm>
                <a:off x="10477425" y="1473425"/>
                <a:ext cx="70083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EUVE</a:t>
                </a:r>
              </a:p>
            </p:txBody>
          </p:sp>
          <p:sp>
            <p:nvSpPr>
              <p:cNvPr id="71" name="TextBox 70"/>
              <p:cNvSpPr txBox="1"/>
              <p:nvPr/>
            </p:nvSpPr>
            <p:spPr>
              <a:xfrm>
                <a:off x="10068251" y="1712059"/>
                <a:ext cx="156273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Strategic Explorer</a:t>
                </a:r>
              </a:p>
            </p:txBody>
          </p:sp>
        </p:grpSp>
        <p:sp>
          <p:nvSpPr>
            <p:cNvPr id="67" name="TextBox 66"/>
            <p:cNvSpPr txBox="1"/>
            <p:nvPr/>
          </p:nvSpPr>
          <p:spPr>
            <a:xfrm>
              <a:off x="1591897" y="4200927"/>
              <a:ext cx="439958"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06/92</a:t>
              </a:r>
            </a:p>
          </p:txBody>
        </p:sp>
        <p:sp>
          <p:nvSpPr>
            <p:cNvPr id="68" name="TextBox 67"/>
            <p:cNvSpPr txBox="1"/>
            <p:nvPr/>
          </p:nvSpPr>
          <p:spPr>
            <a:xfrm>
              <a:off x="343397" y="5897353"/>
              <a:ext cx="1523781"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Extreme Ultraviolet Explorer</a:t>
              </a:r>
            </a:p>
          </p:txBody>
        </p:sp>
        <p:pic>
          <p:nvPicPr>
            <p:cNvPr id="10" name="Picture 9"/>
            <p:cNvPicPr>
              <a:picLocks noChangeAspect="1"/>
            </p:cNvPicPr>
            <p:nvPr/>
          </p:nvPicPr>
          <p:blipFill>
            <a:blip r:embed="rId8"/>
            <a:stretch>
              <a:fillRect/>
            </a:stretch>
          </p:blipFill>
          <p:spPr>
            <a:xfrm>
              <a:off x="557679" y="4817672"/>
              <a:ext cx="1082401" cy="1013127"/>
            </a:xfrm>
            <a:prstGeom prst="rect">
              <a:avLst/>
            </a:prstGeom>
          </p:spPr>
        </p:pic>
      </p:grpSp>
    </p:spTree>
    <p:extLst>
      <p:ext uri="{BB962C8B-B14F-4D97-AF65-F5344CB8AC3E}">
        <p14:creationId xmlns:p14="http://schemas.microsoft.com/office/powerpoint/2010/main" val="800160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46A"/>
                </a:solidFill>
              </a:rPr>
              <a:t>Why Flagships </a:t>
            </a:r>
          </a:p>
        </p:txBody>
      </p:sp>
      <p:sp>
        <p:nvSpPr>
          <p:cNvPr id="3" name="Content Placeholder 2"/>
          <p:cNvSpPr>
            <a:spLocks noGrp="1"/>
          </p:cNvSpPr>
          <p:nvPr>
            <p:ph idx="1"/>
          </p:nvPr>
        </p:nvSpPr>
        <p:spPr/>
        <p:txBody>
          <a:bodyPr/>
          <a:lstStyle/>
          <a:p>
            <a:endParaRPr lang="en-US" sz="2400" dirty="0"/>
          </a:p>
          <a:p>
            <a:r>
              <a:rPr lang="en-US" sz="2400" dirty="0"/>
              <a:t>Flagships drive science</a:t>
            </a:r>
          </a:p>
          <a:p>
            <a:r>
              <a:rPr lang="en-US" sz="2400" dirty="0"/>
              <a:t>Flagships drive US capabilities and contribute to US leadership</a:t>
            </a:r>
          </a:p>
          <a:p>
            <a:r>
              <a:rPr lang="en-US" sz="2400" dirty="0"/>
              <a:t>Flagships drive NASA budget and create stakeholder support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grpSp>
        <p:nvGrpSpPr>
          <p:cNvPr id="63" name="Group 62"/>
          <p:cNvGrpSpPr/>
          <p:nvPr/>
        </p:nvGrpSpPr>
        <p:grpSpPr>
          <a:xfrm>
            <a:off x="4505313" y="3609849"/>
            <a:ext cx="1845990" cy="2121158"/>
            <a:chOff x="8760887" y="2469245"/>
            <a:chExt cx="1845990" cy="2121158"/>
          </a:xfrm>
        </p:grpSpPr>
        <p:sp>
          <p:nvSpPr>
            <p:cNvPr id="65" name="Rectangle 64"/>
            <p:cNvSpPr/>
            <p:nvPr/>
          </p:nvSpPr>
          <p:spPr>
            <a:xfrm>
              <a:off x="8761502" y="2984832"/>
              <a:ext cx="1825418"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p:cNvSpPr/>
            <p:nvPr/>
          </p:nvSpPr>
          <p:spPr>
            <a:xfrm>
              <a:off x="8760887" y="2489664"/>
              <a:ext cx="1828800" cy="518336"/>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p:cNvSpPr/>
            <p:nvPr/>
          </p:nvSpPr>
          <p:spPr>
            <a:xfrm>
              <a:off x="8761502" y="4166136"/>
              <a:ext cx="1825418"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183EC575-9D70-9D46-A615-3413B6ECBB98}"/>
                </a:ext>
              </a:extLst>
            </p:cNvPr>
            <p:cNvGrpSpPr/>
            <p:nvPr/>
          </p:nvGrpSpPr>
          <p:grpSpPr>
            <a:xfrm>
              <a:off x="8916890" y="2501337"/>
              <a:ext cx="1631665" cy="515633"/>
              <a:chOff x="10033790" y="1473425"/>
              <a:chExt cx="1631665" cy="515633"/>
            </a:xfrm>
          </p:grpSpPr>
          <p:sp>
            <p:nvSpPr>
              <p:cNvPr id="71" name="TextBox 70"/>
              <p:cNvSpPr txBox="1"/>
              <p:nvPr/>
            </p:nvSpPr>
            <p:spPr>
              <a:xfrm>
                <a:off x="10371625" y="1473425"/>
                <a:ext cx="91243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Chandra</a:t>
                </a:r>
              </a:p>
            </p:txBody>
          </p:sp>
          <p:sp>
            <p:nvSpPr>
              <p:cNvPr id="72" name="TextBox 71"/>
              <p:cNvSpPr txBox="1"/>
              <p:nvPr/>
            </p:nvSpPr>
            <p:spPr>
              <a:xfrm>
                <a:off x="10033790" y="1712059"/>
                <a:ext cx="163166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Great Observatory</a:t>
                </a:r>
              </a:p>
            </p:txBody>
          </p:sp>
        </p:grpSp>
        <p:sp>
          <p:nvSpPr>
            <p:cNvPr id="69" name="TextBox 68"/>
            <p:cNvSpPr txBox="1"/>
            <p:nvPr/>
          </p:nvSpPr>
          <p:spPr>
            <a:xfrm>
              <a:off x="10166919" y="2469245"/>
              <a:ext cx="439958"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09/99</a:t>
              </a:r>
            </a:p>
          </p:txBody>
        </p:sp>
        <p:sp>
          <p:nvSpPr>
            <p:cNvPr id="70" name="TextBox 69"/>
            <p:cNvSpPr txBox="1"/>
            <p:nvPr/>
          </p:nvSpPr>
          <p:spPr>
            <a:xfrm>
              <a:off x="8918419" y="4165671"/>
              <a:ext cx="1523781"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Chandra                      X-ray Observatory</a:t>
              </a:r>
            </a:p>
          </p:txBody>
        </p:sp>
      </p:grpSp>
      <p:grpSp>
        <p:nvGrpSpPr>
          <p:cNvPr id="95" name="Group 94"/>
          <p:cNvGrpSpPr/>
          <p:nvPr/>
        </p:nvGrpSpPr>
        <p:grpSpPr>
          <a:xfrm>
            <a:off x="716882" y="3609849"/>
            <a:ext cx="1845991" cy="2121158"/>
            <a:chOff x="716882" y="3609849"/>
            <a:chExt cx="1845991" cy="2121158"/>
          </a:xfrm>
        </p:grpSpPr>
        <p:sp>
          <p:nvSpPr>
            <p:cNvPr id="53" name="Rectangle 52"/>
            <p:cNvSpPr/>
            <p:nvPr/>
          </p:nvSpPr>
          <p:spPr>
            <a:xfrm>
              <a:off x="717498" y="4125436"/>
              <a:ext cx="1825418"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716882" y="3630268"/>
              <a:ext cx="1826033" cy="518336"/>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p:cNvSpPr/>
            <p:nvPr/>
          </p:nvSpPr>
          <p:spPr>
            <a:xfrm>
              <a:off x="717498" y="5306740"/>
              <a:ext cx="1825418"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183EC575-9D70-9D46-A615-3413B6ECBB98}"/>
                </a:ext>
              </a:extLst>
            </p:cNvPr>
            <p:cNvGrpSpPr/>
            <p:nvPr/>
          </p:nvGrpSpPr>
          <p:grpSpPr>
            <a:xfrm>
              <a:off x="890519" y="3641941"/>
              <a:ext cx="1596399" cy="515633"/>
              <a:chOff x="10051423" y="1473425"/>
              <a:chExt cx="1596399" cy="515633"/>
            </a:xfrm>
          </p:grpSpPr>
          <p:sp>
            <p:nvSpPr>
              <p:cNvPr id="60" name="TextBox 59"/>
              <p:cNvSpPr txBox="1"/>
              <p:nvPr/>
            </p:nvSpPr>
            <p:spPr>
              <a:xfrm>
                <a:off x="10434945" y="1473425"/>
                <a:ext cx="78579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Hubble</a:t>
                </a:r>
              </a:p>
            </p:txBody>
          </p:sp>
          <p:sp>
            <p:nvSpPr>
              <p:cNvPr id="61" name="TextBox 60"/>
              <p:cNvSpPr txBox="1"/>
              <p:nvPr/>
            </p:nvSpPr>
            <p:spPr>
              <a:xfrm>
                <a:off x="10051423" y="1712059"/>
                <a:ext cx="159639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Great Observatory</a:t>
                </a:r>
              </a:p>
            </p:txBody>
          </p:sp>
        </p:grpSp>
        <p:sp>
          <p:nvSpPr>
            <p:cNvPr id="57" name="TextBox 56"/>
            <p:cNvSpPr txBox="1"/>
            <p:nvPr/>
          </p:nvSpPr>
          <p:spPr>
            <a:xfrm>
              <a:off x="2122915" y="3609849"/>
              <a:ext cx="439958"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04/90</a:t>
              </a:r>
            </a:p>
          </p:txBody>
        </p:sp>
        <p:sp>
          <p:nvSpPr>
            <p:cNvPr id="58" name="TextBox 57"/>
            <p:cNvSpPr txBox="1"/>
            <p:nvPr/>
          </p:nvSpPr>
          <p:spPr>
            <a:xfrm>
              <a:off x="874415" y="5306275"/>
              <a:ext cx="1523781"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Hubble Space Telescope</a:t>
              </a:r>
            </a:p>
          </p:txBody>
        </p:sp>
        <p:pic>
          <p:nvPicPr>
            <p:cNvPr id="73" name="Picture 72"/>
            <p:cNvPicPr>
              <a:picLocks noChangeAspect="1"/>
            </p:cNvPicPr>
            <p:nvPr/>
          </p:nvPicPr>
          <p:blipFill>
            <a:blip r:embed="rId3"/>
            <a:stretch>
              <a:fillRect/>
            </a:stretch>
          </p:blipFill>
          <p:spPr>
            <a:xfrm rot="19926708">
              <a:off x="842769" y="3924052"/>
              <a:ext cx="1688738" cy="1603387"/>
            </a:xfrm>
            <a:prstGeom prst="rect">
              <a:avLst/>
            </a:prstGeom>
          </p:spPr>
        </p:pic>
      </p:grpSp>
      <p:grpSp>
        <p:nvGrpSpPr>
          <p:cNvPr id="96" name="Group 95"/>
          <p:cNvGrpSpPr/>
          <p:nvPr/>
        </p:nvGrpSpPr>
        <p:grpSpPr>
          <a:xfrm>
            <a:off x="2609965" y="3609849"/>
            <a:ext cx="1845990" cy="2121158"/>
            <a:chOff x="2609965" y="3609849"/>
            <a:chExt cx="1845990" cy="2121158"/>
          </a:xfrm>
        </p:grpSpPr>
        <p:sp>
          <p:nvSpPr>
            <p:cNvPr id="43" name="Rectangle 42"/>
            <p:cNvSpPr/>
            <p:nvPr/>
          </p:nvSpPr>
          <p:spPr>
            <a:xfrm>
              <a:off x="2610580" y="4125436"/>
              <a:ext cx="1825418"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2609965" y="3630268"/>
              <a:ext cx="1828800" cy="518336"/>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2610580" y="5306740"/>
              <a:ext cx="1825418"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183EC575-9D70-9D46-A615-3413B6ECBB98}"/>
                </a:ext>
              </a:extLst>
            </p:cNvPr>
            <p:cNvGrpSpPr/>
            <p:nvPr/>
          </p:nvGrpSpPr>
          <p:grpSpPr>
            <a:xfrm>
              <a:off x="2783598" y="3641941"/>
              <a:ext cx="1596399" cy="515633"/>
              <a:chOff x="10051420" y="1473425"/>
              <a:chExt cx="1596399" cy="515633"/>
            </a:xfrm>
          </p:grpSpPr>
          <p:sp>
            <p:nvSpPr>
              <p:cNvPr id="50" name="TextBox 49"/>
              <p:cNvSpPr txBox="1"/>
              <p:nvPr/>
            </p:nvSpPr>
            <p:spPr>
              <a:xfrm>
                <a:off x="10350788" y="1473425"/>
                <a:ext cx="95410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Compton</a:t>
                </a:r>
              </a:p>
            </p:txBody>
          </p:sp>
          <p:sp>
            <p:nvSpPr>
              <p:cNvPr id="51" name="TextBox 50"/>
              <p:cNvSpPr txBox="1"/>
              <p:nvPr/>
            </p:nvSpPr>
            <p:spPr>
              <a:xfrm>
                <a:off x="10051420" y="1712059"/>
                <a:ext cx="159639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Great Observatory</a:t>
                </a:r>
              </a:p>
            </p:txBody>
          </p:sp>
        </p:grpSp>
        <p:sp>
          <p:nvSpPr>
            <p:cNvPr id="47" name="TextBox 46"/>
            <p:cNvSpPr txBox="1"/>
            <p:nvPr/>
          </p:nvSpPr>
          <p:spPr>
            <a:xfrm>
              <a:off x="4015997" y="3609849"/>
              <a:ext cx="439958"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05/91</a:t>
              </a:r>
            </a:p>
          </p:txBody>
        </p:sp>
        <p:sp>
          <p:nvSpPr>
            <p:cNvPr id="48" name="TextBox 47"/>
            <p:cNvSpPr txBox="1"/>
            <p:nvPr/>
          </p:nvSpPr>
          <p:spPr>
            <a:xfrm>
              <a:off x="2767497" y="5306275"/>
              <a:ext cx="1523781"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Compton Gamma Ray Observatory</a:t>
              </a:r>
            </a:p>
          </p:txBody>
        </p:sp>
        <p:pic>
          <p:nvPicPr>
            <p:cNvPr id="74" name="Picture 73"/>
            <p:cNvPicPr>
              <a:picLocks noChangeAspect="1"/>
            </p:cNvPicPr>
            <p:nvPr/>
          </p:nvPicPr>
          <p:blipFill rotWithShape="1">
            <a:blip r:embed="rId4"/>
            <a:srcRect l="8533" t="6224" r="8024" b="10489"/>
            <a:stretch/>
          </p:blipFill>
          <p:spPr>
            <a:xfrm>
              <a:off x="2920245" y="4316343"/>
              <a:ext cx="1212784" cy="862943"/>
            </a:xfrm>
            <a:prstGeom prst="rect">
              <a:avLst/>
            </a:prstGeom>
          </p:spPr>
        </p:pic>
      </p:grpSp>
      <p:grpSp>
        <p:nvGrpSpPr>
          <p:cNvPr id="84" name="Group 83"/>
          <p:cNvGrpSpPr/>
          <p:nvPr/>
        </p:nvGrpSpPr>
        <p:grpSpPr>
          <a:xfrm>
            <a:off x="8254267" y="3641941"/>
            <a:ext cx="1728405" cy="2126620"/>
            <a:chOff x="8976004" y="3417265"/>
            <a:chExt cx="2309781" cy="2393139"/>
          </a:xfrm>
        </p:grpSpPr>
        <p:pic>
          <p:nvPicPr>
            <p:cNvPr id="75" name="Picture 7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6004" y="4012099"/>
              <a:ext cx="2308567" cy="1301032"/>
            </a:xfrm>
            <a:prstGeom prst="rect">
              <a:avLst/>
            </a:prstGeom>
            <a:solidFill>
              <a:srgbClr val="D3B07E"/>
            </a:solidFill>
            <a:ln>
              <a:noFill/>
            </a:ln>
          </p:spPr>
        </p:pic>
        <p:sp>
          <p:nvSpPr>
            <p:cNvPr id="76" name="Rectangle 75"/>
            <p:cNvSpPr/>
            <p:nvPr/>
          </p:nvSpPr>
          <p:spPr>
            <a:xfrm>
              <a:off x="8979533" y="5312623"/>
              <a:ext cx="2305037" cy="456192"/>
            </a:xfrm>
            <a:prstGeom prst="rect">
              <a:avLst/>
            </a:prstGeom>
            <a:solidFill>
              <a:srgbClr val="445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TextBox 76"/>
            <p:cNvSpPr txBox="1"/>
            <p:nvPr/>
          </p:nvSpPr>
          <p:spPr>
            <a:xfrm>
              <a:off x="9524186" y="5304366"/>
              <a:ext cx="1213762" cy="50603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James Webb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Space Telescope</a:t>
              </a:r>
            </a:p>
          </p:txBody>
        </p:sp>
        <p:sp>
          <p:nvSpPr>
            <p:cNvPr id="78" name="Rectangle 77"/>
            <p:cNvSpPr/>
            <p:nvPr/>
          </p:nvSpPr>
          <p:spPr>
            <a:xfrm>
              <a:off x="8977647" y="3417265"/>
              <a:ext cx="2308138" cy="608545"/>
            </a:xfrm>
            <a:prstGeom prst="rect">
              <a:avLst/>
            </a:prstGeom>
            <a:solidFill>
              <a:srgbClr val="445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9" name="TextBox 78"/>
            <p:cNvSpPr txBox="1"/>
            <p:nvPr/>
          </p:nvSpPr>
          <p:spPr>
            <a:xfrm>
              <a:off x="10681234" y="3418984"/>
              <a:ext cx="603334" cy="261610"/>
            </a:xfrm>
            <a:prstGeom prst="rect">
              <a:avLst/>
            </a:prstGeom>
            <a:noFill/>
          </p:spPr>
          <p:txBody>
            <a:bodyPr wrap="square" lIns="0" r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AAE3F7"/>
                  </a:solidFill>
                  <a:effectLst/>
                  <a:uLnTx/>
                  <a:uFillTx/>
                  <a:latin typeface="Arial Narrow" panose="020B0606020202030204" pitchFamily="34" charset="0"/>
                  <a:ea typeface="+mn-ea"/>
                  <a:cs typeface="Arial"/>
                </a:rPr>
                <a:t>2021</a:t>
              </a:r>
            </a:p>
          </p:txBody>
        </p:sp>
        <p:grpSp>
          <p:nvGrpSpPr>
            <p:cNvPr id="80" name="Group 79">
              <a:extLst>
                <a:ext uri="{FF2B5EF4-FFF2-40B4-BE49-F238E27FC236}">
                  <a16:creationId xmlns:a16="http://schemas.microsoft.com/office/drawing/2014/main" id="{E2D4F9EF-9186-FA4C-914B-14530C38802D}"/>
                </a:ext>
              </a:extLst>
            </p:cNvPr>
            <p:cNvGrpSpPr/>
            <p:nvPr/>
          </p:nvGrpSpPr>
          <p:grpSpPr>
            <a:xfrm>
              <a:off x="9573125" y="3435425"/>
              <a:ext cx="1044465" cy="571124"/>
              <a:chOff x="4256341" y="1379126"/>
              <a:chExt cx="1044465" cy="571124"/>
            </a:xfrm>
          </p:grpSpPr>
          <p:sp>
            <p:nvSpPr>
              <p:cNvPr id="81" name="TextBox 80"/>
              <p:cNvSpPr txBox="1"/>
              <p:nvPr/>
            </p:nvSpPr>
            <p:spPr>
              <a:xfrm>
                <a:off x="4434379" y="1379126"/>
                <a:ext cx="69596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AE3F7"/>
                    </a:solidFill>
                    <a:effectLst/>
                    <a:uLnTx/>
                    <a:uFillTx/>
                    <a:latin typeface="Arial Narrow"/>
                    <a:ea typeface="+mn-ea"/>
                    <a:cs typeface="Arial Narrow"/>
                  </a:rPr>
                  <a:t>Webb</a:t>
                </a:r>
              </a:p>
            </p:txBody>
          </p:sp>
          <p:sp>
            <p:nvSpPr>
              <p:cNvPr id="82" name="TextBox 81"/>
              <p:cNvSpPr txBox="1"/>
              <p:nvPr/>
            </p:nvSpPr>
            <p:spPr>
              <a:xfrm>
                <a:off x="4256341" y="1646627"/>
                <a:ext cx="1044465" cy="3036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Mission</a:t>
                </a:r>
              </a:p>
            </p:txBody>
          </p:sp>
        </p:grpSp>
      </p:grpSp>
      <p:grpSp>
        <p:nvGrpSpPr>
          <p:cNvPr id="94" name="Group 93"/>
          <p:cNvGrpSpPr/>
          <p:nvPr/>
        </p:nvGrpSpPr>
        <p:grpSpPr>
          <a:xfrm>
            <a:off x="10041853" y="3623003"/>
            <a:ext cx="1725764" cy="2153672"/>
            <a:chOff x="9475748" y="176847"/>
            <a:chExt cx="2458478" cy="2463385"/>
          </a:xfrm>
        </p:grpSpPr>
        <p:sp>
          <p:nvSpPr>
            <p:cNvPr id="85" name="Rectangle 84"/>
            <p:cNvSpPr/>
            <p:nvPr/>
          </p:nvSpPr>
          <p:spPr>
            <a:xfrm>
              <a:off x="9481399" y="180498"/>
              <a:ext cx="2439342" cy="603818"/>
            </a:xfrm>
            <a:prstGeom prst="rect">
              <a:avLst/>
            </a:prstGeom>
            <a:solidFill>
              <a:srgbClr val="445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6" name="Rectangle 85"/>
            <p:cNvSpPr/>
            <p:nvPr/>
          </p:nvSpPr>
          <p:spPr>
            <a:xfrm>
              <a:off x="9481399" y="1998937"/>
              <a:ext cx="2439341" cy="590064"/>
            </a:xfrm>
            <a:prstGeom prst="rect">
              <a:avLst/>
            </a:prstGeom>
            <a:solidFill>
              <a:srgbClr val="445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7" name="Group 86">
              <a:extLst>
                <a:ext uri="{FF2B5EF4-FFF2-40B4-BE49-F238E27FC236}">
                  <a16:creationId xmlns:a16="http://schemas.microsoft.com/office/drawing/2014/main" id="{A72FAF79-D5FA-6B4C-9C0F-3EAAA9DA36ED}"/>
                </a:ext>
              </a:extLst>
            </p:cNvPr>
            <p:cNvGrpSpPr/>
            <p:nvPr/>
          </p:nvGrpSpPr>
          <p:grpSpPr>
            <a:xfrm>
              <a:off x="10203687" y="176847"/>
              <a:ext cx="1045503" cy="622178"/>
              <a:chOff x="9245303" y="3836784"/>
              <a:chExt cx="1045503" cy="622178"/>
            </a:xfrm>
          </p:grpSpPr>
          <p:sp>
            <p:nvSpPr>
              <p:cNvPr id="88" name="TextBox 87"/>
              <p:cNvSpPr txBox="1"/>
              <p:nvPr/>
            </p:nvSpPr>
            <p:spPr>
              <a:xfrm>
                <a:off x="9353919" y="3836784"/>
                <a:ext cx="909223"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AE3F7"/>
                    </a:solidFill>
                    <a:effectLst/>
                    <a:uLnTx/>
                    <a:uFillTx/>
                    <a:latin typeface="Arial Narrow"/>
                    <a:ea typeface="+mn-ea"/>
                    <a:cs typeface="Arial Narrow"/>
                  </a:rPr>
                  <a:t>WFIRST</a:t>
                </a:r>
              </a:p>
            </p:txBody>
          </p:sp>
          <p:sp>
            <p:nvSpPr>
              <p:cNvPr id="89" name="TextBox 88"/>
              <p:cNvSpPr txBox="1"/>
              <p:nvPr/>
            </p:nvSpPr>
            <p:spPr>
              <a:xfrm>
                <a:off x="9245303" y="4149775"/>
                <a:ext cx="1045503" cy="30918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Mission</a:t>
                </a:r>
              </a:p>
            </p:txBody>
          </p:sp>
        </p:grpSp>
        <p:sp>
          <p:nvSpPr>
            <p:cNvPr id="90" name="TextBox 89"/>
            <p:cNvSpPr txBox="1"/>
            <p:nvPr/>
          </p:nvSpPr>
          <p:spPr>
            <a:xfrm>
              <a:off x="11349618" y="191221"/>
              <a:ext cx="565277" cy="303984"/>
            </a:xfrm>
            <a:prstGeom prst="rect">
              <a:avLst/>
            </a:prstGeom>
            <a:noFill/>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AAE3F7"/>
                  </a:solidFill>
                  <a:effectLst/>
                  <a:uLnTx/>
                  <a:uFillTx/>
                  <a:latin typeface="Arial Narrow" panose="020B0606020202030204" pitchFamily="34" charset="0"/>
                  <a:ea typeface="+mn-ea"/>
                  <a:cs typeface="Arial"/>
                </a:rPr>
                <a:t>Mid 2020s</a:t>
              </a:r>
            </a:p>
          </p:txBody>
        </p:sp>
        <p:sp>
          <p:nvSpPr>
            <p:cNvPr id="91" name="TextBox 90"/>
            <p:cNvSpPr txBox="1"/>
            <p:nvPr/>
          </p:nvSpPr>
          <p:spPr>
            <a:xfrm>
              <a:off x="9878135" y="2112176"/>
              <a:ext cx="1781662" cy="52805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Wide Field Infrared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Survey Telescope</a:t>
              </a:r>
            </a:p>
          </p:txBody>
        </p:sp>
        <p:pic>
          <p:nvPicPr>
            <p:cNvPr id="92" name="Picture 91">
              <a:extLst>
                <a:ext uri="{FF2B5EF4-FFF2-40B4-BE49-F238E27FC236}">
                  <a16:creationId xmlns:a16="http://schemas.microsoft.com/office/drawing/2014/main" id="{624F604E-2AED-E14E-83F2-A00DA71A9160}"/>
                </a:ext>
              </a:extLst>
            </p:cNvPr>
            <p:cNvPicPr>
              <a:picLocks noChangeAspect="1"/>
            </p:cNvPicPr>
            <p:nvPr/>
          </p:nvPicPr>
          <p:blipFill rotWithShape="1">
            <a:blip r:embed="rId6"/>
            <a:srcRect l="558" t="13152" r="-558" b="8729"/>
            <a:stretch/>
          </p:blipFill>
          <p:spPr>
            <a:xfrm>
              <a:off x="9475748" y="780456"/>
              <a:ext cx="2458478" cy="1308225"/>
            </a:xfrm>
            <a:prstGeom prst="rect">
              <a:avLst/>
            </a:prstGeom>
          </p:spPr>
        </p:pic>
      </p:grpSp>
      <p:grpSp>
        <p:nvGrpSpPr>
          <p:cNvPr id="5" name="Group 4"/>
          <p:cNvGrpSpPr/>
          <p:nvPr/>
        </p:nvGrpSpPr>
        <p:grpSpPr>
          <a:xfrm>
            <a:off x="6404610" y="3606621"/>
            <a:ext cx="1796937" cy="2115102"/>
            <a:chOff x="9588271" y="367915"/>
            <a:chExt cx="1796937" cy="2115102"/>
          </a:xfrm>
        </p:grpSpPr>
        <p:sp>
          <p:nvSpPr>
            <p:cNvPr id="59" name="Rectangle 58"/>
            <p:cNvSpPr/>
            <p:nvPr/>
          </p:nvSpPr>
          <p:spPr>
            <a:xfrm>
              <a:off x="9588862" y="866206"/>
              <a:ext cx="1753067" cy="1200621"/>
            </a:xfrm>
            <a:prstGeom prst="rect">
              <a:avLst/>
            </a:prstGeom>
            <a:solidFill>
              <a:schemeClr val="bg2">
                <a:lumMod val="7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Rectangle 61"/>
            <p:cNvSpPr/>
            <p:nvPr/>
          </p:nvSpPr>
          <p:spPr>
            <a:xfrm>
              <a:off x="9588271" y="394042"/>
              <a:ext cx="1756315" cy="495332"/>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3" name="Rectangle 82"/>
            <p:cNvSpPr/>
            <p:nvPr/>
          </p:nvSpPr>
          <p:spPr>
            <a:xfrm>
              <a:off x="9588862" y="2066827"/>
              <a:ext cx="1753067" cy="416190"/>
            </a:xfrm>
            <a:prstGeom prst="rect">
              <a:avLst/>
            </a:prstGeom>
            <a:solidFill>
              <a:srgbClr val="D3B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93" name="Group 92">
              <a:extLst>
                <a:ext uri="{FF2B5EF4-FFF2-40B4-BE49-F238E27FC236}">
                  <a16:creationId xmlns:a16="http://schemas.microsoft.com/office/drawing/2014/main" id="{85E34550-514A-C047-ADAC-B508310F9E50}"/>
                </a:ext>
              </a:extLst>
            </p:cNvPr>
            <p:cNvGrpSpPr/>
            <p:nvPr/>
          </p:nvGrpSpPr>
          <p:grpSpPr>
            <a:xfrm>
              <a:off x="9671154" y="400007"/>
              <a:ext cx="1596399" cy="515633"/>
              <a:chOff x="6272361" y="1473425"/>
              <a:chExt cx="1596399" cy="515633"/>
            </a:xfrm>
          </p:grpSpPr>
          <p:sp>
            <p:nvSpPr>
              <p:cNvPr id="98" name="TextBox 97"/>
              <p:cNvSpPr txBox="1"/>
              <p:nvPr/>
            </p:nvSpPr>
            <p:spPr>
              <a:xfrm>
                <a:off x="6683273" y="1473425"/>
                <a:ext cx="77457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Arial Narrow"/>
                  </a:rPr>
                  <a:t>Spitzer</a:t>
                </a:r>
              </a:p>
            </p:txBody>
          </p:sp>
          <p:sp>
            <p:nvSpPr>
              <p:cNvPr id="99" name="TextBox 98"/>
              <p:cNvSpPr txBox="1"/>
              <p:nvPr/>
            </p:nvSpPr>
            <p:spPr>
              <a:xfrm>
                <a:off x="6272361" y="1712059"/>
                <a:ext cx="159639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NASA Great Observatory</a:t>
                </a:r>
              </a:p>
            </p:txBody>
          </p:sp>
        </p:grpSp>
        <p:sp>
          <p:nvSpPr>
            <p:cNvPr id="100" name="TextBox 99"/>
            <p:cNvSpPr txBox="1"/>
            <p:nvPr/>
          </p:nvSpPr>
          <p:spPr>
            <a:xfrm>
              <a:off x="10928008" y="367915"/>
              <a:ext cx="457200" cy="26161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8/03</a:t>
              </a:r>
            </a:p>
          </p:txBody>
        </p:sp>
        <p:sp>
          <p:nvSpPr>
            <p:cNvPr id="101" name="TextBox 100"/>
            <p:cNvSpPr txBox="1"/>
            <p:nvPr/>
          </p:nvSpPr>
          <p:spPr>
            <a:xfrm>
              <a:off x="9706830" y="2147441"/>
              <a:ext cx="1572738" cy="2585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Narrow"/>
                </a:rPr>
                <a:t>Spitzer Space Telescope</a:t>
              </a:r>
            </a:p>
          </p:txBody>
        </p:sp>
        <p:pic>
          <p:nvPicPr>
            <p:cNvPr id="102" name="Picture 101" descr="SPITZER.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163599" y="1082808"/>
              <a:ext cx="743712" cy="798576"/>
            </a:xfrm>
            <a:prstGeom prst="rect">
              <a:avLst/>
            </a:prstGeom>
          </p:spPr>
        </p:pic>
      </p:grpSp>
      <p:pic>
        <p:nvPicPr>
          <p:cNvPr id="103" name="Picture 102" descr="Chandra.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78450" y="4316343"/>
            <a:ext cx="1408176" cy="774192"/>
          </a:xfrm>
          <a:prstGeom prst="rect">
            <a:avLst/>
          </a:prstGeom>
        </p:spPr>
      </p:pic>
    </p:spTree>
    <p:extLst>
      <p:ext uri="{BB962C8B-B14F-4D97-AF65-F5344CB8AC3E}">
        <p14:creationId xmlns:p14="http://schemas.microsoft.com/office/powerpoint/2010/main" val="69380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155" y="474634"/>
            <a:ext cx="10393680" cy="577081"/>
          </a:xfrm>
        </p:spPr>
        <p:txBody>
          <a:bodyPr/>
          <a:lstStyle/>
          <a:p>
            <a:r>
              <a:rPr lang="en-US" dirty="0">
                <a:solidFill>
                  <a:srgbClr val="44546A"/>
                </a:solidFill>
                <a:latin typeface="Arial"/>
                <a:cs typeface="Arial"/>
              </a:rPr>
              <a:t>Flagship Fraction of Astrophysics Budget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004DD3B-ADF2-4EBD-A5CA-52CC7CE3442D}"/>
              </a:ext>
            </a:extLst>
          </p:cNvPr>
          <p:cNvSpPr txBox="1"/>
          <p:nvPr/>
        </p:nvSpPr>
        <p:spPr>
          <a:xfrm>
            <a:off x="9784701" y="1036019"/>
            <a:ext cx="2283847" cy="64325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Large mission fraction (left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a:rPr>
              <a:t>Inflation adjusted Astrophysics budget (right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a:rPr>
              <a:t>Current planning budget (without WFIRST beyond FY19)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a:rPr>
              <a:t>What if WFIRST is funded as needed on top of FY20 President’s Budget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pic>
        <p:nvPicPr>
          <p:cNvPr id="6" name="Picture 5"/>
          <p:cNvPicPr>
            <a:picLocks noChangeAspect="1"/>
          </p:cNvPicPr>
          <p:nvPr/>
        </p:nvPicPr>
        <p:blipFill>
          <a:blip r:embed="rId3"/>
          <a:stretch>
            <a:fillRect/>
          </a:stretch>
        </p:blipFill>
        <p:spPr>
          <a:xfrm>
            <a:off x="1327150" y="1036019"/>
            <a:ext cx="7308850" cy="5307129"/>
          </a:xfrm>
          <a:prstGeom prst="rect">
            <a:avLst/>
          </a:prstGeom>
        </p:spPr>
      </p:pic>
      <p:sp>
        <p:nvSpPr>
          <p:cNvPr id="7" name="Rectangle 6"/>
          <p:cNvSpPr/>
          <p:nvPr/>
        </p:nvSpPr>
        <p:spPr>
          <a:xfrm>
            <a:off x="9575427" y="2755356"/>
            <a:ext cx="70223" cy="3810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 name="Straight Connector 9"/>
          <p:cNvCxnSpPr/>
          <p:nvPr/>
        </p:nvCxnSpPr>
        <p:spPr>
          <a:xfrm>
            <a:off x="9278042" y="2020756"/>
            <a:ext cx="459353"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355319" y="2755356"/>
            <a:ext cx="70223" cy="381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5" name="Straight Connector 14"/>
          <p:cNvCxnSpPr/>
          <p:nvPr/>
        </p:nvCxnSpPr>
        <p:spPr>
          <a:xfrm>
            <a:off x="9278042" y="2168185"/>
            <a:ext cx="459353" cy="0"/>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9269795" y="3711439"/>
            <a:ext cx="463826" cy="4704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Oval 16"/>
          <p:cNvSpPr/>
          <p:nvPr/>
        </p:nvSpPr>
        <p:spPr>
          <a:xfrm>
            <a:off x="9278383" y="5040692"/>
            <a:ext cx="463826" cy="47045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p:cNvSpPr txBox="1"/>
          <p:nvPr/>
        </p:nvSpPr>
        <p:spPr>
          <a:xfrm>
            <a:off x="8793018" y="1145309"/>
            <a:ext cx="32755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All dollars inflated to FY18$. Development only, no ops.</a:t>
            </a:r>
          </a:p>
        </p:txBody>
      </p:sp>
    </p:spTree>
    <p:extLst>
      <p:ext uri="{BB962C8B-B14F-4D97-AF65-F5344CB8AC3E}">
        <p14:creationId xmlns:p14="http://schemas.microsoft.com/office/powerpoint/2010/main" val="259981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46A"/>
                </a:solidFill>
              </a:rPr>
              <a:t>Large Mission Concepts</a:t>
            </a:r>
          </a:p>
        </p:txBody>
      </p:sp>
      <p:sp>
        <p:nvSpPr>
          <p:cNvPr id="3" name="Content Placeholder 2"/>
          <p:cNvSpPr>
            <a:spLocks noGrp="1"/>
          </p:cNvSpPr>
          <p:nvPr>
            <p:ph idx="1"/>
          </p:nvPr>
        </p:nvSpPr>
        <p:spPr/>
        <p:txBody>
          <a:bodyPr/>
          <a:lstStyle/>
          <a:p>
            <a:r>
              <a:rPr lang="en-US" sz="2400" i="1" dirty="0"/>
              <a:t>“NASA should ensure that robust mission studies that allow for trade-offs (including science, risk, cost, performance, and schedule) on potential large strategic missions are conducted prior to the start of a decadal survey. These trade-offs should inform, but not limit, what the decadal surveys can address.” </a:t>
            </a:r>
            <a:r>
              <a:rPr lang="en-US" sz="2400" dirty="0"/>
              <a:t>– Powering  Science: NASA's Large Strategic Science Missions (NAS, 2017)</a:t>
            </a:r>
          </a:p>
          <a:p>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3232597" y="3815246"/>
            <a:ext cx="3652469" cy="2054514"/>
          </a:xfrm>
          <a:prstGeom prst="rect">
            <a:avLst/>
          </a:prstGeom>
        </p:spPr>
      </p:pic>
      <p:pic>
        <p:nvPicPr>
          <p:cNvPr id="12" name="Picture 11"/>
          <p:cNvPicPr>
            <a:picLocks noChangeAspect="1"/>
          </p:cNvPicPr>
          <p:nvPr/>
        </p:nvPicPr>
        <p:blipFill>
          <a:blip r:embed="rId4"/>
          <a:stretch>
            <a:fillRect/>
          </a:stretch>
        </p:blipFill>
        <p:spPr>
          <a:xfrm>
            <a:off x="1495204" y="3815247"/>
            <a:ext cx="1600492" cy="2054514"/>
          </a:xfrm>
          <a:prstGeom prst="rect">
            <a:avLst/>
          </a:prstGeom>
        </p:spPr>
      </p:pic>
      <p:pic>
        <p:nvPicPr>
          <p:cNvPr id="13" name="Picture 12"/>
          <p:cNvPicPr>
            <a:picLocks noChangeAspect="1"/>
          </p:cNvPicPr>
          <p:nvPr/>
        </p:nvPicPr>
        <p:blipFill>
          <a:blip r:embed="rId5"/>
          <a:stretch>
            <a:fillRect/>
          </a:stretch>
        </p:blipFill>
        <p:spPr>
          <a:xfrm>
            <a:off x="7021967" y="3815246"/>
            <a:ext cx="2333352" cy="2031762"/>
          </a:xfrm>
          <a:prstGeom prst="rect">
            <a:avLst/>
          </a:prstGeom>
        </p:spPr>
      </p:pic>
      <p:pic>
        <p:nvPicPr>
          <p:cNvPr id="14" name="Picture 13"/>
          <p:cNvPicPr>
            <a:picLocks noChangeAspect="1"/>
          </p:cNvPicPr>
          <p:nvPr/>
        </p:nvPicPr>
        <p:blipFill>
          <a:blip r:embed="rId6"/>
          <a:stretch>
            <a:fillRect/>
          </a:stretch>
        </p:blipFill>
        <p:spPr>
          <a:xfrm>
            <a:off x="9492220" y="3815246"/>
            <a:ext cx="2353659" cy="2031762"/>
          </a:xfrm>
          <a:prstGeom prst="rect">
            <a:avLst/>
          </a:prstGeom>
        </p:spPr>
      </p:pic>
      <p:sp>
        <p:nvSpPr>
          <p:cNvPr id="15" name="TextBox 14"/>
          <p:cNvSpPr txBox="1"/>
          <p:nvPr/>
        </p:nvSpPr>
        <p:spPr>
          <a:xfrm>
            <a:off x="1613076" y="5963905"/>
            <a:ext cx="13522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HabEx</a:t>
            </a:r>
          </a:p>
        </p:txBody>
      </p:sp>
      <p:sp>
        <p:nvSpPr>
          <p:cNvPr id="16" name="TextBox 15"/>
          <p:cNvSpPr txBox="1"/>
          <p:nvPr/>
        </p:nvSpPr>
        <p:spPr>
          <a:xfrm>
            <a:off x="4382690" y="5959514"/>
            <a:ext cx="13522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LUVOIR</a:t>
            </a:r>
          </a:p>
        </p:txBody>
      </p:sp>
      <p:sp>
        <p:nvSpPr>
          <p:cNvPr id="17" name="TextBox 16"/>
          <p:cNvSpPr txBox="1"/>
          <p:nvPr/>
        </p:nvSpPr>
        <p:spPr>
          <a:xfrm>
            <a:off x="7512502" y="5954197"/>
            <a:ext cx="13522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Lynx</a:t>
            </a:r>
          </a:p>
        </p:txBody>
      </p:sp>
      <p:sp>
        <p:nvSpPr>
          <p:cNvPr id="18" name="TextBox 17"/>
          <p:cNvSpPr txBox="1"/>
          <p:nvPr/>
        </p:nvSpPr>
        <p:spPr>
          <a:xfrm>
            <a:off x="10050778" y="5954196"/>
            <a:ext cx="13522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Origins</a:t>
            </a:r>
          </a:p>
        </p:txBody>
      </p:sp>
    </p:spTree>
    <p:extLst>
      <p:ext uri="{BB962C8B-B14F-4D97-AF65-F5344CB8AC3E}">
        <p14:creationId xmlns:p14="http://schemas.microsoft.com/office/powerpoint/2010/main" val="222317579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D1E2BB92CBC144967077C2021A537D" ma:contentTypeVersion="13" ma:contentTypeDescription="Create a new document." ma:contentTypeScope="" ma:versionID="814a3bf64684653ba280b78e82be7663">
  <xsd:schema xmlns:xsd="http://www.w3.org/2001/XMLSchema" xmlns:xs="http://www.w3.org/2001/XMLSchema" xmlns:p="http://schemas.microsoft.com/office/2006/metadata/properties" xmlns:ns1="http://schemas.microsoft.com/sharepoint/v3" xmlns:ns3="c852713b-0caa-4ac0-ba75-048f00e27b76" xmlns:ns4="a3f7648c-ef34-4383-9913-3e4132c38d7f" targetNamespace="http://schemas.microsoft.com/office/2006/metadata/properties" ma:root="true" ma:fieldsID="c5701281662953397dbd8e261da5252a" ns1:_="" ns3:_="" ns4:_="">
    <xsd:import namespace="http://schemas.microsoft.com/sharepoint/v3"/>
    <xsd:import namespace="c852713b-0caa-4ac0-ba75-048f00e27b76"/>
    <xsd:import namespace="a3f7648c-ef34-4383-9913-3e4132c38d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52713b-0caa-4ac0-ba75-048f00e27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f7648c-ef34-4383-9913-3e4132c38d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9DD5B98-38AC-4477-9509-FA60D0C61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52713b-0caa-4ac0-ba75-048f00e27b76"/>
    <ds:schemaRef ds:uri="a3f7648c-ef34-4383-9913-3e4132c38d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F0E058-82CE-4A8B-B8CA-13B67DE48DEF}">
  <ds:schemaRefs>
    <ds:schemaRef ds:uri="http://schemas.microsoft.com/sharepoint/v3/contenttype/forms"/>
  </ds:schemaRefs>
</ds:datastoreItem>
</file>

<file path=customXml/itemProps3.xml><?xml version="1.0" encoding="utf-8"?>
<ds:datastoreItem xmlns:ds="http://schemas.openxmlformats.org/officeDocument/2006/customXml" ds:itemID="{631E7275-6357-4583-9AD4-AED985D90AF2}">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852713b-0caa-4ac0-ba75-048f00e27b76"/>
    <ds:schemaRef ds:uri="a3f7648c-ef34-4383-9913-3e4132c38d7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19755</TotalTime>
  <Words>1526</Words>
  <Application>Microsoft Macintosh PowerPoint</Application>
  <PresentationFormat>Widescreen</PresentationFormat>
  <Paragraphs>226</Paragraphs>
  <Slides>15</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.AppleSystemUIFont</vt:lpstr>
      <vt:lpstr>Arial</vt:lpstr>
      <vt:lpstr>Arial Narrow</vt:lpstr>
      <vt:lpstr>Calibri</vt:lpstr>
      <vt:lpstr>Courier New</vt:lpstr>
      <vt:lpstr>2_Office Theme</vt:lpstr>
      <vt:lpstr>Office Theme</vt:lpstr>
      <vt:lpstr>Guidance to Astro2020</vt:lpstr>
      <vt:lpstr>Statement of Task</vt:lpstr>
      <vt:lpstr>Statement of Task</vt:lpstr>
      <vt:lpstr>Strategic Missions and Competed Missions</vt:lpstr>
      <vt:lpstr>Program of Record</vt:lpstr>
      <vt:lpstr>Medium Mission Concepts (Probes)</vt:lpstr>
      <vt:lpstr>Why Flagships </vt:lpstr>
      <vt:lpstr>Flagship Fraction of Astrophysics Budget</vt:lpstr>
      <vt:lpstr>Large Mission Concepts</vt:lpstr>
      <vt:lpstr>Large Mission Studies </vt:lpstr>
      <vt:lpstr>Guidance on Future Budgets</vt:lpstr>
      <vt:lpstr>NASA Astrophysics Budget</vt:lpstr>
      <vt:lpstr>NASA Astrophysics Budget</vt:lpstr>
      <vt:lpstr>NASA Astrophysics Budget</vt:lpstr>
      <vt:lpstr>Decadal Survey Goal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paul.hertz@nasa.gov</dc:creator>
  <cp:lastModifiedBy>Shaul</cp:lastModifiedBy>
  <cp:revision>829</cp:revision>
  <cp:lastPrinted>2019-07-10T18:49:36Z</cp:lastPrinted>
  <dcterms:created xsi:type="dcterms:W3CDTF">2018-07-16T01:24:17Z</dcterms:created>
  <dcterms:modified xsi:type="dcterms:W3CDTF">2019-11-27T19:30:12Z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0x0101002BD1E2BB92CBC144967077C2021A537D</vt:lpwstr>
  </property>
</Properties>
</file>