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7" r:id="rId4"/>
    <p:sldId id="263" r:id="rId5"/>
    <p:sldId id="268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74"/>
  </p:normalViewPr>
  <p:slideViewPr>
    <p:cSldViewPr snapToGrid="0" snapToObjects="1" showGuides="1">
      <p:cViewPr varScale="1">
        <p:scale>
          <a:sx n="125" d="100"/>
          <a:sy n="125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4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5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4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1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7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7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7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3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1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14466-8979-3041-8713-675A324D3BE5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78825-F375-6642-9C9E-DA5A6F7B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1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PICO I+T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Input to </a:t>
            </a:r>
            <a:r>
              <a:rPr lang="en-US" dirty="0" err="1"/>
              <a:t>TeamX</a:t>
            </a:r>
            <a:r>
              <a:rPr lang="en-US" dirty="0"/>
              <a:t>-M 03/2018</a:t>
            </a:r>
          </a:p>
        </p:txBody>
      </p:sp>
    </p:spTree>
    <p:extLst>
      <p:ext uri="{BB962C8B-B14F-4D97-AF65-F5344CB8AC3E}">
        <p14:creationId xmlns:p14="http://schemas.microsoft.com/office/powerpoint/2010/main" val="84541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104"/>
            <a:ext cx="8229600" cy="617334"/>
          </a:xfrm>
        </p:spPr>
        <p:txBody>
          <a:bodyPr>
            <a:normAutofit fontScale="90000"/>
          </a:bodyPr>
          <a:lstStyle/>
          <a:p>
            <a:r>
              <a:rPr lang="en-US" dirty="0"/>
              <a:t>Schedule and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905"/>
            <a:ext cx="8229600" cy="55451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Phase A (12 months): No I+T</a:t>
            </a:r>
          </a:p>
          <a:p>
            <a:r>
              <a:rPr lang="en-US" dirty="0"/>
              <a:t>Phase B (12 months):  </a:t>
            </a:r>
          </a:p>
          <a:p>
            <a:pPr lvl="2"/>
            <a:r>
              <a:rPr lang="en-US" dirty="0"/>
              <a:t>Device level detector testing [Foundries, University Labs] </a:t>
            </a:r>
          </a:p>
          <a:p>
            <a:r>
              <a:rPr lang="en-US" dirty="0"/>
              <a:t>Phase C (22 months): </a:t>
            </a:r>
          </a:p>
          <a:p>
            <a:pPr lvl="1"/>
            <a:r>
              <a:rPr lang="en-US" dirty="0"/>
              <a:t>Phase C1 (10 months): </a:t>
            </a:r>
          </a:p>
          <a:p>
            <a:pPr lvl="2"/>
            <a:r>
              <a:rPr lang="en-US" dirty="0"/>
              <a:t>Cooler qualification</a:t>
            </a:r>
          </a:p>
          <a:p>
            <a:pPr lvl="2"/>
            <a:r>
              <a:rPr lang="en-US" dirty="0"/>
              <a:t>Telescope cryogenic photogrammetry</a:t>
            </a:r>
          </a:p>
          <a:p>
            <a:pPr lvl="2"/>
            <a:r>
              <a:rPr lang="en-US" dirty="0"/>
              <a:t>Begin Focal plane (+ </a:t>
            </a:r>
            <a:r>
              <a:rPr lang="en-US" dirty="0" err="1"/>
              <a:t>SubK</a:t>
            </a:r>
            <a:r>
              <a:rPr lang="en-US" dirty="0"/>
              <a:t> cooler) I&amp;T</a:t>
            </a:r>
          </a:p>
          <a:p>
            <a:pPr lvl="1"/>
            <a:r>
              <a:rPr lang="en-US" dirty="0"/>
              <a:t>Phases C2 (12 months): </a:t>
            </a:r>
          </a:p>
          <a:p>
            <a:pPr lvl="2"/>
            <a:r>
              <a:rPr lang="en-US" dirty="0"/>
              <a:t>Complete Telescope I&amp;T (including environments)</a:t>
            </a:r>
          </a:p>
          <a:p>
            <a:pPr lvl="2"/>
            <a:r>
              <a:rPr lang="en-US" dirty="0"/>
              <a:t>Complete Focal plane (+ </a:t>
            </a:r>
            <a:r>
              <a:rPr lang="en-US" dirty="0" err="1"/>
              <a:t>SubK</a:t>
            </a:r>
            <a:r>
              <a:rPr lang="en-US" dirty="0"/>
              <a:t> cooler) I&amp;T</a:t>
            </a:r>
          </a:p>
          <a:p>
            <a:pPr lvl="2"/>
            <a:r>
              <a:rPr lang="en-US" dirty="0"/>
              <a:t>Integration/alignment of Telescope + Focal Plane</a:t>
            </a:r>
          </a:p>
          <a:p>
            <a:r>
              <a:rPr lang="en-US" dirty="0"/>
              <a:t>Phase D (18 months)</a:t>
            </a:r>
          </a:p>
          <a:p>
            <a:pPr lvl="1"/>
            <a:r>
              <a:rPr lang="en-US" dirty="0"/>
              <a:t>Phase D1 (14 months)</a:t>
            </a:r>
          </a:p>
          <a:p>
            <a:pPr lvl="2"/>
            <a:r>
              <a:rPr lang="en-US" dirty="0"/>
              <a:t>Complete Instrument I&amp;T (including environments)</a:t>
            </a:r>
          </a:p>
          <a:p>
            <a:pPr lvl="2"/>
            <a:r>
              <a:rPr lang="en-US" dirty="0"/>
              <a:t>Observatory I&amp;T</a:t>
            </a:r>
          </a:p>
          <a:p>
            <a:pPr lvl="1"/>
            <a:r>
              <a:rPr lang="en-US" dirty="0"/>
              <a:t>Phase D2 (4 months)</a:t>
            </a:r>
          </a:p>
          <a:p>
            <a:pPr lvl="2"/>
            <a:r>
              <a:rPr lang="en-US" dirty="0"/>
              <a:t>Launch Ops</a:t>
            </a:r>
          </a:p>
        </p:txBody>
      </p:sp>
    </p:spTree>
    <p:extLst>
      <p:ext uri="{BB962C8B-B14F-4D97-AF65-F5344CB8AC3E}">
        <p14:creationId xmlns:p14="http://schemas.microsoft.com/office/powerpoint/2010/main" val="70965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10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Device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784"/>
            <a:ext cx="8229600" cy="249869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Device level detector screening + characterization </a:t>
            </a:r>
          </a:p>
          <a:p>
            <a:pPr lvl="1"/>
            <a:r>
              <a:rPr lang="en-US" dirty="0"/>
              <a:t>What: verify T</a:t>
            </a:r>
            <a:r>
              <a:rPr lang="en-US" baseline="-25000" dirty="0"/>
              <a:t>C</a:t>
            </a:r>
            <a:r>
              <a:rPr lang="en-US" dirty="0"/>
              <a:t> , R</a:t>
            </a:r>
            <a:r>
              <a:rPr lang="en-US" baseline="-25000" dirty="0"/>
              <a:t>N</a:t>
            </a:r>
            <a:r>
              <a:rPr lang="en-US" dirty="0"/>
              <a:t> , P</a:t>
            </a:r>
            <a:r>
              <a:rPr lang="en-US" baseline="-25000" dirty="0"/>
              <a:t>SAT</a:t>
            </a:r>
            <a:r>
              <a:rPr lang="en-US" dirty="0"/>
              <a:t> , yield, optical efficiency &amp; spectral response </a:t>
            </a:r>
          </a:p>
          <a:p>
            <a:pPr lvl="1"/>
            <a:r>
              <a:rPr lang="en-US" dirty="0"/>
              <a:t>Hardware: individual detector wafers</a:t>
            </a:r>
          </a:p>
          <a:p>
            <a:pPr lvl="1"/>
            <a:r>
              <a:rPr lang="en-US" dirty="0"/>
              <a:t>Where: Foundries, University Labs </a:t>
            </a:r>
          </a:p>
          <a:p>
            <a:pPr lvl="1"/>
            <a:r>
              <a:rPr lang="en-US" dirty="0"/>
              <a:t>When: </a:t>
            </a:r>
            <a:r>
              <a:rPr lang="en-US" dirty="0">
                <a:solidFill>
                  <a:srgbClr val="FF0000"/>
                </a:solidFill>
              </a:rPr>
              <a:t>following / in parallel with fabrication</a:t>
            </a:r>
          </a:p>
        </p:txBody>
      </p:sp>
    </p:spTree>
    <p:extLst>
      <p:ext uri="{BB962C8B-B14F-4D97-AF65-F5344CB8AC3E}">
        <p14:creationId xmlns:p14="http://schemas.microsoft.com/office/powerpoint/2010/main" val="330494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104"/>
            <a:ext cx="8229600" cy="723161"/>
          </a:xfrm>
        </p:spPr>
        <p:txBody>
          <a:bodyPr>
            <a:normAutofit fontScale="90000"/>
          </a:bodyPr>
          <a:lstStyle/>
          <a:p>
            <a:r>
              <a:rPr lang="en-US" dirty="0"/>
              <a:t>Subsystem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2447"/>
            <a:ext cx="8229600" cy="536172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Cooler qualification</a:t>
            </a:r>
          </a:p>
          <a:p>
            <a:pPr lvl="1"/>
            <a:r>
              <a:rPr lang="en-US" dirty="0"/>
              <a:t>What: verify 18, 4.5 K, and 0.1 K cooler performance  </a:t>
            </a:r>
          </a:p>
          <a:p>
            <a:pPr lvl="1"/>
            <a:r>
              <a:rPr lang="en-US" dirty="0"/>
              <a:t>Hardware: Kelvin and sub-K coolers</a:t>
            </a:r>
          </a:p>
          <a:p>
            <a:pPr lvl="1"/>
            <a:r>
              <a:rPr lang="en-US" dirty="0"/>
              <a:t>Where: Subsystem testbeds + Industry</a:t>
            </a:r>
          </a:p>
          <a:p>
            <a:r>
              <a:rPr lang="en-US" dirty="0"/>
              <a:t>Telescope (reflectors and truss) cryogenic photogrammetry </a:t>
            </a:r>
          </a:p>
          <a:p>
            <a:pPr lvl="1"/>
            <a:r>
              <a:rPr lang="en-US" dirty="0"/>
              <a:t>Hardware: primary and secondary reflectors</a:t>
            </a:r>
          </a:p>
          <a:p>
            <a:pPr lvl="1"/>
            <a:r>
              <a:rPr lang="en-US" dirty="0"/>
              <a:t>Where: TVAC chamber (300-40 K)</a:t>
            </a:r>
          </a:p>
          <a:p>
            <a:pPr lvl="1"/>
            <a:r>
              <a:rPr lang="en-US" dirty="0"/>
              <a:t>How long:  ~1 month total; 2 cold runs 3 days each</a:t>
            </a:r>
          </a:p>
          <a:p>
            <a:r>
              <a:rPr lang="en-US" dirty="0"/>
              <a:t>Focal plane + </a:t>
            </a:r>
            <a:r>
              <a:rPr lang="en-US" dirty="0" err="1"/>
              <a:t>SubK</a:t>
            </a:r>
            <a:r>
              <a:rPr lang="en-US" dirty="0"/>
              <a:t> cooler I&amp;T</a:t>
            </a:r>
          </a:p>
          <a:p>
            <a:pPr lvl="1"/>
            <a:r>
              <a:rPr lang="en-US" dirty="0"/>
              <a:t>What:</a:t>
            </a:r>
          </a:p>
          <a:p>
            <a:pPr lvl="2"/>
            <a:r>
              <a:rPr lang="en-US" dirty="0"/>
              <a:t>Integration of the flight cooler and full FPU (focal plane unit) + Cryogenic characterization </a:t>
            </a:r>
          </a:p>
          <a:p>
            <a:pPr lvl="2"/>
            <a:r>
              <a:rPr lang="en-US" dirty="0"/>
              <a:t>Noise, responsivity, stability with representative optical load for each band </a:t>
            </a:r>
          </a:p>
          <a:p>
            <a:pPr lvl="2"/>
            <a:r>
              <a:rPr lang="en-US" dirty="0" err="1"/>
              <a:t>Polarimetric</a:t>
            </a:r>
            <a:r>
              <a:rPr lang="en-US" dirty="0"/>
              <a:t> calibration</a:t>
            </a:r>
          </a:p>
          <a:p>
            <a:pPr lvl="2"/>
            <a:r>
              <a:rPr lang="en-US" dirty="0"/>
              <a:t>Spectroscopic calibration</a:t>
            </a:r>
          </a:p>
          <a:p>
            <a:pPr lvl="1"/>
            <a:r>
              <a:rPr lang="en-US" dirty="0"/>
              <a:t>Hardware: Focal plane, Readout electronics, Sub-Kelvin cooler</a:t>
            </a:r>
          </a:p>
          <a:p>
            <a:pPr lvl="1"/>
            <a:r>
              <a:rPr lang="en-US" dirty="0"/>
              <a:t>Where: dedicated, sub-K cryogenic testbed</a:t>
            </a:r>
          </a:p>
          <a:p>
            <a:pPr lvl="1"/>
            <a:r>
              <a:rPr lang="en-US" dirty="0"/>
              <a:t>How long: 6 months total allocated to task; 3 cold runs, each 3 weeks.</a:t>
            </a:r>
          </a:p>
        </p:txBody>
      </p:sp>
    </p:spTree>
    <p:extLst>
      <p:ext uri="{BB962C8B-B14F-4D97-AF65-F5344CB8AC3E}">
        <p14:creationId xmlns:p14="http://schemas.microsoft.com/office/powerpoint/2010/main" val="391623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104"/>
            <a:ext cx="8229600" cy="723161"/>
          </a:xfrm>
        </p:spPr>
        <p:txBody>
          <a:bodyPr>
            <a:normAutofit fontScale="90000"/>
          </a:bodyPr>
          <a:lstStyle/>
          <a:p>
            <a:r>
              <a:rPr lang="en-US" dirty="0"/>
              <a:t>Instrument integration &amp;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52447"/>
            <a:ext cx="8229601" cy="539720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Integration/alignment of Telescope (reflectors) + Focal Plane</a:t>
            </a:r>
          </a:p>
          <a:p>
            <a:pPr lvl="1"/>
            <a:r>
              <a:rPr lang="en-US" dirty="0"/>
              <a:t>What:</a:t>
            </a:r>
          </a:p>
          <a:p>
            <a:pPr lvl="2"/>
            <a:r>
              <a:rPr lang="en-US" dirty="0"/>
              <a:t>Focal plane is fixed; secondary and primary aligned to focal plane. </a:t>
            </a:r>
          </a:p>
          <a:p>
            <a:pPr lvl="2"/>
            <a:r>
              <a:rPr lang="en-US" dirty="0"/>
              <a:t>Mount reflectors in position at ambient temperature accounting for expected thermal contraction, verify with photogrammetry + interferometry</a:t>
            </a:r>
          </a:p>
          <a:p>
            <a:pPr lvl="2"/>
            <a:r>
              <a:rPr lang="en-US" dirty="0"/>
              <a:t>Verify alignment at cold temperatures using photogrammetry + interferometry</a:t>
            </a:r>
          </a:p>
          <a:p>
            <a:pPr lvl="1"/>
            <a:r>
              <a:rPr lang="en-US" dirty="0"/>
              <a:t>Hardware: Focal plane, Telescope</a:t>
            </a:r>
          </a:p>
          <a:p>
            <a:pPr lvl="1"/>
            <a:r>
              <a:rPr lang="en-US" dirty="0"/>
              <a:t>Where: </a:t>
            </a:r>
            <a:r>
              <a:rPr lang="en-US" dirty="0">
                <a:solidFill>
                  <a:srgbClr val="FF0000"/>
                </a:solidFill>
              </a:rPr>
              <a:t>…</a:t>
            </a:r>
          </a:p>
          <a:p>
            <a:pPr lvl="1"/>
            <a:r>
              <a:rPr lang="en-US" dirty="0"/>
              <a:t>How long: </a:t>
            </a:r>
            <a:r>
              <a:rPr lang="en-US" dirty="0">
                <a:solidFill>
                  <a:srgbClr val="FF0000"/>
                </a:solidFill>
              </a:rPr>
              <a:t>…</a:t>
            </a:r>
          </a:p>
          <a:p>
            <a:r>
              <a:rPr lang="en-US" dirty="0"/>
              <a:t>Instrument level testing/calibration </a:t>
            </a:r>
          </a:p>
          <a:p>
            <a:pPr lvl="1"/>
            <a:r>
              <a:rPr lang="en-US" dirty="0"/>
              <a:t>What: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Environmental testing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Post-environments characterization</a:t>
            </a:r>
          </a:p>
          <a:p>
            <a:pPr lvl="1"/>
            <a:r>
              <a:rPr lang="en-US" dirty="0"/>
              <a:t>Hardware: Focal plane, Readout electronics, Sub-Kelvin cooler, 4K cooler, Telescope</a:t>
            </a:r>
          </a:p>
          <a:p>
            <a:pPr lvl="1"/>
            <a:r>
              <a:rPr lang="en-US" dirty="0"/>
              <a:t>Where: </a:t>
            </a:r>
            <a:r>
              <a:rPr lang="en-US" dirty="0">
                <a:solidFill>
                  <a:srgbClr val="FF0000"/>
                </a:solidFill>
              </a:rPr>
              <a:t>…</a:t>
            </a:r>
          </a:p>
          <a:p>
            <a:pPr lvl="1"/>
            <a:r>
              <a:rPr lang="en-US" dirty="0"/>
              <a:t>How long: </a:t>
            </a:r>
            <a:r>
              <a:rPr lang="en-US" dirty="0">
                <a:solidFill>
                  <a:srgbClr val="FF0000"/>
                </a:solidFill>
              </a:rPr>
              <a:t>4 months?</a:t>
            </a:r>
          </a:p>
        </p:txBody>
      </p:sp>
    </p:spTree>
    <p:extLst>
      <p:ext uri="{BB962C8B-B14F-4D97-AF65-F5344CB8AC3E}">
        <p14:creationId xmlns:p14="http://schemas.microsoft.com/office/powerpoint/2010/main" val="1627068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104"/>
            <a:ext cx="8229600" cy="723161"/>
          </a:xfrm>
        </p:spPr>
        <p:txBody>
          <a:bodyPr>
            <a:noAutofit/>
          </a:bodyPr>
          <a:lstStyle/>
          <a:p>
            <a:r>
              <a:rPr lang="en-US" sz="3600" dirty="0"/>
              <a:t>Observatory-level performance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7329"/>
            <a:ext cx="8229600" cy="5397203"/>
          </a:xfrm>
        </p:spPr>
        <p:txBody>
          <a:bodyPr>
            <a:normAutofit/>
          </a:bodyPr>
          <a:lstStyle/>
          <a:p>
            <a:r>
              <a:rPr lang="en-US" dirty="0"/>
              <a:t>Observatory TVAC performance testing</a:t>
            </a:r>
          </a:p>
          <a:p>
            <a:pPr lvl="1"/>
            <a:r>
              <a:rPr lang="en-US" dirty="0"/>
              <a:t>What: Constrain parasitic optical loading from the instrument, noise, </a:t>
            </a:r>
            <a:r>
              <a:rPr lang="en-US" dirty="0" err="1"/>
              <a:t>microphonics</a:t>
            </a:r>
            <a:r>
              <a:rPr lang="en-US" dirty="0"/>
              <a:t>, RFI (Telemetry, spacecraft bus)</a:t>
            </a:r>
          </a:p>
          <a:p>
            <a:pPr lvl="1"/>
            <a:r>
              <a:rPr lang="en-US" dirty="0"/>
              <a:t>Hardware: spacecraft + instrument (cold + </a:t>
            </a:r>
            <a:r>
              <a:rPr lang="en-US" dirty="0" err="1"/>
              <a:t>Vac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Where: environmental chamber </a:t>
            </a:r>
          </a:p>
          <a:p>
            <a:pPr lvl="1"/>
            <a:r>
              <a:rPr lang="en-US" dirty="0"/>
              <a:t>How long: 2 months </a:t>
            </a:r>
          </a:p>
          <a:p>
            <a:pPr lvl="1"/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6590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492</Words>
  <Application>Microsoft Macintosh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PICO I+T</vt:lpstr>
      <vt:lpstr>Schedule and Tasks</vt:lpstr>
      <vt:lpstr>Device testing</vt:lpstr>
      <vt:lpstr>Subsystem testing</vt:lpstr>
      <vt:lpstr>Instrument integration &amp; testing</vt:lpstr>
      <vt:lpstr>Observatory-level performance testing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PICO I+T</dc:title>
  <dc:creator>Shaul Hanany</dc:creator>
  <cp:lastModifiedBy>Shaul Hanany</cp:lastModifiedBy>
  <cp:revision>55</cp:revision>
  <dcterms:created xsi:type="dcterms:W3CDTF">2018-03-26T23:09:56Z</dcterms:created>
  <dcterms:modified xsi:type="dcterms:W3CDTF">2018-03-29T20:31:15Z</dcterms:modified>
</cp:coreProperties>
</file>