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4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2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6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8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7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7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5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6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8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1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6CDD5-E03B-4519-B539-7CE3B751655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05B2D-EC51-47FC-8051-72E1543E8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4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gif"/><Relationship Id="rId3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447800"/>
            <a:ext cx="71975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PICO Noise Model</a:t>
            </a:r>
          </a:p>
          <a:p>
            <a:pPr algn="ctr"/>
            <a:endParaRPr lang="en-US" sz="3600" dirty="0"/>
          </a:p>
          <a:p>
            <a:pPr algn="ctr"/>
            <a:r>
              <a:rPr lang="en-US" sz="2800" dirty="0" smtClean="0"/>
              <a:t>Karl Young, Roger </a:t>
            </a:r>
            <a:r>
              <a:rPr lang="en-US" sz="2800" dirty="0" err="1" smtClean="0"/>
              <a:t>O’Brient</a:t>
            </a:r>
            <a:r>
              <a:rPr lang="en-US" sz="2800" dirty="0" smtClean="0"/>
              <a:t>, Shaul Hanany, </a:t>
            </a:r>
          </a:p>
          <a:p>
            <a:pPr algn="ctr"/>
            <a:r>
              <a:rPr lang="en-US" sz="2800" dirty="0" smtClean="0"/>
              <a:t>Qi Wen, Xin </a:t>
            </a:r>
            <a:r>
              <a:rPr lang="en-US" sz="2800" dirty="0" err="1" smtClean="0"/>
              <a:t>Zhi</a:t>
            </a:r>
            <a:r>
              <a:rPr lang="en-US" sz="2800" dirty="0" smtClean="0"/>
              <a:t> Tan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403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3282" y="152400"/>
            <a:ext cx="72763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Assumptions and Methodology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609600"/>
            <a:ext cx="9143999" cy="5356934"/>
          </a:xfrm>
        </p:spPr>
        <p:txBody>
          <a:bodyPr>
            <a:noAutofit/>
          </a:bodyPr>
          <a:lstStyle/>
          <a:p>
            <a:r>
              <a:rPr lang="en-US" sz="1800" dirty="0" smtClean="0"/>
              <a:t>Methodology: Calculate in-band power absorbed by the detector, </a:t>
            </a:r>
            <a:r>
              <a:rPr lang="en-US" sz="1800" dirty="0" err="1" smtClean="0"/>
              <a:t>P</a:t>
            </a:r>
            <a:r>
              <a:rPr lang="en-US" sz="1800" baseline="-25000" dirty="0" err="1" smtClean="0"/>
              <a:t>opt</a:t>
            </a:r>
            <a:r>
              <a:rPr lang="en-US" sz="1800" dirty="0" smtClean="0"/>
              <a:t>. From </a:t>
            </a:r>
            <a:r>
              <a:rPr lang="en-US" sz="1800" dirty="0" err="1" smtClean="0"/>
              <a:t>P</a:t>
            </a:r>
            <a:r>
              <a:rPr lang="en-US" sz="1800" baseline="-25000" dirty="0" err="1" smtClean="0"/>
              <a:t>opt</a:t>
            </a:r>
            <a:r>
              <a:rPr lang="en-US" sz="1800" dirty="0" smtClean="0"/>
              <a:t>  calculate bolometer thermal conductance, then NEP by source, then total NET per detector.</a:t>
            </a:r>
          </a:p>
          <a:p>
            <a:r>
              <a:rPr lang="en-US" sz="1800" dirty="0" smtClean="0"/>
              <a:t>Assumptions</a:t>
            </a:r>
            <a:endParaRPr lang="en-US" sz="1800" dirty="0"/>
          </a:p>
          <a:p>
            <a:pPr lvl="1"/>
            <a:r>
              <a:rPr lang="en-US" sz="1600" dirty="0" smtClean="0"/>
              <a:t>Throughput </a:t>
            </a:r>
            <a:r>
              <a:rPr lang="en-US" sz="1600" dirty="0"/>
              <a:t>for detector = lambda ** </a:t>
            </a:r>
            <a:r>
              <a:rPr lang="en-US" sz="1600" dirty="0" smtClean="0"/>
              <a:t>2</a:t>
            </a:r>
          </a:p>
          <a:p>
            <a:pPr lvl="1"/>
            <a:r>
              <a:rPr lang="en-US" sz="1600" dirty="0" smtClean="0"/>
              <a:t>Bolometers sensitive to single polarization</a:t>
            </a:r>
          </a:p>
          <a:p>
            <a:pPr lvl="1"/>
            <a:r>
              <a:rPr lang="en-US" sz="1600" dirty="0"/>
              <a:t>S</a:t>
            </a:r>
            <a:r>
              <a:rPr lang="en-US" sz="1600" dirty="0" smtClean="0"/>
              <a:t>pillover </a:t>
            </a:r>
            <a:r>
              <a:rPr lang="en-US" sz="1600" dirty="0"/>
              <a:t>is terminated on the </a:t>
            </a:r>
            <a:r>
              <a:rPr lang="en-US" sz="1600" dirty="0" smtClean="0"/>
              <a:t>stop</a:t>
            </a:r>
            <a:endParaRPr lang="en-US" sz="1600" dirty="0"/>
          </a:p>
          <a:p>
            <a:pPr lvl="1"/>
            <a:r>
              <a:rPr lang="en-US" sz="1600" dirty="0" smtClean="0"/>
              <a:t>Mirror emissivity 0.07% at all frequencies</a:t>
            </a:r>
          </a:p>
          <a:p>
            <a:pPr lvl="2"/>
            <a:r>
              <a:rPr lang="en-US" sz="1400" dirty="0" smtClean="0"/>
              <a:t>Consistent with Planck Measurements</a:t>
            </a:r>
          </a:p>
          <a:p>
            <a:pPr lvl="1"/>
            <a:r>
              <a:rPr lang="en-US" sz="1600" dirty="0" smtClean="0"/>
              <a:t>All incident power is </a:t>
            </a:r>
            <a:r>
              <a:rPr lang="en-US" sz="1600" dirty="0" err="1" smtClean="0"/>
              <a:t>unpolarized</a:t>
            </a:r>
            <a:endParaRPr lang="en-US" sz="1600" dirty="0"/>
          </a:p>
          <a:p>
            <a:pPr lvl="1"/>
            <a:r>
              <a:rPr lang="en-US" sz="1600" dirty="0"/>
              <a:t>Gaussian beam emitted by </a:t>
            </a:r>
            <a:r>
              <a:rPr lang="en-US" sz="1600" dirty="0" smtClean="0"/>
              <a:t>detector</a:t>
            </a:r>
            <a:r>
              <a:rPr lang="en-US" sz="1600" dirty="0"/>
              <a:t> </a:t>
            </a:r>
            <a:r>
              <a:rPr lang="en-US" sz="1600" dirty="0" smtClean="0"/>
              <a:t>has 1</a:t>
            </a:r>
            <a:r>
              <a:rPr lang="en-US" sz="1600" dirty="0"/>
              <a:t>/e</a:t>
            </a:r>
            <a:r>
              <a:rPr lang="en-US" sz="1600" baseline="30000" dirty="0"/>
              <a:t>2</a:t>
            </a:r>
            <a:r>
              <a:rPr lang="en-US" sz="1600" dirty="0"/>
              <a:t> </a:t>
            </a:r>
            <a:r>
              <a:rPr lang="en-US" sz="1600" dirty="0" smtClean="0"/>
              <a:t>angle: </a:t>
            </a:r>
            <a:endParaRPr lang="en-US" sz="1600" dirty="0"/>
          </a:p>
          <a:p>
            <a:pPr lvl="2"/>
            <a:r>
              <a:rPr lang="en-US" sz="1400" dirty="0" smtClean="0"/>
              <a:t>Based on our assumed detector architecture</a:t>
            </a:r>
          </a:p>
          <a:p>
            <a:pPr lvl="1"/>
            <a:r>
              <a:rPr lang="en-US" sz="1600" dirty="0" smtClean="0"/>
              <a:t>Gaussian beam varies with frequency within a given pixel (multi-</a:t>
            </a:r>
            <a:r>
              <a:rPr lang="en-US" sz="1600" dirty="0" err="1" smtClean="0"/>
              <a:t>chroic</a:t>
            </a:r>
            <a:r>
              <a:rPr lang="en-US" sz="1600" dirty="0" smtClean="0"/>
              <a:t> pixels)</a:t>
            </a:r>
          </a:p>
          <a:p>
            <a:pPr lvl="1"/>
            <a:r>
              <a:rPr lang="en-US" sz="1600" dirty="0" smtClean="0"/>
              <a:t>Photon Bose noise factor = 1 </a:t>
            </a:r>
          </a:p>
          <a:p>
            <a:pPr lvl="1"/>
            <a:r>
              <a:rPr lang="en-US" sz="1600" dirty="0" smtClean="0"/>
              <a:t>Bolometer temperature is transition temperature </a:t>
            </a:r>
            <a:r>
              <a:rPr lang="en-US" sz="1600" dirty="0" err="1"/>
              <a:t>Tc</a:t>
            </a:r>
            <a:endParaRPr lang="en-US" sz="1600" dirty="0" smtClean="0"/>
          </a:p>
          <a:p>
            <a:pPr lvl="1"/>
            <a:r>
              <a:rPr lang="en-US" sz="1600" dirty="0" smtClean="0"/>
              <a:t>Bolometer Tc is optimal for given </a:t>
            </a:r>
            <a:r>
              <a:rPr lang="en-US" sz="1600" dirty="0" err="1" smtClean="0"/>
              <a:t>Psat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Including correlated Bose photon noise when pixel size is smaller than PSF </a:t>
            </a:r>
          </a:p>
          <a:p>
            <a:pPr lvl="1"/>
            <a:r>
              <a:rPr lang="en-US" sz="1600" dirty="0" smtClean="0"/>
              <a:t>Readout assumes current electronics as achieved by ground-based instruments, extrapolated to space incident power levels.</a:t>
            </a:r>
          </a:p>
          <a:p>
            <a:pPr lvl="1"/>
            <a:r>
              <a:rPr lang="en-US" sz="1600" dirty="0" smtClean="0"/>
              <a:t>End-to-end efficiency is </a:t>
            </a:r>
            <a:r>
              <a:rPr lang="en-US" sz="1600" dirty="0" smtClean="0"/>
              <a:t>0.7</a:t>
            </a:r>
            <a:endParaRPr lang="en-US" sz="1600" dirty="0" smtClean="0"/>
          </a:p>
          <a:p>
            <a:pPr lvl="1"/>
            <a:r>
              <a:rPr lang="en-US" sz="1600" dirty="0" err="1" smtClean="0"/>
              <a:t>Tophat</a:t>
            </a:r>
            <a:r>
              <a:rPr lang="en-US" sz="1600" dirty="0" smtClean="0"/>
              <a:t> bands</a:t>
            </a:r>
            <a:endParaRPr lang="en-US" sz="1200" dirty="0" smtClean="0"/>
          </a:p>
          <a:p>
            <a:pPr marL="914400" lvl="2" indent="0">
              <a:buNone/>
            </a:pPr>
            <a:endParaRPr lang="en-US" sz="1200" dirty="0" smtClean="0"/>
          </a:p>
          <a:p>
            <a:pPr lvl="1"/>
            <a:endParaRPr lang="en-US" sz="11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276600"/>
            <a:ext cx="685800" cy="354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895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4581" y="0"/>
            <a:ext cx="6684383" cy="922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Inputs to the code, Open </a:t>
            </a:r>
            <a:r>
              <a:rPr lang="en-US" sz="3600" dirty="0" err="1" smtClean="0"/>
              <a:t>Dragone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192262"/>
              </p:ext>
            </p:extLst>
          </p:nvPr>
        </p:nvGraphicFramePr>
        <p:xfrm>
          <a:off x="228600" y="914401"/>
          <a:ext cx="8460742" cy="5455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5941"/>
                <a:gridCol w="1295401"/>
                <a:gridCol w="1170499"/>
                <a:gridCol w="1648901"/>
              </a:tblGrid>
              <a:tr h="256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Parameter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9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Band (top hat, no out of band loads)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21 bands,  21 GHz to 800 GHz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Edge taper of pixel beam on stop (center</a:t>
                      </a:r>
                      <a:r>
                        <a:rPr lang="en-US" sz="1400" baseline="0" dirty="0" smtClean="0"/>
                        <a:t> band of MCP)</a:t>
                      </a:r>
                      <a:endParaRPr lang="en-US" sz="1400" dirty="0" smtClean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10 dB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Telescope aperture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140 cm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F-number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1.42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Mission length</a:t>
                      </a:r>
                      <a:r>
                        <a:rPr lang="en-US" sz="1400" baseline="0" dirty="0" smtClean="0"/>
                        <a:t>,  efficiency, sky fraction</a:t>
                      </a:r>
                      <a:endParaRPr lang="en-US" sz="1400" dirty="0" smtClean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4 </a:t>
                      </a:r>
                      <a:r>
                        <a:rPr lang="en-US" sz="1400" dirty="0" err="1" smtClean="0"/>
                        <a:t>yrs</a:t>
                      </a:r>
                      <a:r>
                        <a:rPr lang="en-US" sz="1400" dirty="0" smtClean="0"/>
                        <a:t>,  95 %,  full sky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200">
                <a:tc gridSpan="4">
                  <a:txBody>
                    <a:bodyPr/>
                    <a:lstStyle/>
                    <a:p>
                      <a:r>
                        <a:rPr lang="en-US" sz="1200" b="1" dirty="0" smtClean="0"/>
                        <a:t>Bolometer attributes (same for all optics cases)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87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Psat</a:t>
                      </a:r>
                      <a:r>
                        <a:rPr lang="en-US" sz="1200" dirty="0" smtClean="0"/>
                        <a:t> to </a:t>
                      </a:r>
                      <a:r>
                        <a:rPr lang="en-US" sz="1200" dirty="0" err="1" smtClean="0"/>
                        <a:t>Popt</a:t>
                      </a:r>
                      <a:r>
                        <a:rPr lang="en-US" sz="1200" dirty="0" smtClean="0"/>
                        <a:t> safety factor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2.0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20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T_bath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100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mK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0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thermal power law index (n)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Bolometer</a:t>
                      </a:r>
                      <a:r>
                        <a:rPr lang="en-US" sz="1400" baseline="0" dirty="0" smtClean="0"/>
                        <a:t> normal resistance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1.33 Ohms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Bolometer </a:t>
                      </a:r>
                      <a:r>
                        <a:rPr lang="en-US" sz="1400" dirty="0" err="1" smtClean="0"/>
                        <a:t>loopgain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875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Optical</a:t>
                      </a:r>
                      <a:r>
                        <a:rPr lang="en-US" sz="1400" b="1" baseline="0" dirty="0" smtClean="0"/>
                        <a:t> element properties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Reflection loss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Emissivity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Temperature</a:t>
                      </a:r>
                      <a:r>
                        <a:rPr lang="en-US" sz="1400" b="1" baseline="0" dirty="0" smtClean="0"/>
                        <a:t> (K)</a:t>
                      </a:r>
                      <a:endParaRPr lang="en-US" sz="1400" b="1" dirty="0"/>
                    </a:p>
                  </a:txBody>
                  <a:tcPr/>
                </a:tc>
              </a:tr>
              <a:tr h="256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Bolometer absorption</a:t>
                      </a:r>
                      <a:r>
                        <a:rPr lang="en-US" sz="1400" baseline="0" dirty="0" smtClean="0"/>
                        <a:t> efficiency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</a:rPr>
                        <a:t>0.1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Mirror (secondary)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0.0007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Stop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Mirror (primary)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0.0007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</a:rPr>
                        <a:t>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CMB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2.725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178964" y="228600"/>
            <a:ext cx="1660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Updated to March 2018 values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373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76200"/>
            <a:ext cx="6359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Noise equations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5B2D-EC51-47FC-8051-72E1543E8E9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4" descr="https://latex.codecogs.com/gif.latex?%5Cinline%20%5Cdpi%7B200%7D%20NEP_%7Btotal%7D%5E2%20%3D%20NEP%5E2_%7B%5Cgamma%2Cshot%7D%20&amp;plus;%20NEP%5E2_%7B%5Cgamma%2Cbose%7D%20&amp;plus;%20NEP%5E2_%7Bphonon%7D%20&amp;plus;%20NEP%5E2_%7Bjohnson%7D%20&amp;plus;%20NEP%5E2_%7Breadout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847725"/>
            <a:ext cx="8489949" cy="34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s://latex.codecogs.com/gif.latex?%5Cdpi%7B300%7D%20NEP%5E2_%7B%5Cgamma%2Cshot%7D%20%3D%20%5Cint%202%20h%5Cnu%20p_%7Btot%7D%20d%5Cnu%20%5C%5C%20%5C%5C%20NEP%5E2_%7B%5Cgamma%2Cbose%7D%20%3D%202%20%5Cxi%20%5Cint%20p_%7Btot%7D%5E2%20d%5Cnu%20%7E%7E%7E%7E%7E%7E%20%5Cxi%20%3D%201%20%5C%5C%20%5C%5C%20NEP%5E2_%7Bphonon%7D%20%3D%204%20%5Cgamma%20k_b%20T_c%5E2%20G_%7Bdyn%7D%20%5C%5C%20%5C%5C%20NEP%5E2_%7Bjohnson%7D%20%3D%20%5Cfrac%7B4%20k_b%20T_c%7D%7BR_%7Bbolo%7D%7D%20V_%7Bbias%7D%5E2%5C%5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25" y="1828800"/>
            <a:ext cx="4041671" cy="278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9600" y="5624185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Readout calculated using </a:t>
            </a:r>
            <a:r>
              <a:rPr lang="en-US" sz="1400" dirty="0" err="1" smtClean="0"/>
              <a:t>Francios</a:t>
            </a:r>
            <a:r>
              <a:rPr lang="en-US" sz="1400" dirty="0" smtClean="0"/>
              <a:t> Aubin’s code with input from Matt Dobbs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953000" y="17526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10200" y="146238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Power spectral density from optical elements and CMB.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3962400" y="3657600"/>
            <a:ext cx="1752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67400" y="3886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Factor depends on n, </a:t>
            </a:r>
            <a:r>
              <a:rPr lang="en-US" sz="1200" dirty="0" err="1" smtClean="0"/>
              <a:t>T_bath</a:t>
            </a:r>
            <a:r>
              <a:rPr lang="en-US" sz="1200" dirty="0" smtClean="0"/>
              <a:t>, </a:t>
            </a:r>
            <a:r>
              <a:rPr lang="en-US" sz="1200" dirty="0" err="1" smtClean="0"/>
              <a:t>T_c</a:t>
            </a:r>
            <a:r>
              <a:rPr lang="en-US" sz="1200" dirty="0" smtClean="0"/>
              <a:t>. Is 0.5 for optimized </a:t>
            </a:r>
            <a:r>
              <a:rPr lang="en-US" sz="1200" dirty="0" err="1" smtClean="0"/>
              <a:t>T_c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066925" y="2945764"/>
            <a:ext cx="1590675" cy="138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" y="2945764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 is due to single polarization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2437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369</Words>
  <Application>Microsoft Macintosh PowerPoint</Application>
  <PresentationFormat>On-screen Show (4:3)</PresentationFormat>
  <Paragraphs>78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School of Physics and Astronomy</dc:creator>
  <cp:lastModifiedBy>Shaul Hanany</cp:lastModifiedBy>
  <cp:revision>17</cp:revision>
  <dcterms:created xsi:type="dcterms:W3CDTF">2017-08-28T17:24:17Z</dcterms:created>
  <dcterms:modified xsi:type="dcterms:W3CDTF">2018-03-21T14:19:49Z</dcterms:modified>
</cp:coreProperties>
</file>