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9" r:id="rId2"/>
    <p:sldId id="260" r:id="rId3"/>
    <p:sldId id="261" r:id="rId4"/>
    <p:sldId id="262" r:id="rId5"/>
    <p:sldId id="263" r:id="rId6"/>
    <p:sldId id="264" r:id="rId7"/>
    <p:sldId id="265" r:id="rId8"/>
    <p:sldId id="266" r:id="rId9"/>
    <p:sldId id="269" r:id="rId10"/>
    <p:sldId id="272" r:id="rId11"/>
    <p:sldId id="273" r:id="rId12"/>
    <p:sldId id="275" r:id="rId13"/>
    <p:sldId id="277" r:id="rId14"/>
    <p:sldId id="290" r:id="rId15"/>
    <p:sldId id="278" r:id="rId16"/>
    <p:sldId id="280" r:id="rId17"/>
    <p:sldId id="281" r:id="rId18"/>
    <p:sldId id="282" r:id="rId19"/>
    <p:sldId id="283" r:id="rId20"/>
    <p:sldId id="284" r:id="rId21"/>
    <p:sldId id="285" r:id="rId22"/>
    <p:sldId id="286" r:id="rId23"/>
    <p:sldId id="291" r:id="rId24"/>
    <p:sldId id="287" r:id="rId25"/>
    <p:sldId id="288" r:id="rId26"/>
    <p:sldId id="289" r:id="rId27"/>
    <p:sldId id="271" r:id="rId28"/>
    <p:sldId id="274"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tz, Paul (HQ-DH000)" initials="PH"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EF6"/>
    <a:srgbClr val="14017C"/>
    <a:srgbClr val="1A228D"/>
    <a:srgbClr val="1F2799"/>
    <a:srgbClr val="333399"/>
    <a:srgbClr val="C0253E"/>
    <a:srgbClr val="FFFFFF"/>
    <a:srgbClr val="0B4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2"/>
    <p:restoredTop sz="90854"/>
  </p:normalViewPr>
  <p:slideViewPr>
    <p:cSldViewPr snapToGrid="0" showGuides="1">
      <p:cViewPr varScale="1">
        <p:scale>
          <a:sx n="86" d="100"/>
          <a:sy n="86" d="100"/>
        </p:scale>
        <p:origin x="114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9BC8D7EE-4F9F-264E-B0B4-0F229B6DFB5A}" type="slidenum">
              <a:rPr lang="en-US"/>
              <a:pPr/>
              <a:t>‹#›</a:t>
            </a:fld>
            <a:endParaRPr lang="en-US"/>
          </a:p>
        </p:txBody>
      </p:sp>
    </p:spTree>
    <p:extLst>
      <p:ext uri="{BB962C8B-B14F-4D97-AF65-F5344CB8AC3E}">
        <p14:creationId xmlns:p14="http://schemas.microsoft.com/office/powerpoint/2010/main" val="8546524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8BD7ED-7FB3-384C-99E0-5A08782B1978}" type="slidenum">
              <a:rPr lang="en-US" smtClean="0"/>
              <a:t>1</a:t>
            </a:fld>
            <a:endParaRPr lang="en-US"/>
          </a:p>
        </p:txBody>
      </p:sp>
    </p:spTree>
    <p:extLst>
      <p:ext uri="{BB962C8B-B14F-4D97-AF65-F5344CB8AC3E}">
        <p14:creationId xmlns:p14="http://schemas.microsoft.com/office/powerpoint/2010/main" val="199787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Paul: Is it going to be directed after selection of the PI? Also</a:t>
            </a:r>
            <a:r>
              <a:rPr lang="en-US" baseline="0" dirty="0" smtClean="0"/>
              <a:t> </a:t>
            </a:r>
            <a:r>
              <a:rPr lang="en-US" baseline="0" dirty="0" err="1" smtClean="0"/>
              <a:t>whats</a:t>
            </a:r>
            <a:r>
              <a:rPr lang="en-US" baseline="0" dirty="0" smtClean="0"/>
              <a:t> the process if a line AO is selected? </a:t>
            </a:r>
            <a:endParaRPr lang="en-US" dirty="0"/>
          </a:p>
        </p:txBody>
      </p:sp>
      <p:sp>
        <p:nvSpPr>
          <p:cNvPr id="4" name="Slide Number Placeholder 3"/>
          <p:cNvSpPr>
            <a:spLocks noGrp="1"/>
          </p:cNvSpPr>
          <p:nvPr>
            <p:ph type="sldNum" sz="quarter" idx="10"/>
          </p:nvPr>
        </p:nvSpPr>
        <p:spPr/>
        <p:txBody>
          <a:bodyPr/>
          <a:lstStyle/>
          <a:p>
            <a:fld id="{9BC8D7EE-4F9F-264E-B0B4-0F229B6DFB5A}" type="slidenum">
              <a:rPr lang="en-US" smtClean="0"/>
              <a:pPr/>
              <a:t>3</a:t>
            </a:fld>
            <a:endParaRPr lang="en-US"/>
          </a:p>
        </p:txBody>
      </p:sp>
    </p:spTree>
    <p:extLst>
      <p:ext uri="{BB962C8B-B14F-4D97-AF65-F5344CB8AC3E}">
        <p14:creationId xmlns:p14="http://schemas.microsoft.com/office/powerpoint/2010/main" val="657932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06E88D-7882-AF4A-BB37-5182776318CB}" type="slidenum">
              <a:rPr lang="en-US" smtClean="0"/>
              <a:t>4</a:t>
            </a:fld>
            <a:endParaRPr lang="en-US"/>
          </a:p>
        </p:txBody>
      </p:sp>
    </p:spTree>
    <p:extLst>
      <p:ext uri="{BB962C8B-B14F-4D97-AF65-F5344CB8AC3E}">
        <p14:creationId xmlns:p14="http://schemas.microsoft.com/office/powerpoint/2010/main" val="17149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8D7EE-4F9F-264E-B0B4-0F229B6DFB5A}" type="slidenum">
              <a:rPr lang="en-US" smtClean="0"/>
              <a:pPr/>
              <a:t>5</a:t>
            </a:fld>
            <a:endParaRPr lang="en-US"/>
          </a:p>
        </p:txBody>
      </p:sp>
    </p:spTree>
    <p:extLst>
      <p:ext uri="{BB962C8B-B14F-4D97-AF65-F5344CB8AC3E}">
        <p14:creationId xmlns:p14="http://schemas.microsoft.com/office/powerpoint/2010/main" val="166253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solidFill>
            <a:srgbClr val="FFFFFF"/>
          </a:solidFill>
          <a:ln/>
        </p:spPr>
      </p:sp>
      <p:sp>
        <p:nvSpPr>
          <p:cNvPr id="11267" name="Rectangle 3"/>
          <p:cNvSpPr>
            <a:spLocks noGrp="1" noChangeArrowheads="1"/>
          </p:cNvSpPr>
          <p:nvPr>
            <p:ph type="body" idx="1"/>
          </p:nvPr>
        </p:nvSpPr>
        <p:spPr>
          <a:noFill/>
          <a:ln>
            <a:solidFill>
              <a:srgbClr val="000000"/>
            </a:solidFill>
          </a:ln>
        </p:spPr>
        <p:txBody>
          <a:bodyPr/>
          <a:lstStyle/>
          <a:p>
            <a:pPr eaLnBrk="1" hangingPunct="1">
              <a:spcBef>
                <a:spcPct val="0"/>
              </a:spcBef>
            </a:pPr>
            <a:endParaRPr lang="en-US" sz="2400" dirty="0">
              <a:latin typeface="Arial" pitchFamily="34" charset="0"/>
              <a:ea typeface="ＭＳ Ｐゴシック"/>
              <a:cs typeface="ＭＳ Ｐゴシック"/>
            </a:endParaRPr>
          </a:p>
        </p:txBody>
      </p:sp>
    </p:spTree>
    <p:extLst>
      <p:ext uri="{BB962C8B-B14F-4D97-AF65-F5344CB8AC3E}">
        <p14:creationId xmlns:p14="http://schemas.microsoft.com/office/powerpoint/2010/main" val="75323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solidFill>
            <a:srgbClr val="FFFFFF"/>
          </a:solidFill>
          <a:ln/>
        </p:spPr>
      </p:sp>
      <p:sp>
        <p:nvSpPr>
          <p:cNvPr id="11267" name="Rectangle 3"/>
          <p:cNvSpPr>
            <a:spLocks noGrp="1" noChangeArrowheads="1"/>
          </p:cNvSpPr>
          <p:nvPr>
            <p:ph type="body" idx="1"/>
          </p:nvPr>
        </p:nvSpPr>
        <p:spPr>
          <a:noFill/>
          <a:ln>
            <a:solidFill>
              <a:srgbClr val="000000"/>
            </a:solidFill>
          </a:ln>
        </p:spPr>
        <p:txBody>
          <a:bodyPr/>
          <a:lstStyle/>
          <a:p>
            <a:pPr eaLnBrk="1" hangingPunct="1">
              <a:spcBef>
                <a:spcPct val="0"/>
              </a:spcBef>
            </a:pPr>
            <a:endParaRPr lang="en-US" sz="2400" dirty="0">
              <a:latin typeface="Arial" pitchFamily="34" charset="0"/>
              <a:ea typeface="ＭＳ Ｐゴシック"/>
              <a:cs typeface="ＭＳ Ｐゴシック"/>
            </a:endParaRPr>
          </a:p>
        </p:txBody>
      </p:sp>
    </p:spTree>
    <p:extLst>
      <p:ext uri="{BB962C8B-B14F-4D97-AF65-F5344CB8AC3E}">
        <p14:creationId xmlns:p14="http://schemas.microsoft.com/office/powerpoint/2010/main" val="113056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t>05-07-2007</a:t>
            </a:r>
          </a:p>
        </p:txBody>
      </p:sp>
      <p:sp>
        <p:nvSpPr>
          <p:cNvPr id="5" name="Footer Placeholder 4"/>
          <p:cNvSpPr>
            <a:spLocks noGrp="1"/>
          </p:cNvSpPr>
          <p:nvPr>
            <p:ph type="ftr" sz="quarter" idx="11"/>
          </p:nvPr>
        </p:nvSpPr>
        <p:spPr/>
        <p:txBody>
          <a:bodyPr/>
          <a:lstStyle>
            <a:lvl1pPr>
              <a:defRPr/>
            </a:lvl1pPr>
          </a:lstStyle>
          <a:p>
            <a:r>
              <a:rPr lang="en-US"/>
              <a:t>Pre-decisional, For NASA Internal Use Only</a:t>
            </a:r>
          </a:p>
        </p:txBody>
      </p:sp>
      <p:sp>
        <p:nvSpPr>
          <p:cNvPr id="6" name="Slide Number Placeholder 5"/>
          <p:cNvSpPr>
            <a:spLocks noGrp="1"/>
          </p:cNvSpPr>
          <p:nvPr>
            <p:ph type="sldNum" sz="quarter" idx="12"/>
          </p:nvPr>
        </p:nvSpPr>
        <p:spPr/>
        <p:txBody>
          <a:bodyPr/>
          <a:lstStyle>
            <a:lvl1pPr>
              <a:defRPr smtClean="0"/>
            </a:lvl1pPr>
          </a:lstStyle>
          <a:p>
            <a:fld id="{1B68808B-F299-9347-9C2A-B45B79A93FE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05-07-2007</a:t>
            </a:r>
          </a:p>
        </p:txBody>
      </p:sp>
      <p:sp>
        <p:nvSpPr>
          <p:cNvPr id="5" name="Footer Placeholder 4"/>
          <p:cNvSpPr>
            <a:spLocks noGrp="1"/>
          </p:cNvSpPr>
          <p:nvPr>
            <p:ph type="ftr" sz="quarter" idx="11"/>
          </p:nvPr>
        </p:nvSpPr>
        <p:spPr/>
        <p:txBody>
          <a:bodyPr/>
          <a:lstStyle>
            <a:lvl1pPr>
              <a:defRPr/>
            </a:lvl1pPr>
          </a:lstStyle>
          <a:p>
            <a:r>
              <a:rPr lang="en-US"/>
              <a:t>Pre-decisional, For NASA Internal Use Only</a:t>
            </a:r>
          </a:p>
        </p:txBody>
      </p:sp>
      <p:sp>
        <p:nvSpPr>
          <p:cNvPr id="6" name="Slide Number Placeholder 5"/>
          <p:cNvSpPr>
            <a:spLocks noGrp="1"/>
          </p:cNvSpPr>
          <p:nvPr>
            <p:ph type="sldNum" sz="quarter" idx="12"/>
          </p:nvPr>
        </p:nvSpPr>
        <p:spPr/>
        <p:txBody>
          <a:bodyPr/>
          <a:lstStyle>
            <a:lvl1pPr>
              <a:defRPr smtClean="0"/>
            </a:lvl1pPr>
          </a:lstStyle>
          <a:p>
            <a:fld id="{483B938C-FFB5-DB47-B620-A26CC4AFA4B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
            <a:ext cx="1981200" cy="5981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
            <a:ext cx="5791200" cy="5981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05-07-2007</a:t>
            </a:r>
          </a:p>
        </p:txBody>
      </p:sp>
      <p:sp>
        <p:nvSpPr>
          <p:cNvPr id="5" name="Footer Placeholder 4"/>
          <p:cNvSpPr>
            <a:spLocks noGrp="1"/>
          </p:cNvSpPr>
          <p:nvPr>
            <p:ph type="ftr" sz="quarter" idx="11"/>
          </p:nvPr>
        </p:nvSpPr>
        <p:spPr/>
        <p:txBody>
          <a:bodyPr/>
          <a:lstStyle>
            <a:lvl1pPr>
              <a:defRPr/>
            </a:lvl1pPr>
          </a:lstStyle>
          <a:p>
            <a:r>
              <a:rPr lang="en-US"/>
              <a:t>Pre-decisional, For NASA Internal Use Only</a:t>
            </a:r>
          </a:p>
        </p:txBody>
      </p:sp>
      <p:sp>
        <p:nvSpPr>
          <p:cNvPr id="6" name="Slide Number Placeholder 5"/>
          <p:cNvSpPr>
            <a:spLocks noGrp="1"/>
          </p:cNvSpPr>
          <p:nvPr>
            <p:ph type="sldNum" sz="quarter" idx="12"/>
          </p:nvPr>
        </p:nvSpPr>
        <p:spPr/>
        <p:txBody>
          <a:bodyPr/>
          <a:lstStyle>
            <a:lvl1pPr>
              <a:defRPr smtClean="0"/>
            </a:lvl1pPr>
          </a:lstStyle>
          <a:p>
            <a:fld id="{284F36D6-BAF9-BD45-9FDE-90F55ABBCBF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ubtitle, 14 pt., Gradient bar">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621286"/>
          </a:xfrm>
          <a:prstGeom prst="rect">
            <a:avLst/>
          </a:prstGeom>
        </p:spPr>
        <p:txBody>
          <a:bodyPr/>
          <a:lstStyle/>
          <a:p>
            <a:r>
              <a:rPr lang="en-US" dirty="0"/>
              <a:t>Click to edit Master title style</a:t>
            </a:r>
          </a:p>
        </p:txBody>
      </p:sp>
      <p:sp>
        <p:nvSpPr>
          <p:cNvPr id="6" name="Content Placeholder 6"/>
          <p:cNvSpPr>
            <a:spLocks noGrp="1"/>
          </p:cNvSpPr>
          <p:nvPr>
            <p:ph sz="quarter" idx="15"/>
          </p:nvPr>
        </p:nvSpPr>
        <p:spPr>
          <a:xfrm>
            <a:off x="286622" y="1320024"/>
            <a:ext cx="8077200" cy="1588127"/>
          </a:xfrm>
          <a:prstGeom prst="rect">
            <a:avLst/>
          </a:prstGeom>
        </p:spPr>
        <p:txBody>
          <a:bodyPr/>
          <a:lstStyle>
            <a:lvl1pPr marL="282575" indent="-282575">
              <a:buSzPct val="130000"/>
              <a:defRPr sz="1800"/>
            </a:lvl1pPr>
            <a:lvl2pPr marL="517525" indent="-227013">
              <a:defRPr sz="1800"/>
            </a:lvl2pPr>
            <a:lvl3pPr marL="800100" indent="-176213">
              <a:buSzPct val="125000"/>
              <a:defRPr sz="1600"/>
            </a:lvl3pPr>
            <a:lvl4pPr marL="1201738" indent="-228600">
              <a:defRPr sz="1600"/>
            </a:lvl4pPr>
            <a:lvl5pPr marL="1430338" indent="-176213">
              <a:buFont typeface="Arial"/>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54446" y="6457413"/>
            <a:ext cx="309700" cy="215444"/>
          </a:xfrm>
          <a:prstGeom prst="rect">
            <a:avLst/>
          </a:prstGeom>
          <a:noFill/>
        </p:spPr>
        <p:txBody>
          <a:bodyPr wrap="none" rtlCol="0">
            <a:spAutoFit/>
          </a:bodyPr>
          <a:lstStyle/>
          <a:p>
            <a:pPr fontAlgn="base">
              <a:spcBef>
                <a:spcPct val="0"/>
              </a:spcBef>
              <a:spcAft>
                <a:spcPct val="0"/>
              </a:spcAft>
            </a:pPr>
            <a:fld id="{C1AD67D8-A451-4EC8-9801-334624BACB89}" type="slidenum">
              <a:rPr lang="en-US" sz="800" smtClean="0">
                <a:solidFill>
                  <a:srgbClr val="000000"/>
                </a:solidFill>
                <a:latin typeface="Arial" pitchFamily="34" charset="0"/>
                <a:ea typeface="ＭＳ Ｐゴシック"/>
              </a:rPr>
              <a:pPr fontAlgn="base">
                <a:spcBef>
                  <a:spcPct val="0"/>
                </a:spcBef>
                <a:spcAft>
                  <a:spcPct val="0"/>
                </a:spcAft>
              </a:pPr>
              <a:t>‹#›</a:t>
            </a:fld>
            <a:endParaRPr lang="en-US" sz="800" dirty="0">
              <a:solidFill>
                <a:srgbClr val="000000"/>
              </a:solidFill>
              <a:latin typeface="Arial" pitchFamily="34" charset="0"/>
              <a:ea typeface="ＭＳ Ｐゴシック"/>
            </a:endParaRPr>
          </a:p>
        </p:txBody>
      </p:sp>
    </p:spTree>
    <p:extLst>
      <p:ext uri="{BB962C8B-B14F-4D97-AF65-F5344CB8AC3E}">
        <p14:creationId xmlns:p14="http://schemas.microsoft.com/office/powerpoint/2010/main" val="321660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05-07-2007</a:t>
            </a:r>
          </a:p>
        </p:txBody>
      </p:sp>
      <p:sp>
        <p:nvSpPr>
          <p:cNvPr id="5" name="Footer Placeholder 4"/>
          <p:cNvSpPr>
            <a:spLocks noGrp="1"/>
          </p:cNvSpPr>
          <p:nvPr>
            <p:ph type="ftr" sz="quarter" idx="11"/>
          </p:nvPr>
        </p:nvSpPr>
        <p:spPr/>
        <p:txBody>
          <a:bodyPr/>
          <a:lstStyle>
            <a:lvl1pPr>
              <a:defRPr/>
            </a:lvl1pPr>
          </a:lstStyle>
          <a:p>
            <a:r>
              <a:rPr lang="en-US"/>
              <a:t>Pre-decisional, For NASA Internal Use Only</a:t>
            </a:r>
          </a:p>
        </p:txBody>
      </p:sp>
      <p:sp>
        <p:nvSpPr>
          <p:cNvPr id="6" name="Slide Number Placeholder 5"/>
          <p:cNvSpPr>
            <a:spLocks noGrp="1"/>
          </p:cNvSpPr>
          <p:nvPr>
            <p:ph type="sldNum" sz="quarter" idx="12"/>
          </p:nvPr>
        </p:nvSpPr>
        <p:spPr/>
        <p:txBody>
          <a:bodyPr/>
          <a:lstStyle>
            <a:lvl1pPr>
              <a:defRPr smtClean="0"/>
            </a:lvl1pPr>
          </a:lstStyle>
          <a:p>
            <a:fld id="{2746C5AD-868D-474C-AC24-53002C9923C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05-07-2007</a:t>
            </a:r>
          </a:p>
        </p:txBody>
      </p:sp>
      <p:sp>
        <p:nvSpPr>
          <p:cNvPr id="5" name="Footer Placeholder 4"/>
          <p:cNvSpPr>
            <a:spLocks noGrp="1"/>
          </p:cNvSpPr>
          <p:nvPr>
            <p:ph type="ftr" sz="quarter" idx="11"/>
          </p:nvPr>
        </p:nvSpPr>
        <p:spPr/>
        <p:txBody>
          <a:bodyPr/>
          <a:lstStyle>
            <a:lvl1pPr>
              <a:defRPr/>
            </a:lvl1pPr>
          </a:lstStyle>
          <a:p>
            <a:r>
              <a:rPr lang="en-US"/>
              <a:t>Pre-decisional, For NASA Internal Use Only</a:t>
            </a:r>
          </a:p>
        </p:txBody>
      </p:sp>
      <p:sp>
        <p:nvSpPr>
          <p:cNvPr id="6" name="Slide Number Placeholder 5"/>
          <p:cNvSpPr>
            <a:spLocks noGrp="1"/>
          </p:cNvSpPr>
          <p:nvPr>
            <p:ph type="sldNum" sz="quarter" idx="12"/>
          </p:nvPr>
        </p:nvSpPr>
        <p:spPr/>
        <p:txBody>
          <a:bodyPr/>
          <a:lstStyle>
            <a:lvl1pPr>
              <a:defRPr smtClean="0"/>
            </a:lvl1pPr>
          </a:lstStyle>
          <a:p>
            <a:fld id="{ADEED0DF-58E3-C74D-9F49-F80D72ED96C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9906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9906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05-07-2007</a:t>
            </a:r>
          </a:p>
        </p:txBody>
      </p:sp>
      <p:sp>
        <p:nvSpPr>
          <p:cNvPr id="6" name="Footer Placeholder 5"/>
          <p:cNvSpPr>
            <a:spLocks noGrp="1"/>
          </p:cNvSpPr>
          <p:nvPr>
            <p:ph type="ftr" sz="quarter" idx="11"/>
          </p:nvPr>
        </p:nvSpPr>
        <p:spPr/>
        <p:txBody>
          <a:bodyPr/>
          <a:lstStyle>
            <a:lvl1pPr>
              <a:defRPr/>
            </a:lvl1pPr>
          </a:lstStyle>
          <a:p>
            <a:r>
              <a:rPr lang="en-US"/>
              <a:t>Pre-decisional, For NASA Internal Use Only</a:t>
            </a:r>
          </a:p>
        </p:txBody>
      </p:sp>
      <p:sp>
        <p:nvSpPr>
          <p:cNvPr id="7" name="Slide Number Placeholder 6"/>
          <p:cNvSpPr>
            <a:spLocks noGrp="1"/>
          </p:cNvSpPr>
          <p:nvPr>
            <p:ph type="sldNum" sz="quarter" idx="12"/>
          </p:nvPr>
        </p:nvSpPr>
        <p:spPr/>
        <p:txBody>
          <a:bodyPr/>
          <a:lstStyle>
            <a:lvl1pPr>
              <a:defRPr smtClean="0"/>
            </a:lvl1pPr>
          </a:lstStyle>
          <a:p>
            <a:fld id="{8A02F9E2-0E9A-2747-9259-994D3E92608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05-07-2007</a:t>
            </a:r>
          </a:p>
        </p:txBody>
      </p:sp>
      <p:sp>
        <p:nvSpPr>
          <p:cNvPr id="8" name="Footer Placeholder 7"/>
          <p:cNvSpPr>
            <a:spLocks noGrp="1"/>
          </p:cNvSpPr>
          <p:nvPr>
            <p:ph type="ftr" sz="quarter" idx="11"/>
          </p:nvPr>
        </p:nvSpPr>
        <p:spPr/>
        <p:txBody>
          <a:bodyPr/>
          <a:lstStyle>
            <a:lvl1pPr>
              <a:defRPr/>
            </a:lvl1pPr>
          </a:lstStyle>
          <a:p>
            <a:r>
              <a:rPr lang="en-US"/>
              <a:t>Pre-decisional, For NASA Internal Use Only</a:t>
            </a:r>
          </a:p>
        </p:txBody>
      </p:sp>
      <p:sp>
        <p:nvSpPr>
          <p:cNvPr id="9" name="Slide Number Placeholder 8"/>
          <p:cNvSpPr>
            <a:spLocks noGrp="1"/>
          </p:cNvSpPr>
          <p:nvPr>
            <p:ph type="sldNum" sz="quarter" idx="12"/>
          </p:nvPr>
        </p:nvSpPr>
        <p:spPr/>
        <p:txBody>
          <a:bodyPr/>
          <a:lstStyle>
            <a:lvl1pPr>
              <a:defRPr smtClean="0"/>
            </a:lvl1pPr>
          </a:lstStyle>
          <a:p>
            <a:fld id="{84B6F058-062C-3149-A03D-955913D5095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05-07-2007</a:t>
            </a:r>
          </a:p>
        </p:txBody>
      </p:sp>
      <p:sp>
        <p:nvSpPr>
          <p:cNvPr id="4" name="Footer Placeholder 3"/>
          <p:cNvSpPr>
            <a:spLocks noGrp="1"/>
          </p:cNvSpPr>
          <p:nvPr>
            <p:ph type="ftr" sz="quarter" idx="11"/>
          </p:nvPr>
        </p:nvSpPr>
        <p:spPr/>
        <p:txBody>
          <a:bodyPr/>
          <a:lstStyle>
            <a:lvl1pPr>
              <a:defRPr/>
            </a:lvl1pPr>
          </a:lstStyle>
          <a:p>
            <a:r>
              <a:rPr lang="en-US"/>
              <a:t>Pre-decisional, For NASA Internal Use Only</a:t>
            </a:r>
          </a:p>
        </p:txBody>
      </p:sp>
      <p:sp>
        <p:nvSpPr>
          <p:cNvPr id="5" name="Slide Number Placeholder 4"/>
          <p:cNvSpPr>
            <a:spLocks noGrp="1"/>
          </p:cNvSpPr>
          <p:nvPr>
            <p:ph type="sldNum" sz="quarter" idx="12"/>
          </p:nvPr>
        </p:nvSpPr>
        <p:spPr/>
        <p:txBody>
          <a:bodyPr/>
          <a:lstStyle>
            <a:lvl1pPr>
              <a:defRPr smtClean="0"/>
            </a:lvl1pPr>
          </a:lstStyle>
          <a:p>
            <a:fld id="{E509B84B-093A-D348-A187-6C6AE07AEB9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05-07-2007</a:t>
            </a:r>
          </a:p>
        </p:txBody>
      </p:sp>
      <p:sp>
        <p:nvSpPr>
          <p:cNvPr id="3" name="Footer Placeholder 2"/>
          <p:cNvSpPr>
            <a:spLocks noGrp="1"/>
          </p:cNvSpPr>
          <p:nvPr>
            <p:ph type="ftr" sz="quarter" idx="11"/>
          </p:nvPr>
        </p:nvSpPr>
        <p:spPr/>
        <p:txBody>
          <a:bodyPr/>
          <a:lstStyle>
            <a:lvl1pPr>
              <a:defRPr/>
            </a:lvl1pPr>
          </a:lstStyle>
          <a:p>
            <a:r>
              <a:rPr lang="en-US"/>
              <a:t>Pre-decisional, For NASA Internal Use Only</a:t>
            </a:r>
          </a:p>
        </p:txBody>
      </p:sp>
      <p:sp>
        <p:nvSpPr>
          <p:cNvPr id="4" name="Slide Number Placeholder 3"/>
          <p:cNvSpPr>
            <a:spLocks noGrp="1"/>
          </p:cNvSpPr>
          <p:nvPr>
            <p:ph type="sldNum" sz="quarter" idx="12"/>
          </p:nvPr>
        </p:nvSpPr>
        <p:spPr/>
        <p:txBody>
          <a:bodyPr/>
          <a:lstStyle>
            <a:lvl1pPr>
              <a:defRPr smtClean="0"/>
            </a:lvl1pPr>
          </a:lstStyle>
          <a:p>
            <a:fld id="{5FD0E2D3-779B-194C-B7FA-6FBCEE1703A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05-07-2007</a:t>
            </a:r>
          </a:p>
        </p:txBody>
      </p:sp>
      <p:sp>
        <p:nvSpPr>
          <p:cNvPr id="6" name="Footer Placeholder 5"/>
          <p:cNvSpPr>
            <a:spLocks noGrp="1"/>
          </p:cNvSpPr>
          <p:nvPr>
            <p:ph type="ftr" sz="quarter" idx="11"/>
          </p:nvPr>
        </p:nvSpPr>
        <p:spPr/>
        <p:txBody>
          <a:bodyPr/>
          <a:lstStyle>
            <a:lvl1pPr>
              <a:defRPr/>
            </a:lvl1pPr>
          </a:lstStyle>
          <a:p>
            <a:r>
              <a:rPr lang="en-US"/>
              <a:t>Pre-decisional, For NASA Internal Use Only</a:t>
            </a:r>
          </a:p>
        </p:txBody>
      </p:sp>
      <p:sp>
        <p:nvSpPr>
          <p:cNvPr id="7" name="Slide Number Placeholder 6"/>
          <p:cNvSpPr>
            <a:spLocks noGrp="1"/>
          </p:cNvSpPr>
          <p:nvPr>
            <p:ph type="sldNum" sz="quarter" idx="12"/>
          </p:nvPr>
        </p:nvSpPr>
        <p:spPr/>
        <p:txBody>
          <a:bodyPr/>
          <a:lstStyle>
            <a:lvl1pPr>
              <a:defRPr smtClean="0"/>
            </a:lvl1pPr>
          </a:lstStyle>
          <a:p>
            <a:fld id="{6C938D76-91D5-744C-B85B-6D99D7E62D9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05-07-2007</a:t>
            </a:r>
          </a:p>
        </p:txBody>
      </p:sp>
      <p:sp>
        <p:nvSpPr>
          <p:cNvPr id="6" name="Footer Placeholder 5"/>
          <p:cNvSpPr>
            <a:spLocks noGrp="1"/>
          </p:cNvSpPr>
          <p:nvPr>
            <p:ph type="ftr" sz="quarter" idx="11"/>
          </p:nvPr>
        </p:nvSpPr>
        <p:spPr/>
        <p:txBody>
          <a:bodyPr/>
          <a:lstStyle>
            <a:lvl1pPr>
              <a:defRPr/>
            </a:lvl1pPr>
          </a:lstStyle>
          <a:p>
            <a:r>
              <a:rPr lang="en-US"/>
              <a:t>Pre-decisional, For NASA Internal Use Only</a:t>
            </a:r>
          </a:p>
        </p:txBody>
      </p:sp>
      <p:sp>
        <p:nvSpPr>
          <p:cNvPr id="7" name="Slide Number Placeholder 6"/>
          <p:cNvSpPr>
            <a:spLocks noGrp="1"/>
          </p:cNvSpPr>
          <p:nvPr>
            <p:ph type="sldNum" sz="quarter" idx="12"/>
          </p:nvPr>
        </p:nvSpPr>
        <p:spPr/>
        <p:txBody>
          <a:bodyPr/>
          <a:lstStyle>
            <a:lvl1pPr>
              <a:defRPr smtClean="0"/>
            </a:lvl1pPr>
          </a:lstStyle>
          <a:p>
            <a:fld id="{7F738C7E-2E19-AC43-BEED-9BD236CD438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
            <a:ext cx="7848600" cy="585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990600"/>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542088"/>
            <a:ext cx="1905000"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r>
              <a:rPr lang="en-US"/>
              <a:t>05-07-2007</a:t>
            </a:r>
          </a:p>
        </p:txBody>
      </p:sp>
      <p:sp>
        <p:nvSpPr>
          <p:cNvPr id="1029" name="Rectangle 5"/>
          <p:cNvSpPr>
            <a:spLocks noGrp="1" noChangeArrowheads="1"/>
          </p:cNvSpPr>
          <p:nvPr>
            <p:ph type="ftr" sz="quarter" idx="3"/>
          </p:nvPr>
        </p:nvSpPr>
        <p:spPr bwMode="auto">
          <a:xfrm>
            <a:off x="3124200" y="6542088"/>
            <a:ext cx="2895600" cy="290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a:lvl1pPr>
          </a:lstStyle>
          <a:p>
            <a:r>
              <a:rPr lang="en-US"/>
              <a:t>Pre-decisional, For NASA Internal Use Only</a:t>
            </a:r>
          </a:p>
        </p:txBody>
      </p:sp>
      <p:sp>
        <p:nvSpPr>
          <p:cNvPr id="1030" name="Rectangle 6"/>
          <p:cNvSpPr>
            <a:spLocks noGrp="1" noChangeArrowheads="1"/>
          </p:cNvSpPr>
          <p:nvPr>
            <p:ph type="sldNum" sz="quarter" idx="4"/>
          </p:nvPr>
        </p:nvSpPr>
        <p:spPr bwMode="auto">
          <a:xfrm>
            <a:off x="7023100" y="6542088"/>
            <a:ext cx="1905000" cy="214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lvl1pPr>
          </a:lstStyle>
          <a:p>
            <a:fld id="{97F2DDBE-82CA-DE4F-B74B-3B4AE1605FBB}" type="slidenum">
              <a:rPr lang="en-US"/>
              <a:pPr/>
              <a:t>‹#›</a:t>
            </a:fld>
            <a:endParaRPr lang="en-US"/>
          </a:p>
        </p:txBody>
      </p:sp>
      <p:graphicFrame>
        <p:nvGraphicFramePr>
          <p:cNvPr id="1031" name="Object 7"/>
          <p:cNvGraphicFramePr>
            <a:graphicFrameLocks noChangeAspect="1"/>
          </p:cNvGraphicFramePr>
          <p:nvPr/>
        </p:nvGraphicFramePr>
        <p:xfrm>
          <a:off x="0" y="0"/>
          <a:ext cx="685800" cy="622300"/>
        </p:xfrm>
        <a:graphic>
          <a:graphicData uri="http://schemas.openxmlformats.org/presentationml/2006/ole">
            <mc:AlternateContent xmlns:mc="http://schemas.openxmlformats.org/markup-compatibility/2006">
              <mc:Choice xmlns:v="urn:schemas-microsoft-com:vml" Requires="v">
                <p:oleObj spid="_x0000_s1181" name="Photo Editor Photo" r:id="rId15" imgW="1523810" imgH="1380952" progId="MSPhotoEd.3">
                  <p:embed/>
                </p:oleObj>
              </mc:Choice>
              <mc:Fallback>
                <p:oleObj name="Photo Editor Photo" r:id="rId15" imgW="1523810" imgH="1380952" progId="MSPhotoEd.3">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685800" cy="6223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032" name="Rectangle 8"/>
          <p:cNvSpPr>
            <a:spLocks noChangeArrowheads="1"/>
          </p:cNvSpPr>
          <p:nvPr userDrawn="1"/>
        </p:nvSpPr>
        <p:spPr bwMode="auto">
          <a:xfrm>
            <a:off x="546100" y="152400"/>
            <a:ext cx="2209800" cy="396875"/>
          </a:xfrm>
          <a:prstGeom prst="rect">
            <a:avLst/>
          </a:prstGeom>
          <a:noFill/>
          <a:ln w="9525">
            <a:noFill/>
            <a:miter lim="800000"/>
            <a:headEnd/>
            <a:tailEnd/>
          </a:ln>
          <a:effectLst/>
        </p:spPr>
        <p:txBody>
          <a:bodyPr>
            <a:prstTxWarp prst="textNoShape">
              <a:avLst/>
            </a:prstTxWarp>
            <a:spAutoFit/>
          </a:bodyPr>
          <a:lstStyle/>
          <a:p>
            <a:pPr eaLnBrk="1" hangingPunct="1"/>
            <a:r>
              <a:rPr lang="en-US" sz="1000" b="1">
                <a:solidFill>
                  <a:srgbClr val="0B4599"/>
                </a:solidFill>
              </a:rPr>
              <a:t>Astrophysics</a:t>
            </a:r>
          </a:p>
          <a:p>
            <a:pPr eaLnBrk="1" hangingPunct="1"/>
            <a:r>
              <a:rPr lang="en-US" sz="1000" b="1">
                <a:solidFill>
                  <a:srgbClr val="0B4599"/>
                </a:solidFill>
              </a:rPr>
              <a:t>Division</a:t>
            </a:r>
            <a:endParaRPr lang="en-US" sz="1000" b="1">
              <a:solidFill>
                <a:srgbClr val="0B4599"/>
              </a:solidFill>
              <a:latin typeface="Helvetica" charset="0"/>
            </a:endParaRPr>
          </a:p>
        </p:txBody>
      </p:sp>
      <p:sp>
        <p:nvSpPr>
          <p:cNvPr id="1040" name="Line 16"/>
          <p:cNvSpPr>
            <a:spLocks noChangeShapeType="1"/>
          </p:cNvSpPr>
          <p:nvPr userDrawn="1"/>
        </p:nvSpPr>
        <p:spPr bwMode="auto">
          <a:xfrm>
            <a:off x="304800" y="715963"/>
            <a:ext cx="8474075" cy="0"/>
          </a:xfrm>
          <a:prstGeom prst="line">
            <a:avLst/>
          </a:prstGeom>
          <a:noFill/>
          <a:ln w="57150">
            <a:solidFill>
              <a:srgbClr val="0B4599"/>
            </a:solidFill>
            <a:round/>
            <a:headEnd/>
            <a:tailEnd/>
          </a:ln>
          <a:effectLst/>
        </p:spPr>
        <p:txBody>
          <a:bodyPr>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fontAlgn="base">
        <a:spcBef>
          <a:spcPct val="0"/>
        </a:spcBef>
        <a:spcAft>
          <a:spcPct val="0"/>
        </a:spcAft>
        <a:defRPr sz="2600" b="1">
          <a:solidFill>
            <a:schemeClr val="tx1"/>
          </a:solidFill>
          <a:latin typeface="+mj-lt"/>
          <a:ea typeface="+mj-ea"/>
          <a:cs typeface="+mj-cs"/>
        </a:defRPr>
      </a:lvl1pPr>
      <a:lvl2pPr algn="ctr" rtl="0" fontAlgn="base">
        <a:spcBef>
          <a:spcPct val="0"/>
        </a:spcBef>
        <a:spcAft>
          <a:spcPct val="0"/>
        </a:spcAft>
        <a:defRPr sz="2600" b="1">
          <a:solidFill>
            <a:schemeClr val="tx1"/>
          </a:solidFill>
          <a:latin typeface="Arial" charset="0"/>
          <a:ea typeface="ＭＳ Ｐゴシック" charset="-128"/>
          <a:cs typeface="ＭＳ Ｐゴシック" charset="-128"/>
        </a:defRPr>
      </a:lvl2pPr>
      <a:lvl3pPr algn="ctr" rtl="0" fontAlgn="base">
        <a:spcBef>
          <a:spcPct val="0"/>
        </a:spcBef>
        <a:spcAft>
          <a:spcPct val="0"/>
        </a:spcAft>
        <a:defRPr sz="2600" b="1">
          <a:solidFill>
            <a:schemeClr val="tx1"/>
          </a:solidFill>
          <a:latin typeface="Arial" charset="0"/>
          <a:ea typeface="ＭＳ Ｐゴシック" charset="-128"/>
          <a:cs typeface="ＭＳ Ｐゴシック" charset="-128"/>
        </a:defRPr>
      </a:lvl3pPr>
      <a:lvl4pPr algn="ctr" rtl="0" fontAlgn="base">
        <a:spcBef>
          <a:spcPct val="0"/>
        </a:spcBef>
        <a:spcAft>
          <a:spcPct val="0"/>
        </a:spcAft>
        <a:defRPr sz="2600" b="1">
          <a:solidFill>
            <a:schemeClr val="tx1"/>
          </a:solidFill>
          <a:latin typeface="Arial" charset="0"/>
          <a:ea typeface="ＭＳ Ｐゴシック" charset="-128"/>
          <a:cs typeface="ＭＳ Ｐゴシック" charset="-128"/>
        </a:defRPr>
      </a:lvl4pPr>
      <a:lvl5pPr algn="ctr" rtl="0" fontAlgn="base">
        <a:spcBef>
          <a:spcPct val="0"/>
        </a:spcBef>
        <a:spcAft>
          <a:spcPct val="0"/>
        </a:spcAft>
        <a:defRPr sz="2600" b="1">
          <a:solidFill>
            <a:schemeClr val="tx1"/>
          </a:solidFill>
          <a:latin typeface="Arial" charset="0"/>
          <a:ea typeface="ＭＳ Ｐゴシック" charset="-128"/>
          <a:cs typeface="ＭＳ Ｐゴシック" charset="-128"/>
        </a:defRPr>
      </a:lvl5pPr>
      <a:lvl6pPr marL="457200" algn="ctr" rtl="0" fontAlgn="base">
        <a:spcBef>
          <a:spcPct val="0"/>
        </a:spcBef>
        <a:spcAft>
          <a:spcPct val="0"/>
        </a:spcAft>
        <a:defRPr sz="2600" b="1">
          <a:solidFill>
            <a:schemeClr val="tx1"/>
          </a:solidFill>
          <a:latin typeface="Arial" charset="0"/>
          <a:ea typeface="ＭＳ Ｐゴシック" charset="-128"/>
          <a:cs typeface="ＭＳ Ｐゴシック" charset="-128"/>
        </a:defRPr>
      </a:lvl6pPr>
      <a:lvl7pPr marL="914400" algn="ctr" rtl="0" fontAlgn="base">
        <a:spcBef>
          <a:spcPct val="0"/>
        </a:spcBef>
        <a:spcAft>
          <a:spcPct val="0"/>
        </a:spcAft>
        <a:defRPr sz="2600" b="1">
          <a:solidFill>
            <a:schemeClr val="tx1"/>
          </a:solidFill>
          <a:latin typeface="Arial" charset="0"/>
          <a:ea typeface="ＭＳ Ｐゴシック" charset="-128"/>
          <a:cs typeface="ＭＳ Ｐゴシック" charset="-128"/>
        </a:defRPr>
      </a:lvl7pPr>
      <a:lvl8pPr marL="1371600" algn="ctr" rtl="0" fontAlgn="base">
        <a:spcBef>
          <a:spcPct val="0"/>
        </a:spcBef>
        <a:spcAft>
          <a:spcPct val="0"/>
        </a:spcAft>
        <a:defRPr sz="2600" b="1">
          <a:solidFill>
            <a:schemeClr val="tx1"/>
          </a:solidFill>
          <a:latin typeface="Arial" charset="0"/>
          <a:ea typeface="ＭＳ Ｐゴシック" charset="-128"/>
          <a:cs typeface="ＭＳ Ｐゴシック" charset="-128"/>
        </a:defRPr>
      </a:lvl8pPr>
      <a:lvl9pPr marL="1828800" algn="ctr" rtl="0" fontAlgn="base">
        <a:spcBef>
          <a:spcPct val="0"/>
        </a:spcBef>
        <a:spcAft>
          <a:spcPct val="0"/>
        </a:spcAft>
        <a:defRPr sz="2600" b="1">
          <a:solidFill>
            <a:schemeClr val="tx1"/>
          </a:solidFill>
          <a:latin typeface="Arial" charset="0"/>
          <a:ea typeface="ＭＳ Ｐゴシック" charset="-128"/>
          <a:cs typeface="ＭＳ Ｐゴシック" charset="-128"/>
        </a:defRPr>
      </a:lvl9pPr>
    </p:titleStyle>
    <p:bodyStyle>
      <a:lvl1pPr marL="233363" indent="-233363"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defRPr>
      </a:lvl2pPr>
      <a:lvl3pPr marL="1143000" indent="-228600" algn="l" rtl="0" fontAlgn="base">
        <a:spcBef>
          <a:spcPct val="20000"/>
        </a:spcBef>
        <a:spcAft>
          <a:spcPct val="0"/>
        </a:spcAft>
        <a:buChar char="•"/>
        <a:defRPr>
          <a:solidFill>
            <a:schemeClr val="tx1"/>
          </a:solidFill>
          <a:latin typeface="+mn-lt"/>
          <a:ea typeface="+mn-ea"/>
        </a:defRPr>
      </a:lvl3pPr>
      <a:lvl4pPr marL="1600200" indent="-228600" algn="l" rtl="0" fontAlgn="base">
        <a:spcBef>
          <a:spcPct val="20000"/>
        </a:spcBef>
        <a:spcAft>
          <a:spcPct val="0"/>
        </a:spcAft>
        <a:buChar char="–"/>
        <a:defRPr>
          <a:solidFill>
            <a:schemeClr val="tx1"/>
          </a:solidFill>
          <a:latin typeface="+mn-lt"/>
          <a:ea typeface="+mn-ea"/>
        </a:defRPr>
      </a:lvl4pPr>
      <a:lvl5pPr marL="2057400" indent="-228600" algn="l" rtl="0" fontAlgn="base">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rinceton.edu/~hcil/papers/theiaWhitePaper.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5835"/>
            <a:ext cx="7772400" cy="1470025"/>
          </a:xfrm>
        </p:spPr>
        <p:txBody>
          <a:bodyPr>
            <a:normAutofit fontScale="90000"/>
          </a:bodyPr>
          <a:lstStyle/>
          <a:p>
            <a:r>
              <a:rPr lang="en-US" b="1" dirty="0" smtClean="0"/>
              <a:t>2020 Astrophysical Decadal Survey</a:t>
            </a:r>
            <a:br>
              <a:rPr lang="en-US" b="1" dirty="0" smtClean="0"/>
            </a:br>
            <a:r>
              <a:rPr lang="en-US" b="1" dirty="0" smtClean="0"/>
              <a:t>Probe Studies </a:t>
            </a:r>
            <a:br>
              <a:rPr lang="en-US" b="1" dirty="0" smtClean="0"/>
            </a:br>
            <a:r>
              <a:rPr lang="en-US" b="1" dirty="0" smtClean="0"/>
              <a:t>Management and Process</a:t>
            </a:r>
            <a:r>
              <a:rPr lang="en-US" sz="2700" i="1" dirty="0" smtClean="0"/>
              <a:t/>
            </a:r>
            <a:br>
              <a:rPr lang="en-US" sz="2700" i="1" dirty="0" smtClean="0"/>
            </a:br>
            <a:r>
              <a:rPr lang="en-US" sz="2700" i="1" dirty="0"/>
              <a:t/>
            </a:r>
            <a:br>
              <a:rPr lang="en-US" sz="2700" i="1" dirty="0"/>
            </a:br>
            <a:r>
              <a:rPr lang="en-US" sz="1800" b="0" i="1" dirty="0" smtClean="0">
                <a:latin typeface="Arial" pitchFamily="34" charset="0"/>
              </a:rPr>
              <a:t>v: </a:t>
            </a:r>
            <a:r>
              <a:rPr lang="en-US" sz="1800" b="0" i="1" dirty="0" smtClean="0">
                <a:latin typeface="Arial" pitchFamily="34" charset="0"/>
              </a:rPr>
              <a:t>1.1</a:t>
            </a:r>
            <a:endParaRPr lang="en-US" sz="1600" b="0" i="1" dirty="0"/>
          </a:p>
        </p:txBody>
      </p:sp>
      <p:sp>
        <p:nvSpPr>
          <p:cNvPr id="3" name="Subtitle 2"/>
          <p:cNvSpPr>
            <a:spLocks noGrp="1"/>
          </p:cNvSpPr>
          <p:nvPr>
            <p:ph type="subTitle" idx="1"/>
          </p:nvPr>
        </p:nvSpPr>
        <p:spPr>
          <a:xfrm>
            <a:off x="1371600" y="4045998"/>
            <a:ext cx="6400800" cy="1752600"/>
          </a:xfrm>
        </p:spPr>
        <p:txBody>
          <a:bodyPr>
            <a:normAutofit fontScale="62500" lnSpcReduction="20000"/>
          </a:bodyPr>
          <a:lstStyle/>
          <a:p>
            <a:r>
              <a:rPr lang="en-US" dirty="0" smtClean="0"/>
              <a:t>Rita Sambruna, Probe Studies Program Scientist</a:t>
            </a:r>
          </a:p>
          <a:p>
            <a:r>
              <a:rPr lang="en-US" dirty="0" smtClean="0"/>
              <a:t>Shahid Habib, Probe Studies Program Executive</a:t>
            </a:r>
          </a:p>
          <a:p>
            <a:r>
              <a:rPr lang="en-US" dirty="0" smtClean="0">
                <a:latin typeface="Arial" pitchFamily="34" charset="0"/>
              </a:rPr>
              <a:t>Keith </a:t>
            </a:r>
            <a:r>
              <a:rPr lang="en-US" dirty="0">
                <a:latin typeface="Arial" pitchFamily="34" charset="0"/>
              </a:rPr>
              <a:t>Warfield, ExEP Chief Engineer </a:t>
            </a:r>
            <a:endParaRPr lang="en-US" dirty="0" smtClean="0">
              <a:latin typeface="Arial" pitchFamily="34" charset="0"/>
            </a:endParaRPr>
          </a:p>
          <a:p>
            <a:r>
              <a:rPr lang="en-US" dirty="0" smtClean="0">
                <a:latin typeface="Arial" pitchFamily="34" charset="0"/>
              </a:rPr>
              <a:t>Gabe </a:t>
            </a:r>
            <a:r>
              <a:rPr lang="en-US" dirty="0">
                <a:latin typeface="Arial" pitchFamily="34" charset="0"/>
              </a:rPr>
              <a:t>Karpati, PCOS / COR Chief Engineer </a:t>
            </a:r>
            <a:endParaRPr lang="en-US" dirty="0" smtClean="0">
              <a:latin typeface="Arial" pitchFamily="34" charset="0"/>
            </a:endParaRPr>
          </a:p>
          <a:p>
            <a:endParaRPr lang="en-US" dirty="0" smtClean="0"/>
          </a:p>
          <a:p>
            <a:r>
              <a:rPr lang="en-US" dirty="0" smtClean="0"/>
              <a:t>Astrophysics Division, NASA Headquarters</a:t>
            </a:r>
          </a:p>
          <a:p>
            <a:endParaRPr lang="en-US" dirty="0" smtClean="0"/>
          </a:p>
          <a:p>
            <a:r>
              <a:rPr lang="en-US" dirty="0" smtClean="0"/>
              <a:t>June </a:t>
            </a:r>
            <a:r>
              <a:rPr lang="en-US" dirty="0" smtClean="0"/>
              <a:t>27, </a:t>
            </a:r>
            <a:r>
              <a:rPr lang="en-US" dirty="0" smtClean="0"/>
              <a:t>2017 </a:t>
            </a:r>
          </a:p>
        </p:txBody>
      </p:sp>
    </p:spTree>
    <p:extLst>
      <p:ext uri="{BB962C8B-B14F-4D97-AF65-F5344CB8AC3E}">
        <p14:creationId xmlns:p14="http://schemas.microsoft.com/office/powerpoint/2010/main" val="656602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4377" y="136196"/>
            <a:ext cx="7636933" cy="584302"/>
          </a:xfrm>
        </p:spPr>
        <p:txBody>
          <a:bodyPr>
            <a:normAutofit/>
          </a:bodyPr>
          <a:lstStyle/>
          <a:p>
            <a:r>
              <a:rPr lang="en-US" sz="2400" dirty="0" smtClean="0">
                <a:latin typeface="Arial" pitchFamily="34" charset="0"/>
                <a:ea typeface="ＭＳ Ｐゴシック"/>
                <a:cs typeface="ＭＳ Ｐゴシック"/>
              </a:rPr>
              <a:t>Study Report – </a:t>
            </a:r>
            <a:r>
              <a:rPr lang="en-US" sz="2400" dirty="0">
                <a:latin typeface="Arial" pitchFamily="34" charset="0"/>
                <a:ea typeface="ＭＳ Ｐゴシック"/>
                <a:cs typeface="ＭＳ Ｐゴシック"/>
              </a:rPr>
              <a:t>Content</a:t>
            </a:r>
          </a:p>
        </p:txBody>
      </p:sp>
      <p:sp>
        <p:nvSpPr>
          <p:cNvPr id="5" name="Content Placeholder 4"/>
          <p:cNvSpPr>
            <a:spLocks noGrp="1"/>
          </p:cNvSpPr>
          <p:nvPr>
            <p:ph idx="1"/>
          </p:nvPr>
        </p:nvSpPr>
        <p:spPr>
          <a:xfrm>
            <a:off x="148017" y="994298"/>
            <a:ext cx="8729652" cy="5335481"/>
          </a:xfrm>
        </p:spPr>
        <p:txBody>
          <a:bodyPr>
            <a:normAutofit fontScale="85000" lnSpcReduction="20000"/>
          </a:bodyPr>
          <a:lstStyle/>
          <a:p>
            <a:r>
              <a:rPr lang="en-US" sz="1800" dirty="0" smtClean="0"/>
              <a:t>The Study Report is the complete </a:t>
            </a:r>
            <a:r>
              <a:rPr lang="en-US" sz="1800" dirty="0"/>
              <a:t>standalone </a:t>
            </a:r>
            <a:r>
              <a:rPr lang="en-US" sz="1800" dirty="0" smtClean="0"/>
              <a:t>definition and documentation of your proposed mission.</a:t>
            </a:r>
          </a:p>
          <a:p>
            <a:endParaRPr lang="en-US" sz="1800" dirty="0" smtClean="0"/>
          </a:p>
          <a:p>
            <a:r>
              <a:rPr lang="en-US" sz="1800" dirty="0" smtClean="0"/>
              <a:t>The </a:t>
            </a:r>
            <a:r>
              <a:rPr lang="en-US" sz="1800" dirty="0" smtClean="0">
                <a:latin typeface="Arial" pitchFamily="34" charset="0"/>
              </a:rPr>
              <a:t>Study Report </a:t>
            </a:r>
            <a:r>
              <a:rPr lang="en-US" sz="1800" dirty="0" smtClean="0"/>
              <a:t>should </a:t>
            </a:r>
            <a:r>
              <a:rPr lang="en-US" sz="1800" dirty="0"/>
              <a:t>be science </a:t>
            </a:r>
            <a:r>
              <a:rPr lang="en-US" sz="1800" dirty="0" smtClean="0"/>
              <a:t>heavy. </a:t>
            </a:r>
            <a:r>
              <a:rPr lang="en-US" sz="1600" dirty="0" smtClean="0"/>
              <a:t>The </a:t>
            </a:r>
            <a:r>
              <a:rPr lang="en-US" sz="1600" dirty="0"/>
              <a:t>Decadal Panel makes its recommendations based on science, or more specifically based on </a:t>
            </a:r>
            <a:r>
              <a:rPr lang="en-US" sz="1600" dirty="0" smtClean="0"/>
              <a:t>science </a:t>
            </a:r>
            <a:r>
              <a:rPr lang="en-US" sz="1600" dirty="0"/>
              <a:t>for the costs </a:t>
            </a:r>
            <a:r>
              <a:rPr lang="en-US" sz="1600" dirty="0" smtClean="0"/>
              <a:t>stated.</a:t>
            </a:r>
            <a:r>
              <a:rPr lang="en-US" sz="1800" dirty="0"/>
              <a:t> At least half of the </a:t>
            </a:r>
            <a:r>
              <a:rPr lang="en-US" sz="1800" dirty="0" smtClean="0">
                <a:latin typeface="Arial" pitchFamily="34" charset="0"/>
              </a:rPr>
              <a:t>Study Report </a:t>
            </a:r>
            <a:r>
              <a:rPr lang="en-US" sz="1800" dirty="0"/>
              <a:t>should cover: </a:t>
            </a:r>
          </a:p>
          <a:p>
            <a:pPr lvl="1"/>
            <a:r>
              <a:rPr lang="en-US" sz="1600" dirty="0"/>
              <a:t>The science </a:t>
            </a:r>
            <a:r>
              <a:rPr lang="en-US" sz="1600" dirty="0" smtClean="0"/>
              <a:t>case,</a:t>
            </a:r>
            <a:endParaRPr lang="en-US" sz="1600" dirty="0"/>
          </a:p>
          <a:p>
            <a:pPr lvl="1"/>
            <a:r>
              <a:rPr lang="en-US" sz="1600" dirty="0"/>
              <a:t>The observations, and </a:t>
            </a:r>
          </a:p>
          <a:p>
            <a:pPr lvl="1"/>
            <a:r>
              <a:rPr lang="en-US" sz="1600" dirty="0"/>
              <a:t>The science </a:t>
            </a:r>
            <a:r>
              <a:rPr lang="en-US" sz="1600" dirty="0" smtClean="0"/>
              <a:t>yields.</a:t>
            </a:r>
          </a:p>
          <a:p>
            <a:pPr marL="457200" lvl="1" indent="0">
              <a:buNone/>
            </a:pPr>
            <a:endParaRPr lang="en-US" sz="1600" dirty="0"/>
          </a:p>
          <a:p>
            <a:r>
              <a:rPr lang="en-US" sz="1800" dirty="0"/>
              <a:t>The </a:t>
            </a:r>
            <a:r>
              <a:rPr lang="en-US" sz="1800" dirty="0" smtClean="0">
                <a:latin typeface="Arial" pitchFamily="34" charset="0"/>
              </a:rPr>
              <a:t>Study Report </a:t>
            </a:r>
            <a:r>
              <a:rPr lang="en-US" sz="1800" dirty="0" smtClean="0"/>
              <a:t>should </a:t>
            </a:r>
            <a:r>
              <a:rPr lang="en-US" sz="1800" dirty="0"/>
              <a:t>cover areas similar to a typical AO </a:t>
            </a:r>
            <a:r>
              <a:rPr lang="en-US" sz="1800" dirty="0" smtClean="0"/>
              <a:t>response, a</a:t>
            </a:r>
            <a:r>
              <a:rPr lang="en-US" sz="1600" dirty="0" smtClean="0"/>
              <a:t>lthough </a:t>
            </a:r>
            <a:r>
              <a:rPr lang="en-US" sz="1600" dirty="0"/>
              <a:t>not with the same </a:t>
            </a:r>
            <a:r>
              <a:rPr lang="en-US" sz="1600" dirty="0" smtClean="0"/>
              <a:t>emphasis and proportions, as your </a:t>
            </a:r>
            <a:r>
              <a:rPr lang="en-US" sz="1600" dirty="0"/>
              <a:t>document </a:t>
            </a:r>
            <a:r>
              <a:rPr lang="en-US" sz="1600" dirty="0" smtClean="0"/>
              <a:t>should be relatively </a:t>
            </a:r>
            <a:r>
              <a:rPr lang="en-US" sz="1600" dirty="0"/>
              <a:t>heavier on </a:t>
            </a:r>
            <a:r>
              <a:rPr lang="en-US" sz="1600" dirty="0" smtClean="0"/>
              <a:t>science. </a:t>
            </a:r>
            <a:r>
              <a:rPr lang="en-US" sz="1800" dirty="0" smtClean="0"/>
              <a:t>Recommended contents:</a:t>
            </a:r>
            <a:endParaRPr lang="en-US" sz="1800" dirty="0"/>
          </a:p>
          <a:p>
            <a:pPr lvl="1"/>
            <a:r>
              <a:rPr lang="en-US" sz="1700" dirty="0" smtClean="0"/>
              <a:t>Executive Overview (suggest 2-4 pages)</a:t>
            </a:r>
          </a:p>
          <a:p>
            <a:pPr lvl="1"/>
            <a:r>
              <a:rPr lang="en-US" sz="1700" dirty="0" smtClean="0"/>
              <a:t>List of Participants</a:t>
            </a:r>
            <a:endParaRPr lang="en-US" sz="1700" dirty="0"/>
          </a:p>
          <a:p>
            <a:pPr lvl="1"/>
            <a:r>
              <a:rPr lang="en-US" sz="1700" dirty="0"/>
              <a:t>Science Case</a:t>
            </a:r>
          </a:p>
          <a:p>
            <a:pPr lvl="1"/>
            <a:r>
              <a:rPr lang="en-US" sz="1700" dirty="0"/>
              <a:t>Observations, Measurements, Design Reference Mission (w/ </a:t>
            </a:r>
            <a:r>
              <a:rPr lang="en-US" sz="1700" dirty="0" smtClean="0"/>
              <a:t>Science Yield Estimate</a:t>
            </a:r>
            <a:r>
              <a:rPr lang="en-US" sz="1700" dirty="0"/>
              <a:t>)</a:t>
            </a:r>
          </a:p>
          <a:p>
            <a:pPr lvl="1"/>
            <a:r>
              <a:rPr lang="en-US" sz="1700" dirty="0"/>
              <a:t>Instrumentation, Payload, Optics, Detectors, etc.</a:t>
            </a:r>
          </a:p>
          <a:p>
            <a:pPr lvl="1"/>
            <a:r>
              <a:rPr lang="en-US" sz="1700" dirty="0"/>
              <a:t>Mission Design, Observatory, Spacecraft, Launch Vehicle, Ground </a:t>
            </a:r>
            <a:r>
              <a:rPr lang="en-US" sz="1700" dirty="0" smtClean="0"/>
              <a:t>Stations, etc.</a:t>
            </a:r>
            <a:endParaRPr lang="en-US" sz="1700" dirty="0"/>
          </a:p>
          <a:p>
            <a:pPr lvl="1"/>
            <a:r>
              <a:rPr lang="en-US" sz="1700" dirty="0"/>
              <a:t>Concept of </a:t>
            </a:r>
            <a:r>
              <a:rPr lang="en-US" sz="1700" dirty="0" smtClean="0"/>
              <a:t>Operations</a:t>
            </a:r>
            <a:endParaRPr lang="en-US" sz="1700" strike="sngStrike" dirty="0"/>
          </a:p>
          <a:p>
            <a:pPr lvl="1"/>
            <a:r>
              <a:rPr lang="en-US" sz="1700" dirty="0"/>
              <a:t>Technology, Technology Roadmaps</a:t>
            </a:r>
          </a:p>
          <a:p>
            <a:pPr lvl="1"/>
            <a:r>
              <a:rPr lang="en-US" sz="1700" dirty="0" smtClean="0"/>
              <a:t>Project Schedule</a:t>
            </a:r>
            <a:endParaRPr lang="en-US" sz="1700" dirty="0"/>
          </a:p>
          <a:p>
            <a:pPr lvl="1"/>
            <a:r>
              <a:rPr lang="en-US" sz="1700" dirty="0" smtClean="0"/>
              <a:t>PI Team’s (or Design Lab’s) Cost Estimate with Justification</a:t>
            </a:r>
            <a:endParaRPr lang="en-US" sz="1700" dirty="0"/>
          </a:p>
          <a:p>
            <a:pPr lvl="1"/>
            <a:endParaRPr lang="en-US" sz="1600" dirty="0"/>
          </a:p>
        </p:txBody>
      </p:sp>
      <p:sp>
        <p:nvSpPr>
          <p:cNvPr id="2" name="Slide Number Placeholder 1"/>
          <p:cNvSpPr>
            <a:spLocks noGrp="1"/>
          </p:cNvSpPr>
          <p:nvPr>
            <p:ph type="sldNum" sz="quarter" idx="12"/>
          </p:nvPr>
        </p:nvSpPr>
        <p:spPr>
          <a:xfrm>
            <a:off x="8610600" y="6629400"/>
            <a:ext cx="533400" cy="228600"/>
          </a:xfrm>
          <a:prstGeom prst="rect">
            <a:avLst/>
          </a:prstGeom>
        </p:spPr>
        <p:txBody>
          <a:bodyPr/>
          <a:lstStyle/>
          <a:p>
            <a:fld id="{4BC46EB8-CE35-4DAE-B7F3-4DF8987CF803}" type="slidenum">
              <a:rPr lang="en-US" smtClean="0"/>
              <a:t>10</a:t>
            </a:fld>
            <a:endParaRPr lang="en-US"/>
          </a:p>
        </p:txBody>
      </p:sp>
      <p:sp>
        <p:nvSpPr>
          <p:cNvPr id="6" name="Date Placeholder 3"/>
          <p:cNvSpPr>
            <a:spLocks noGrp="1"/>
          </p:cNvSpPr>
          <p:nvPr>
            <p:ph type="dt" sz="half" idx="4294967295"/>
          </p:nvPr>
        </p:nvSpPr>
        <p:spPr>
          <a:xfrm>
            <a:off x="605901" y="6400800"/>
            <a:ext cx="1905000" cy="282575"/>
          </a:xfrm>
          <a:prstGeom prst="rect">
            <a:avLst/>
          </a:prstGeom>
        </p:spPr>
        <p:txBody>
          <a:bodyPr/>
          <a:lstStyle/>
          <a:p>
            <a:fld id="{7DB4B019-241E-CA47-8E4A-6B493E3AA95D}" type="datetime1">
              <a:rPr lang="en-US" smtClean="0"/>
              <a:t>6/27/2017</a:t>
            </a:fld>
            <a:endParaRPr lang="en-US" dirty="0"/>
          </a:p>
        </p:txBody>
      </p:sp>
    </p:spTree>
    <p:extLst>
      <p:ext uri="{BB962C8B-B14F-4D97-AF65-F5344CB8AC3E}">
        <p14:creationId xmlns:p14="http://schemas.microsoft.com/office/powerpoint/2010/main" val="4160880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1903" y="88777"/>
            <a:ext cx="7636933" cy="683290"/>
          </a:xfrm>
        </p:spPr>
        <p:txBody>
          <a:bodyPr>
            <a:normAutofit/>
          </a:bodyPr>
          <a:lstStyle/>
          <a:p>
            <a:r>
              <a:rPr lang="en-US" sz="2400" dirty="0" smtClean="0">
                <a:latin typeface="Arial" pitchFamily="34" charset="0"/>
              </a:rPr>
              <a:t>Study Report </a:t>
            </a:r>
            <a:r>
              <a:rPr lang="en-US" sz="2400" dirty="0" smtClean="0">
                <a:latin typeface="Arial" pitchFamily="34" charset="0"/>
                <a:ea typeface="ＭＳ Ｐゴシック"/>
                <a:cs typeface="ＭＳ Ｐゴシック"/>
              </a:rPr>
              <a:t>– </a:t>
            </a:r>
            <a:r>
              <a:rPr lang="en-US" sz="2400" dirty="0">
                <a:latin typeface="Arial" pitchFamily="34" charset="0"/>
                <a:ea typeface="ＭＳ Ｐゴシック"/>
                <a:cs typeface="ＭＳ Ｐゴシック"/>
              </a:rPr>
              <a:t>Page Limits </a:t>
            </a:r>
          </a:p>
        </p:txBody>
      </p:sp>
      <p:sp>
        <p:nvSpPr>
          <p:cNvPr id="5" name="Content Placeholder 4"/>
          <p:cNvSpPr>
            <a:spLocks noGrp="1"/>
          </p:cNvSpPr>
          <p:nvPr>
            <p:ph idx="1"/>
          </p:nvPr>
        </p:nvSpPr>
        <p:spPr>
          <a:xfrm>
            <a:off x="293430" y="1132286"/>
            <a:ext cx="8495464" cy="4336360"/>
          </a:xfrm>
        </p:spPr>
        <p:txBody>
          <a:bodyPr>
            <a:normAutofit/>
          </a:bodyPr>
          <a:lstStyle/>
          <a:p>
            <a:r>
              <a:rPr lang="en-US" sz="1600" dirty="0" smtClean="0"/>
              <a:t>The maximum page limit for the </a:t>
            </a:r>
            <a:r>
              <a:rPr lang="en-US" sz="1600" dirty="0" smtClean="0">
                <a:latin typeface="Arial" pitchFamily="34" charset="0"/>
              </a:rPr>
              <a:t>Study Report is</a:t>
            </a:r>
            <a:r>
              <a:rPr lang="en-US" sz="1600" dirty="0" smtClean="0"/>
              <a:t> 50 pages</a:t>
            </a:r>
          </a:p>
          <a:p>
            <a:pPr lvl="1"/>
            <a:r>
              <a:rPr lang="en-US" sz="1600" dirty="0" smtClean="0"/>
              <a:t>Strongly </a:t>
            </a:r>
            <a:r>
              <a:rPr lang="en-US" sz="1600" dirty="0"/>
              <a:t>suggest keeping the page count </a:t>
            </a:r>
            <a:r>
              <a:rPr lang="en-US" sz="1600" dirty="0" smtClean="0"/>
              <a:t>between </a:t>
            </a:r>
            <a:r>
              <a:rPr lang="en-US" sz="1600" dirty="0"/>
              <a:t>20 and 40 pages </a:t>
            </a:r>
            <a:endParaRPr lang="en-US" sz="1600" dirty="0" smtClean="0"/>
          </a:p>
          <a:p>
            <a:pPr lvl="1"/>
            <a:r>
              <a:rPr lang="en-US" sz="1600" dirty="0" smtClean="0"/>
              <a:t>Appendices are allowed but not required, and count against the 50 page limit</a:t>
            </a:r>
          </a:p>
          <a:p>
            <a:pPr lvl="1"/>
            <a:r>
              <a:rPr lang="en-US" sz="1600" i="1" dirty="0" smtClean="0"/>
              <a:t>The above page counts assume </a:t>
            </a:r>
            <a:r>
              <a:rPr lang="en-US" sz="1600" i="1" dirty="0"/>
              <a:t>conventional “proposal style” </a:t>
            </a:r>
            <a:r>
              <a:rPr lang="en-US" sz="1600" i="1" dirty="0" smtClean="0"/>
              <a:t>formatting comparable </a:t>
            </a:r>
            <a:r>
              <a:rPr lang="en-US" sz="1600" i="1" dirty="0"/>
              <a:t>to the THEIA </a:t>
            </a:r>
            <a:r>
              <a:rPr lang="en-US" sz="1600" i="1" dirty="0" smtClean="0"/>
              <a:t>Study Report shown as </a:t>
            </a:r>
            <a:r>
              <a:rPr lang="en-US" sz="1600" i="1" dirty="0"/>
              <a:t>a sample </a:t>
            </a:r>
            <a:r>
              <a:rPr lang="en-US" sz="1600" i="1" dirty="0" smtClean="0"/>
              <a:t>in Appendix B</a:t>
            </a:r>
          </a:p>
          <a:p>
            <a:endParaRPr lang="en-US" sz="1800" dirty="0"/>
          </a:p>
          <a:p>
            <a:r>
              <a:rPr lang="en-US" sz="1600" dirty="0" smtClean="0"/>
              <a:t>Your </a:t>
            </a:r>
            <a:r>
              <a:rPr lang="en-US" sz="1600" dirty="0" smtClean="0">
                <a:latin typeface="Arial" pitchFamily="34" charset="0"/>
              </a:rPr>
              <a:t>Study Report </a:t>
            </a:r>
            <a:r>
              <a:rPr lang="en-US" sz="1600" dirty="0" smtClean="0"/>
              <a:t>may be </a:t>
            </a:r>
            <a:r>
              <a:rPr lang="en-US" sz="1600" dirty="0"/>
              <a:t>released to the </a:t>
            </a:r>
            <a:r>
              <a:rPr lang="en-US" sz="1600" dirty="0" smtClean="0"/>
              <a:t>public by the Decadal Committee. </a:t>
            </a:r>
            <a:r>
              <a:rPr lang="en-US" sz="1600" dirty="0"/>
              <a:t>No ITAR sensitive </a:t>
            </a:r>
            <a:r>
              <a:rPr lang="en-US" sz="1600" dirty="0" smtClean="0"/>
              <a:t>or Proprietary material!</a:t>
            </a:r>
          </a:p>
          <a:p>
            <a:pPr lvl="1"/>
            <a:r>
              <a:rPr lang="en-US" sz="1600" dirty="0" smtClean="0"/>
              <a:t>The responsibility for compliance with ITAR and Proprietary Material regulations rests 100% with the authors. If not sure, request assistance from qualified services at your supporting organization. </a:t>
            </a:r>
            <a:r>
              <a:rPr lang="en-US" sz="1600" dirty="0"/>
              <a:t>NASA will not provide additional funds for </a:t>
            </a:r>
            <a:r>
              <a:rPr lang="en-US" sz="1600" dirty="0" smtClean="0"/>
              <a:t>that </a:t>
            </a:r>
            <a:r>
              <a:rPr lang="en-US" sz="1600" dirty="0"/>
              <a:t>activity. </a:t>
            </a:r>
          </a:p>
          <a:p>
            <a:pPr marL="0" indent="0">
              <a:buNone/>
            </a:pPr>
            <a:endParaRPr lang="en-US" sz="1800" dirty="0"/>
          </a:p>
          <a:p>
            <a:pPr marL="0" indent="0">
              <a:buNone/>
            </a:pPr>
            <a:endParaRPr lang="en-US" sz="1800" dirty="0"/>
          </a:p>
        </p:txBody>
      </p:sp>
      <p:sp>
        <p:nvSpPr>
          <p:cNvPr id="2" name="Slide Number Placeholder 1"/>
          <p:cNvSpPr>
            <a:spLocks noGrp="1"/>
          </p:cNvSpPr>
          <p:nvPr>
            <p:ph type="sldNum" sz="quarter" idx="12"/>
          </p:nvPr>
        </p:nvSpPr>
        <p:spPr>
          <a:xfrm>
            <a:off x="8610600" y="6629400"/>
            <a:ext cx="533400" cy="228600"/>
          </a:xfrm>
          <a:prstGeom prst="rect">
            <a:avLst/>
          </a:prstGeom>
        </p:spPr>
        <p:txBody>
          <a:bodyPr/>
          <a:lstStyle/>
          <a:p>
            <a:fld id="{4BC46EB8-CE35-4DAE-B7F3-4DF8987CF803}" type="slidenum">
              <a:rPr lang="en-US" smtClean="0"/>
              <a:t>11</a:t>
            </a:fld>
            <a:endParaRPr lang="en-US"/>
          </a:p>
        </p:txBody>
      </p:sp>
      <p:sp>
        <p:nvSpPr>
          <p:cNvPr id="6" name="Date Placeholder 3"/>
          <p:cNvSpPr>
            <a:spLocks noGrp="1"/>
          </p:cNvSpPr>
          <p:nvPr>
            <p:ph type="dt" sz="half" idx="4294967295"/>
          </p:nvPr>
        </p:nvSpPr>
        <p:spPr>
          <a:xfrm>
            <a:off x="605901" y="6400800"/>
            <a:ext cx="1905000" cy="282575"/>
          </a:xfrm>
          <a:prstGeom prst="rect">
            <a:avLst/>
          </a:prstGeom>
        </p:spPr>
        <p:txBody>
          <a:bodyPr/>
          <a:lstStyle/>
          <a:p>
            <a:fld id="{7DB4B019-241E-CA47-8E4A-6B493E3AA95D}" type="datetime1">
              <a:rPr lang="en-US" smtClean="0"/>
              <a:t>6/27/2017</a:t>
            </a:fld>
            <a:endParaRPr lang="en-US" dirty="0"/>
          </a:p>
        </p:txBody>
      </p:sp>
    </p:spTree>
    <p:extLst>
      <p:ext uri="{BB962C8B-B14F-4D97-AF65-F5344CB8AC3E}">
        <p14:creationId xmlns:p14="http://schemas.microsoft.com/office/powerpoint/2010/main" val="881203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9456" y="62144"/>
            <a:ext cx="7636933" cy="692167"/>
          </a:xfrm>
        </p:spPr>
        <p:txBody>
          <a:bodyPr>
            <a:normAutofit/>
          </a:bodyPr>
          <a:lstStyle/>
          <a:p>
            <a:r>
              <a:rPr lang="en-US" sz="2400" dirty="0"/>
              <a:t>Engineering Concept Definition </a:t>
            </a:r>
            <a:r>
              <a:rPr lang="en-US" sz="2400" dirty="0" smtClean="0"/>
              <a:t>Package</a:t>
            </a:r>
            <a:endParaRPr lang="en-US" sz="2400" dirty="0">
              <a:latin typeface="Arial" pitchFamily="34" charset="0"/>
              <a:ea typeface="ＭＳ Ｐゴシック"/>
              <a:cs typeface="ＭＳ Ｐゴシック"/>
            </a:endParaRPr>
          </a:p>
        </p:txBody>
      </p:sp>
      <p:sp>
        <p:nvSpPr>
          <p:cNvPr id="5" name="Content Placeholder 4"/>
          <p:cNvSpPr>
            <a:spLocks noGrp="1"/>
          </p:cNvSpPr>
          <p:nvPr>
            <p:ph idx="1"/>
          </p:nvPr>
        </p:nvSpPr>
        <p:spPr>
          <a:xfrm>
            <a:off x="302307" y="936976"/>
            <a:ext cx="8388932" cy="5330659"/>
          </a:xfrm>
        </p:spPr>
        <p:txBody>
          <a:bodyPr>
            <a:noAutofit/>
          </a:bodyPr>
          <a:lstStyle/>
          <a:p>
            <a:r>
              <a:rPr lang="en-US" sz="1600" dirty="0" smtClean="0"/>
              <a:t>The primary purpose of the Engineering Concept Definition Package is to demonstrate feasibility of your science. </a:t>
            </a:r>
          </a:p>
          <a:p>
            <a:pPr lvl="1"/>
            <a:r>
              <a:rPr lang="en-US" sz="1400" dirty="0" smtClean="0"/>
              <a:t>It will almost certainly not define as is the mission that will actually fly if your mission is selected </a:t>
            </a:r>
            <a:r>
              <a:rPr lang="en-US" sz="1400" dirty="0"/>
              <a:t>by the Decadal Committee </a:t>
            </a:r>
            <a:endParaRPr lang="en-US" sz="1400" dirty="0" smtClean="0"/>
          </a:p>
          <a:p>
            <a:r>
              <a:rPr lang="en-US" sz="1600" dirty="0" smtClean="0"/>
              <a:t>The primary use of the Engineering </a:t>
            </a:r>
            <a:r>
              <a:rPr lang="en-US" sz="1600" dirty="0"/>
              <a:t>Concept Definition Package </a:t>
            </a:r>
            <a:r>
              <a:rPr lang="en-US" sz="1600" dirty="0" smtClean="0"/>
              <a:t>is for an independent cost estimate. </a:t>
            </a:r>
          </a:p>
          <a:p>
            <a:r>
              <a:rPr lang="en-US" sz="1600" dirty="0" smtClean="0"/>
              <a:t>The initial version of your Engineering Concept Definition Package is generated by the Concurrent Design Lab supporting your Study (Team-X or IDC).  </a:t>
            </a:r>
          </a:p>
          <a:p>
            <a:pPr lvl="1"/>
            <a:r>
              <a:rPr lang="en-US" sz="1400" dirty="0" smtClean="0"/>
              <a:t>It is possible, but unlikely, that the initial version</a:t>
            </a:r>
            <a:r>
              <a:rPr lang="en-US" sz="1400" dirty="0"/>
              <a:t> </a:t>
            </a:r>
            <a:r>
              <a:rPr lang="en-US" sz="1400" dirty="0" smtClean="0"/>
              <a:t>of the Engineering </a:t>
            </a:r>
            <a:r>
              <a:rPr lang="en-US" sz="1400" dirty="0"/>
              <a:t>Concept Definition Package</a:t>
            </a:r>
            <a:r>
              <a:rPr lang="en-US" sz="1400" dirty="0" smtClean="0"/>
              <a:t> will suit you </a:t>
            </a:r>
            <a:r>
              <a:rPr lang="en-US" sz="1400" dirty="0"/>
              <a:t>to serve as your final </a:t>
            </a:r>
            <a:r>
              <a:rPr lang="en-US" sz="1400" dirty="0" smtClean="0"/>
              <a:t>deliverable as is, without </a:t>
            </a:r>
            <a:r>
              <a:rPr lang="en-US" sz="1400" dirty="0"/>
              <a:t>any </a:t>
            </a:r>
            <a:r>
              <a:rPr lang="en-US" sz="1400" dirty="0" smtClean="0"/>
              <a:t>modifications. </a:t>
            </a:r>
          </a:p>
          <a:p>
            <a:r>
              <a:rPr lang="en-US" sz="1600" dirty="0" smtClean="0"/>
              <a:t>It’s probable that after your Concurrent Lab run, you may need to modify your original concept to meet performance, mass, cost, and other constraints.  </a:t>
            </a:r>
          </a:p>
          <a:p>
            <a:pPr lvl="1"/>
            <a:r>
              <a:rPr lang="en-US" sz="1400" dirty="0" smtClean="0"/>
              <a:t>Doing so, you may wish to create a modified version of the </a:t>
            </a:r>
            <a:r>
              <a:rPr lang="en-US" sz="1400" dirty="0"/>
              <a:t>Engineering Concept Definition </a:t>
            </a:r>
            <a:r>
              <a:rPr lang="en-US" sz="1400" dirty="0" smtClean="0"/>
              <a:t>Package to accurately reflect your modified concept.</a:t>
            </a:r>
          </a:p>
          <a:p>
            <a:r>
              <a:rPr lang="en-US" sz="1600" dirty="0" smtClean="0"/>
              <a:t>It is IMPERATIVE  that at </a:t>
            </a:r>
            <a:r>
              <a:rPr lang="en-US" sz="1600" dirty="0"/>
              <a:t>submission </a:t>
            </a:r>
            <a:r>
              <a:rPr lang="en-US" sz="1600" dirty="0" smtClean="0"/>
              <a:t>time, the final version of your Engineering Concept Definition Package reflect the mission described in your Study Report with </a:t>
            </a:r>
            <a:r>
              <a:rPr lang="en-US" sz="1600" dirty="0"/>
              <a:t>100% </a:t>
            </a:r>
            <a:r>
              <a:rPr lang="en-US" sz="1600" dirty="0" smtClean="0"/>
              <a:t>accuracy, as that package serves (alongside your Study Report) as the basis of the independent cost estimate. </a:t>
            </a:r>
          </a:p>
          <a:p>
            <a:pPr lvl="1"/>
            <a:r>
              <a:rPr lang="en-US" sz="1400" dirty="0" smtClean="0"/>
              <a:t>The following slide defines three options for the Engineering Concept Definition Package modifications, all of which are suitable for an independent cost estimate, therefore submissible.</a:t>
            </a:r>
          </a:p>
        </p:txBody>
      </p:sp>
      <p:sp>
        <p:nvSpPr>
          <p:cNvPr id="2" name="Slide Number Placeholder 1"/>
          <p:cNvSpPr>
            <a:spLocks noGrp="1"/>
          </p:cNvSpPr>
          <p:nvPr>
            <p:ph type="sldNum" sz="quarter" idx="12"/>
          </p:nvPr>
        </p:nvSpPr>
        <p:spPr>
          <a:xfrm>
            <a:off x="8610600" y="6629400"/>
            <a:ext cx="533400" cy="228600"/>
          </a:xfrm>
          <a:prstGeom prst="rect">
            <a:avLst/>
          </a:prstGeom>
        </p:spPr>
        <p:txBody>
          <a:bodyPr/>
          <a:lstStyle/>
          <a:p>
            <a:fld id="{4BC46EB8-CE35-4DAE-B7F3-4DF8987CF803}" type="slidenum">
              <a:rPr lang="en-US" smtClean="0"/>
              <a:t>12</a:t>
            </a:fld>
            <a:endParaRPr lang="en-US"/>
          </a:p>
        </p:txBody>
      </p:sp>
      <p:sp>
        <p:nvSpPr>
          <p:cNvPr id="6" name="Date Placeholder 3"/>
          <p:cNvSpPr>
            <a:spLocks noGrp="1"/>
          </p:cNvSpPr>
          <p:nvPr>
            <p:ph type="dt" sz="half" idx="4294967295"/>
          </p:nvPr>
        </p:nvSpPr>
        <p:spPr>
          <a:xfrm>
            <a:off x="605901" y="6400800"/>
            <a:ext cx="1905000" cy="282575"/>
          </a:xfrm>
          <a:prstGeom prst="rect">
            <a:avLst/>
          </a:prstGeom>
        </p:spPr>
        <p:txBody>
          <a:bodyPr/>
          <a:lstStyle/>
          <a:p>
            <a:fld id="{7DB4B019-241E-CA47-8E4A-6B493E3AA95D}" type="datetime1">
              <a:rPr lang="en-US" smtClean="0"/>
              <a:t>6/27/2017</a:t>
            </a:fld>
            <a:endParaRPr lang="en-US" dirty="0"/>
          </a:p>
        </p:txBody>
      </p:sp>
    </p:spTree>
    <p:extLst>
      <p:ext uri="{BB962C8B-B14F-4D97-AF65-F5344CB8AC3E}">
        <p14:creationId xmlns:p14="http://schemas.microsoft.com/office/powerpoint/2010/main" val="3637058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0367" y="0"/>
            <a:ext cx="7636933" cy="789822"/>
          </a:xfrm>
        </p:spPr>
        <p:txBody>
          <a:bodyPr>
            <a:normAutofit/>
          </a:bodyPr>
          <a:lstStyle/>
          <a:p>
            <a:r>
              <a:rPr lang="en-US" sz="2400" dirty="0" smtClean="0"/>
              <a:t>Engineering </a:t>
            </a:r>
            <a:r>
              <a:rPr lang="en-US" sz="2400" dirty="0"/>
              <a:t>Concept Definition </a:t>
            </a:r>
            <a:r>
              <a:rPr lang="en-US" sz="2400" dirty="0" smtClean="0"/>
              <a:t>Package Options</a:t>
            </a:r>
            <a:endParaRPr lang="en-US" sz="2400" dirty="0">
              <a:latin typeface="Arial" pitchFamily="34" charset="0"/>
              <a:ea typeface="ＭＳ Ｐゴシック"/>
              <a:cs typeface="ＭＳ Ｐゴシック"/>
            </a:endParaRPr>
          </a:p>
        </p:txBody>
      </p:sp>
      <p:sp>
        <p:nvSpPr>
          <p:cNvPr id="5" name="Content Placeholder 4"/>
          <p:cNvSpPr>
            <a:spLocks noGrp="1"/>
          </p:cNvSpPr>
          <p:nvPr>
            <p:ph idx="1"/>
          </p:nvPr>
        </p:nvSpPr>
        <p:spPr>
          <a:xfrm>
            <a:off x="79899" y="927808"/>
            <a:ext cx="8930936" cy="5710179"/>
          </a:xfrm>
        </p:spPr>
        <p:txBody>
          <a:bodyPr>
            <a:noAutofit/>
          </a:bodyPr>
          <a:lstStyle/>
          <a:p>
            <a:pPr marL="233363" lvl="1" indent="-233363">
              <a:buFontTx/>
              <a:buChar char="•"/>
            </a:pPr>
            <a:r>
              <a:rPr lang="en-US" sz="1400" dirty="0" smtClean="0"/>
              <a:t>Three options of the </a:t>
            </a:r>
            <a:r>
              <a:rPr lang="en-US" sz="1400" dirty="0"/>
              <a:t>Engineering Concept Definition Package </a:t>
            </a:r>
            <a:r>
              <a:rPr lang="en-US" sz="1400" dirty="0" smtClean="0"/>
              <a:t>are acceptable for submission to the independent </a:t>
            </a:r>
            <a:r>
              <a:rPr lang="en-US" sz="1400" dirty="0"/>
              <a:t>cost </a:t>
            </a:r>
            <a:r>
              <a:rPr lang="en-US" sz="1400" dirty="0" smtClean="0"/>
              <a:t>estimate:</a:t>
            </a:r>
            <a:endParaRPr lang="en-US" sz="1400" dirty="0"/>
          </a:p>
          <a:p>
            <a:pPr lvl="1"/>
            <a:r>
              <a:rPr lang="en-US" sz="1400" dirty="0" smtClean="0"/>
              <a:t>Option A: </a:t>
            </a:r>
            <a:r>
              <a:rPr lang="en-US" sz="1400" b="1" dirty="0" smtClean="0"/>
              <a:t>Submit</a:t>
            </a:r>
            <a:r>
              <a:rPr lang="en-US" sz="1400" dirty="0" smtClean="0"/>
              <a:t> </a:t>
            </a:r>
            <a:r>
              <a:rPr lang="en-US" sz="1400" b="1" dirty="0" smtClean="0"/>
              <a:t>the</a:t>
            </a:r>
            <a:r>
              <a:rPr lang="en-US" sz="1400" dirty="0" smtClean="0"/>
              <a:t> </a:t>
            </a:r>
            <a:r>
              <a:rPr lang="en-US" sz="1400" b="1" dirty="0"/>
              <a:t>original Final </a:t>
            </a:r>
            <a:r>
              <a:rPr lang="en-US" sz="1400" b="1" dirty="0" smtClean="0"/>
              <a:t>Products of </a:t>
            </a:r>
            <a:r>
              <a:rPr lang="en-US" sz="1400" b="1" dirty="0"/>
              <a:t>the Concurrent </a:t>
            </a:r>
            <a:r>
              <a:rPr lang="en-US" sz="1400" b="1" dirty="0" smtClean="0"/>
              <a:t>Labs</a:t>
            </a:r>
            <a:r>
              <a:rPr lang="en-US" sz="1400" dirty="0" smtClean="0"/>
              <a:t> as is</a:t>
            </a:r>
            <a:endParaRPr lang="en-US" sz="1400" dirty="0"/>
          </a:p>
          <a:p>
            <a:pPr lvl="2"/>
            <a:r>
              <a:rPr lang="en-US" sz="1200" dirty="0" smtClean="0"/>
              <a:t>This option will be used if the Probe Team gets really lucky, or has planned exceptionally well, and as a result the Final Products of their Concurrent Labs runs are acceptable for submission as is without any modification, as they reflect with 100% accuracy the true Final Configuration of their mission as described in the Study Report.</a:t>
            </a:r>
          </a:p>
          <a:p>
            <a:pPr marL="914400" lvl="2" indent="0">
              <a:buNone/>
            </a:pPr>
            <a:endParaRPr lang="en-US" sz="1200" dirty="0" smtClean="0"/>
          </a:p>
          <a:p>
            <a:pPr lvl="1"/>
            <a:r>
              <a:rPr lang="en-US" sz="1400" dirty="0" smtClean="0"/>
              <a:t>Option B: </a:t>
            </a:r>
            <a:r>
              <a:rPr lang="en-US" sz="1400" b="1" dirty="0" smtClean="0"/>
              <a:t>Submit modified versions </a:t>
            </a:r>
            <a:r>
              <a:rPr lang="en-US" sz="1400" b="1" dirty="0"/>
              <a:t>of </a:t>
            </a:r>
            <a:r>
              <a:rPr lang="en-US" sz="1400" b="1" dirty="0" smtClean="0"/>
              <a:t>the </a:t>
            </a:r>
            <a:r>
              <a:rPr lang="en-US" sz="1400" b="1" dirty="0"/>
              <a:t>Final </a:t>
            </a:r>
            <a:r>
              <a:rPr lang="en-US" sz="1400" b="1" dirty="0" smtClean="0"/>
              <a:t>Products </a:t>
            </a:r>
            <a:r>
              <a:rPr lang="en-US" sz="1400" b="1" dirty="0"/>
              <a:t>of the Concurrent </a:t>
            </a:r>
            <a:r>
              <a:rPr lang="en-US" sz="1400" b="1" dirty="0" smtClean="0"/>
              <a:t>Labs</a:t>
            </a:r>
            <a:r>
              <a:rPr lang="en-US" sz="1400" dirty="0" smtClean="0"/>
              <a:t>, which are very </a:t>
            </a:r>
            <a:r>
              <a:rPr lang="en-US" sz="1400" dirty="0"/>
              <a:t>similar </a:t>
            </a:r>
            <a:r>
              <a:rPr lang="en-US" sz="1400" dirty="0" smtClean="0"/>
              <a:t>in </a:t>
            </a:r>
            <a:r>
              <a:rPr lang="en-US" sz="1400" dirty="0"/>
              <a:t>form and </a:t>
            </a:r>
            <a:r>
              <a:rPr lang="en-US" sz="1400" dirty="0" smtClean="0"/>
              <a:t>style to the </a:t>
            </a:r>
            <a:r>
              <a:rPr lang="en-US" sz="1400" dirty="0"/>
              <a:t>original </a:t>
            </a:r>
            <a:r>
              <a:rPr lang="en-US" sz="1400" dirty="0" smtClean="0"/>
              <a:t>Products </a:t>
            </a:r>
            <a:r>
              <a:rPr lang="en-US" sz="1400" dirty="0"/>
              <a:t>of the Concurrent Labs.</a:t>
            </a:r>
          </a:p>
          <a:p>
            <a:pPr lvl="2"/>
            <a:r>
              <a:rPr lang="en-US" sz="1200" dirty="0" smtClean="0"/>
              <a:t>This option will probably be the most “popular” one. It is for Probe Teams that need to modify the Final Products of their Concurrent Labs, and managed to enlist capable engineering help to do so. The modified versions of the </a:t>
            </a:r>
            <a:r>
              <a:rPr lang="en-US" sz="1200" dirty="0"/>
              <a:t>Concurrent </a:t>
            </a:r>
            <a:r>
              <a:rPr lang="en-US" sz="1200" dirty="0" smtClean="0"/>
              <a:t>Lab Products must be similar in form and content to the originals, must document a modified design that “closes”, and must reflect with 100% accuracy the Probe Team’s true Final Configuration as described in their Study Report.</a:t>
            </a:r>
          </a:p>
          <a:p>
            <a:pPr lvl="2"/>
            <a:endParaRPr lang="en-US" sz="1200" dirty="0" smtClean="0"/>
          </a:p>
          <a:p>
            <a:pPr lvl="1"/>
            <a:r>
              <a:rPr lang="en-US" sz="1400" dirty="0" smtClean="0"/>
              <a:t>Option C: </a:t>
            </a:r>
            <a:r>
              <a:rPr lang="en-US" sz="1400" dirty="0"/>
              <a:t> </a:t>
            </a:r>
            <a:r>
              <a:rPr lang="en-US" sz="1400" b="1" dirty="0" smtClean="0"/>
              <a:t>Submit the original </a:t>
            </a:r>
            <a:r>
              <a:rPr lang="en-US" sz="1400" b="1" dirty="0"/>
              <a:t>Final </a:t>
            </a:r>
            <a:r>
              <a:rPr lang="en-US" sz="1400" b="1" dirty="0" smtClean="0"/>
              <a:t>Products of </a:t>
            </a:r>
            <a:r>
              <a:rPr lang="en-US" sz="1400" b="1" dirty="0"/>
              <a:t>the Concurrent </a:t>
            </a:r>
            <a:r>
              <a:rPr lang="en-US" sz="1400" b="1" dirty="0" smtClean="0"/>
              <a:t>Labs </a:t>
            </a:r>
            <a:r>
              <a:rPr lang="en-US" sz="1400" b="1" dirty="0"/>
              <a:t>as is, with an appended “</a:t>
            </a:r>
            <a:r>
              <a:rPr lang="en-US" sz="1400" b="1" dirty="0" smtClean="0"/>
              <a:t>Errata” in plain English language. </a:t>
            </a:r>
          </a:p>
          <a:p>
            <a:pPr lvl="2"/>
            <a:r>
              <a:rPr lang="en-US" sz="1200" dirty="0" smtClean="0"/>
              <a:t>This option  is for those Teams that needed to modify the Final Products of the Concurrent Labs, but could not enlist sufficient engineering help to execute the modifications properly; nevertheless they need to convey to SOMA that their true Final Configuration as described in their Study Report is not well reflected by the Final Products of the Concurrent Labs. All the differences that should be taken into account in costing are described in the Errata.</a:t>
            </a:r>
            <a:endParaRPr lang="en-US" sz="1400" dirty="0" smtClean="0"/>
          </a:p>
          <a:p>
            <a:pPr lvl="2"/>
            <a:r>
              <a:rPr lang="en-US" sz="1200" dirty="0" smtClean="0"/>
              <a:t>In the Errata, the Probe Team describes </a:t>
            </a:r>
            <a:r>
              <a:rPr lang="en-US" sz="1200" dirty="0"/>
              <a:t>as best </a:t>
            </a:r>
            <a:r>
              <a:rPr lang="en-US" sz="1200" dirty="0" smtClean="0"/>
              <a:t>they can </a:t>
            </a:r>
            <a:r>
              <a:rPr lang="en-US" sz="1200" dirty="0"/>
              <a:t>the </a:t>
            </a:r>
            <a:r>
              <a:rPr lang="en-US" sz="1200" dirty="0" smtClean="0"/>
              <a:t>final </a:t>
            </a:r>
            <a:r>
              <a:rPr lang="en-US" sz="1200" dirty="0"/>
              <a:t>configuration of </a:t>
            </a:r>
            <a:r>
              <a:rPr lang="en-US" sz="1200" dirty="0" smtClean="0"/>
              <a:t>their </a:t>
            </a:r>
            <a:r>
              <a:rPr lang="en-US" sz="1200" dirty="0"/>
              <a:t>mission </a:t>
            </a:r>
            <a:r>
              <a:rPr lang="en-US" sz="1200" dirty="0" smtClean="0"/>
              <a:t>in agreement with the Study Report, enumerate the </a:t>
            </a:r>
            <a:r>
              <a:rPr lang="en-US" sz="1200" dirty="0"/>
              <a:t>differences between the Concurrent </a:t>
            </a:r>
            <a:r>
              <a:rPr lang="en-US" sz="1200" dirty="0" smtClean="0"/>
              <a:t>Labs’ </a:t>
            </a:r>
            <a:r>
              <a:rPr lang="en-US" sz="1200" dirty="0"/>
              <a:t>Final </a:t>
            </a:r>
            <a:r>
              <a:rPr lang="en-US" sz="1200" dirty="0" smtClean="0"/>
              <a:t>Products and their </a:t>
            </a:r>
            <a:r>
              <a:rPr lang="en-US" sz="1200" dirty="0"/>
              <a:t>true </a:t>
            </a:r>
            <a:r>
              <a:rPr lang="en-US" sz="1200" dirty="0" smtClean="0"/>
              <a:t>Final </a:t>
            </a:r>
            <a:r>
              <a:rPr lang="en-US" sz="1200" dirty="0"/>
              <a:t>C</a:t>
            </a:r>
            <a:r>
              <a:rPr lang="en-US" sz="1200" dirty="0" smtClean="0"/>
              <a:t>onfiguration, and also attempt to account for and describe all derivative effects.</a:t>
            </a:r>
            <a:endParaRPr lang="en-US" sz="1200" dirty="0"/>
          </a:p>
        </p:txBody>
      </p:sp>
      <p:sp>
        <p:nvSpPr>
          <p:cNvPr id="2" name="Slide Number Placeholder 1"/>
          <p:cNvSpPr>
            <a:spLocks noGrp="1"/>
          </p:cNvSpPr>
          <p:nvPr>
            <p:ph type="sldNum" sz="quarter" idx="12"/>
          </p:nvPr>
        </p:nvSpPr>
        <p:spPr>
          <a:xfrm>
            <a:off x="8610600" y="6629400"/>
            <a:ext cx="533400" cy="228600"/>
          </a:xfrm>
          <a:prstGeom prst="rect">
            <a:avLst/>
          </a:prstGeom>
        </p:spPr>
        <p:txBody>
          <a:bodyPr/>
          <a:lstStyle/>
          <a:p>
            <a:fld id="{4BC46EB8-CE35-4DAE-B7F3-4DF8987CF803}" type="slidenum">
              <a:rPr lang="en-US" smtClean="0"/>
              <a:t>13</a:t>
            </a:fld>
            <a:endParaRPr lang="en-US"/>
          </a:p>
        </p:txBody>
      </p:sp>
      <p:sp>
        <p:nvSpPr>
          <p:cNvPr id="6" name="Date Placeholder 3"/>
          <p:cNvSpPr>
            <a:spLocks noGrp="1"/>
          </p:cNvSpPr>
          <p:nvPr>
            <p:ph type="dt" sz="half" idx="4294967295"/>
          </p:nvPr>
        </p:nvSpPr>
        <p:spPr>
          <a:xfrm>
            <a:off x="605901" y="6400800"/>
            <a:ext cx="1905000" cy="282575"/>
          </a:xfrm>
          <a:prstGeom prst="rect">
            <a:avLst/>
          </a:prstGeom>
        </p:spPr>
        <p:txBody>
          <a:bodyPr/>
          <a:lstStyle/>
          <a:p>
            <a:fld id="{7DB4B019-241E-CA47-8E4A-6B493E3AA95D}" type="datetime1">
              <a:rPr lang="en-US" smtClean="0"/>
              <a:t>6/27/2017</a:t>
            </a:fld>
            <a:endParaRPr lang="en-US" dirty="0"/>
          </a:p>
        </p:txBody>
      </p:sp>
    </p:spTree>
    <p:extLst>
      <p:ext uri="{BB962C8B-B14F-4D97-AF65-F5344CB8AC3E}">
        <p14:creationId xmlns:p14="http://schemas.microsoft.com/office/powerpoint/2010/main" val="1645528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900" y="0"/>
            <a:ext cx="7636933" cy="789822"/>
          </a:xfrm>
        </p:spPr>
        <p:txBody>
          <a:bodyPr>
            <a:normAutofit/>
          </a:bodyPr>
          <a:lstStyle/>
          <a:p>
            <a:r>
              <a:rPr lang="en-US" sz="2400" dirty="0" smtClean="0"/>
              <a:t>Probe Team – ICE Interface</a:t>
            </a:r>
            <a:endParaRPr lang="en-US" sz="2400" dirty="0">
              <a:latin typeface="Arial" pitchFamily="34" charset="0"/>
              <a:ea typeface="ＭＳ Ｐゴシック"/>
              <a:cs typeface="ＭＳ Ｐゴシック"/>
            </a:endParaRPr>
          </a:p>
        </p:txBody>
      </p:sp>
      <p:sp>
        <p:nvSpPr>
          <p:cNvPr id="5" name="Content Placeholder 4"/>
          <p:cNvSpPr>
            <a:spLocks noGrp="1"/>
          </p:cNvSpPr>
          <p:nvPr>
            <p:ph idx="1"/>
          </p:nvPr>
        </p:nvSpPr>
        <p:spPr>
          <a:xfrm>
            <a:off x="79899" y="927808"/>
            <a:ext cx="8930936" cy="5710179"/>
          </a:xfrm>
        </p:spPr>
        <p:txBody>
          <a:bodyPr>
            <a:noAutofit/>
          </a:bodyPr>
          <a:lstStyle/>
          <a:p>
            <a:pPr marL="233363" lvl="1" indent="-233363">
              <a:buFontTx/>
              <a:buChar char="•"/>
            </a:pPr>
            <a:r>
              <a:rPr lang="en-US" sz="1600" dirty="0" smtClean="0"/>
              <a:t>If circumstances warrant it, the Probe Teams will have an opportunity to exchange information with the Independent Cost Estimate Organization (SOMA).</a:t>
            </a:r>
          </a:p>
          <a:p>
            <a:pPr marL="633413" lvl="2" indent="-233363"/>
            <a:r>
              <a:rPr lang="en-US" sz="1400" dirty="0" smtClean="0"/>
              <a:t>Information exchange between a </a:t>
            </a:r>
            <a:r>
              <a:rPr lang="en-US" sz="1400" dirty="0"/>
              <a:t>Probe </a:t>
            </a:r>
            <a:r>
              <a:rPr lang="en-US" sz="1400" dirty="0" smtClean="0"/>
              <a:t>Team and SOMA gets initiated unilaterally by SOMA </a:t>
            </a:r>
            <a:r>
              <a:rPr lang="en-US" sz="1400" i="1" dirty="0" smtClean="0"/>
              <a:t>_only_:</a:t>
            </a:r>
          </a:p>
          <a:p>
            <a:pPr marL="1090613" lvl="3" indent="-233363"/>
            <a:r>
              <a:rPr lang="en-US" sz="1400" dirty="0" smtClean="0"/>
              <a:t>If SOMA </a:t>
            </a:r>
            <a:r>
              <a:rPr lang="en-US" sz="1400" dirty="0"/>
              <a:t>needs additional </a:t>
            </a:r>
            <a:r>
              <a:rPr lang="en-US" sz="1400" dirty="0" smtClean="0"/>
              <a:t>information from the Probe Team, or </a:t>
            </a:r>
          </a:p>
          <a:p>
            <a:pPr marL="1090613" lvl="3" indent="-233363"/>
            <a:r>
              <a:rPr lang="en-US" sz="1400" dirty="0" smtClean="0"/>
              <a:t>If SOMA detects significant unexplained discrepancies between their independent cost estimate and the PI/Probe Team’s “in house” cost estimate (which they have submitted </a:t>
            </a:r>
            <a:r>
              <a:rPr lang="en-US" sz="1400" dirty="0"/>
              <a:t>as a part of the Engineering Concept Definition </a:t>
            </a:r>
            <a:r>
              <a:rPr lang="en-US" sz="1400" dirty="0" smtClean="0"/>
              <a:t>Package) </a:t>
            </a:r>
          </a:p>
          <a:p>
            <a:pPr marL="1547813" lvl="4" indent="-233363"/>
            <a:r>
              <a:rPr lang="en-US" sz="1200" dirty="0" smtClean="0"/>
              <a:t>Note: The PI/Probe </a:t>
            </a:r>
            <a:r>
              <a:rPr lang="en-US" sz="1200" dirty="0"/>
              <a:t>Team’s “in house” cost </a:t>
            </a:r>
            <a:r>
              <a:rPr lang="en-US" sz="1200" dirty="0" smtClean="0"/>
              <a:t>estimate gets generated originally during the </a:t>
            </a:r>
            <a:r>
              <a:rPr lang="en-US" sz="1200" dirty="0"/>
              <a:t>Concurrent </a:t>
            </a:r>
            <a:r>
              <a:rPr lang="en-US" sz="1200" dirty="0" smtClean="0"/>
              <a:t>Lab runs, and subsequently the PI/Probe Team may further modify or refine it.</a:t>
            </a:r>
          </a:p>
          <a:p>
            <a:pPr marL="233363" lvl="1" indent="-233363">
              <a:buFontTx/>
              <a:buChar char="•"/>
            </a:pPr>
            <a:endParaRPr lang="en-US" sz="1600" dirty="0" smtClean="0"/>
          </a:p>
          <a:p>
            <a:pPr marL="233363" lvl="1" indent="-233363">
              <a:buFontTx/>
              <a:buChar char="•"/>
            </a:pPr>
            <a:r>
              <a:rPr lang="en-US" sz="1600" dirty="0" smtClean="0"/>
              <a:t>The PI/Probe Team can not initiate an exchange with SOMA</a:t>
            </a:r>
          </a:p>
          <a:p>
            <a:pPr marL="633413" lvl="2" indent="-233363"/>
            <a:r>
              <a:rPr lang="en-US" sz="1400" dirty="0" smtClean="0"/>
              <a:t>The PI/Probe Team’s optimal strategy therefore is to provide adequate explanations in their submissions for features and line items which in their view do not follow standard costing curves and algorithms and merit special considerations.</a:t>
            </a:r>
          </a:p>
          <a:p>
            <a:pPr marL="633413" lvl="2" indent="-233363"/>
            <a:r>
              <a:rPr lang="en-US" sz="1400" dirty="0" smtClean="0"/>
              <a:t>The good news is: as long as the Probe Team doesn’t hear from SOMA, they can assume no significant cost discrepancies were found. </a:t>
            </a:r>
          </a:p>
          <a:p>
            <a:pPr marL="400050" lvl="2" indent="0">
              <a:buNone/>
            </a:pPr>
            <a:endParaRPr lang="en-US" sz="1400" dirty="0" smtClean="0"/>
          </a:p>
          <a:p>
            <a:pPr marL="233363" lvl="1" indent="-233363">
              <a:buFontTx/>
              <a:buChar char="•"/>
            </a:pPr>
            <a:r>
              <a:rPr lang="en-US" sz="1600" dirty="0"/>
              <a:t>The information </a:t>
            </a:r>
            <a:r>
              <a:rPr lang="en-US" sz="1600" dirty="0" smtClean="0"/>
              <a:t>exchange </a:t>
            </a:r>
            <a:r>
              <a:rPr lang="en-US" sz="1600" dirty="0"/>
              <a:t>between </a:t>
            </a:r>
            <a:r>
              <a:rPr lang="en-US" sz="1600" dirty="0" smtClean="0"/>
              <a:t>SOMA and the PI/Probe Team will be conducted as a telecon or WebEx meeting, and will be preceded by written Q&amp;A exchanges between the parties.</a:t>
            </a:r>
          </a:p>
          <a:p>
            <a:pPr marL="233363" lvl="1" indent="-233363">
              <a:buFontTx/>
              <a:buChar char="•"/>
            </a:pPr>
            <a:endParaRPr lang="en-US" sz="1600" dirty="0"/>
          </a:p>
        </p:txBody>
      </p:sp>
      <p:sp>
        <p:nvSpPr>
          <p:cNvPr id="2" name="Slide Number Placeholder 1"/>
          <p:cNvSpPr>
            <a:spLocks noGrp="1"/>
          </p:cNvSpPr>
          <p:nvPr>
            <p:ph type="sldNum" sz="quarter" idx="12"/>
          </p:nvPr>
        </p:nvSpPr>
        <p:spPr>
          <a:xfrm>
            <a:off x="8610600" y="6629400"/>
            <a:ext cx="533400" cy="228600"/>
          </a:xfrm>
          <a:prstGeom prst="rect">
            <a:avLst/>
          </a:prstGeom>
        </p:spPr>
        <p:txBody>
          <a:bodyPr/>
          <a:lstStyle/>
          <a:p>
            <a:fld id="{4BC46EB8-CE35-4DAE-B7F3-4DF8987CF803}" type="slidenum">
              <a:rPr lang="en-US" smtClean="0"/>
              <a:t>14</a:t>
            </a:fld>
            <a:endParaRPr lang="en-US"/>
          </a:p>
        </p:txBody>
      </p:sp>
      <p:sp>
        <p:nvSpPr>
          <p:cNvPr id="6" name="Date Placeholder 3"/>
          <p:cNvSpPr>
            <a:spLocks noGrp="1"/>
          </p:cNvSpPr>
          <p:nvPr>
            <p:ph type="dt" sz="half" idx="4294967295"/>
          </p:nvPr>
        </p:nvSpPr>
        <p:spPr>
          <a:xfrm>
            <a:off x="605901" y="6400800"/>
            <a:ext cx="1905000" cy="282575"/>
          </a:xfrm>
          <a:prstGeom prst="rect">
            <a:avLst/>
          </a:prstGeom>
        </p:spPr>
        <p:txBody>
          <a:bodyPr/>
          <a:lstStyle/>
          <a:p>
            <a:fld id="{7DB4B019-241E-CA47-8E4A-6B493E3AA95D}" type="datetime1">
              <a:rPr lang="en-US" smtClean="0"/>
              <a:t>6/27/2017</a:t>
            </a:fld>
            <a:endParaRPr lang="en-US" dirty="0"/>
          </a:p>
        </p:txBody>
      </p:sp>
    </p:spTree>
    <p:extLst>
      <p:ext uri="{BB962C8B-B14F-4D97-AF65-F5344CB8AC3E}">
        <p14:creationId xmlns:p14="http://schemas.microsoft.com/office/powerpoint/2010/main" val="1600328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654"/>
            <a:ext cx="7848600" cy="631802"/>
          </a:xfrm>
        </p:spPr>
        <p:txBody>
          <a:bodyPr/>
          <a:lstStyle/>
          <a:p>
            <a:r>
              <a:rPr lang="en-US" b="1" dirty="0" smtClean="0"/>
              <a:t>Technology for Probes Mission </a:t>
            </a:r>
            <a:r>
              <a:rPr lang="en-US" dirty="0"/>
              <a:t>C</a:t>
            </a:r>
            <a:r>
              <a:rPr lang="en-US" b="1" dirty="0" smtClean="0"/>
              <a:t>oncepts </a:t>
            </a:r>
            <a:endParaRPr lang="en-US" b="1" dirty="0"/>
          </a:p>
        </p:txBody>
      </p:sp>
      <p:sp>
        <p:nvSpPr>
          <p:cNvPr id="3" name="Content Placeholder 2"/>
          <p:cNvSpPr>
            <a:spLocks noGrp="1"/>
          </p:cNvSpPr>
          <p:nvPr>
            <p:ph idx="1"/>
          </p:nvPr>
        </p:nvSpPr>
        <p:spPr>
          <a:xfrm>
            <a:off x="278290" y="990600"/>
            <a:ext cx="8649810" cy="5029200"/>
          </a:xfrm>
        </p:spPr>
        <p:txBody>
          <a:bodyPr>
            <a:normAutofit/>
          </a:bodyPr>
          <a:lstStyle/>
          <a:p>
            <a:pPr>
              <a:spcBef>
                <a:spcPts val="0"/>
              </a:spcBef>
            </a:pPr>
            <a:r>
              <a:rPr lang="en-US" sz="1600" dirty="0" smtClean="0"/>
              <a:t>The funding for the selected Probe Study does </a:t>
            </a:r>
            <a:r>
              <a:rPr lang="en-US" sz="1600" b="1" u="sng" dirty="0" smtClean="0"/>
              <a:t>not</a:t>
            </a:r>
            <a:r>
              <a:rPr lang="en-US" sz="1600" dirty="0" smtClean="0"/>
              <a:t> include funds for technology maturation. NASA will </a:t>
            </a:r>
            <a:r>
              <a:rPr lang="en-US" sz="1600" b="1" u="sng" dirty="0" smtClean="0"/>
              <a:t>not</a:t>
            </a:r>
            <a:r>
              <a:rPr lang="en-US" sz="1600" dirty="0" smtClean="0"/>
              <a:t> provide separate funds for technology maturation to the study teams. Technology maturation is being accomplished through the normal APRA and SAT processes. Decadal prioritization will be needed first to change current technology maturation funding priorities. </a:t>
            </a:r>
          </a:p>
          <a:p>
            <a:pPr>
              <a:spcBef>
                <a:spcPts val="0"/>
              </a:spcBef>
            </a:pPr>
            <a:r>
              <a:rPr lang="en-US" sz="1600" dirty="0" smtClean="0"/>
              <a:t>The final Study report should provide a list of technologies needed to accomplish the mission (a “Technology gap” list), and a roadmap for its maturation should the Probe mission concept be prioritized by the Decadal </a:t>
            </a:r>
          </a:p>
          <a:p>
            <a:pPr>
              <a:spcBef>
                <a:spcPts val="0"/>
              </a:spcBef>
            </a:pPr>
            <a:r>
              <a:rPr lang="en-US" sz="1600" dirty="0" smtClean="0"/>
              <a:t>NASA will include planning for the maturation of technologies needed for all Decadal Survey prioritized activities (including large and medium missions) in its planning for the 2020s that will follow the Decadal Survey.</a:t>
            </a:r>
          </a:p>
          <a:p>
            <a:pPr>
              <a:spcBef>
                <a:spcPts val="0"/>
              </a:spcBef>
            </a:pPr>
            <a:r>
              <a:rPr lang="en-US" sz="1600" dirty="0" smtClean="0"/>
              <a:t>The</a:t>
            </a:r>
            <a:r>
              <a:rPr lang="en-US" sz="1600" dirty="0"/>
              <a:t> </a:t>
            </a:r>
            <a:r>
              <a:rPr lang="en-US" sz="1600" dirty="0" smtClean="0"/>
              <a:t>Independent Cost Estimators (SOMA) will generate independent estimates of the costs required to mature </a:t>
            </a:r>
            <a:r>
              <a:rPr lang="en-US" sz="1600" dirty="0"/>
              <a:t>to TRL </a:t>
            </a:r>
            <a:r>
              <a:rPr lang="en-US" sz="1600" dirty="0" smtClean="0"/>
              <a:t>5 the technology gaps described in the Probe Study’s Technology Roadmaps </a:t>
            </a:r>
            <a:endParaRPr lang="en-US" sz="1600" dirty="0"/>
          </a:p>
          <a:p>
            <a:pPr lvl="1">
              <a:spcBef>
                <a:spcPts val="0"/>
              </a:spcBef>
            </a:pPr>
            <a:r>
              <a:rPr lang="en-US" sz="1400" dirty="0" smtClean="0"/>
              <a:t>TRL-5 must be reached by Phase-A start date, assumed to be 10/1/2023</a:t>
            </a:r>
          </a:p>
          <a:p>
            <a:pPr lvl="1">
              <a:spcBef>
                <a:spcPts val="0"/>
              </a:spcBef>
            </a:pPr>
            <a:r>
              <a:rPr lang="en-US" sz="1400" dirty="0" smtClean="0"/>
              <a:t>TRL-6 must be reached by PDR</a:t>
            </a:r>
          </a:p>
          <a:p>
            <a:pPr lvl="1">
              <a:spcBef>
                <a:spcPts val="0"/>
              </a:spcBef>
            </a:pPr>
            <a:r>
              <a:rPr lang="en-US" sz="1400" dirty="0" smtClean="0"/>
              <a:t>The independent technology maturation cost estimates will be treated entirely separately from </a:t>
            </a:r>
            <a:r>
              <a:rPr lang="en-US" sz="1400" dirty="0"/>
              <a:t>the </a:t>
            </a:r>
            <a:r>
              <a:rPr lang="en-US" sz="1400" dirty="0" smtClean="0"/>
              <a:t>Probes’ Independent </a:t>
            </a:r>
            <a:r>
              <a:rPr lang="en-US" sz="1400" dirty="0"/>
              <a:t>Cost </a:t>
            </a:r>
            <a:r>
              <a:rPr lang="en-US" sz="1400" dirty="0" smtClean="0"/>
              <a:t>Estimates, and will only be used by HQ and the Decadal as secondary or advisory information</a:t>
            </a:r>
          </a:p>
          <a:p>
            <a:pPr marL="0" indent="0">
              <a:spcBef>
                <a:spcPts val="0"/>
              </a:spcBef>
              <a:buNone/>
            </a:pPr>
            <a:endParaRPr lang="en-US" sz="1600" strike="sngStrike" dirty="0" smtClean="0"/>
          </a:p>
        </p:txBody>
      </p:sp>
      <p:sp>
        <p:nvSpPr>
          <p:cNvPr id="4" name="Date Placeholder 3"/>
          <p:cNvSpPr>
            <a:spLocks noGrp="1"/>
          </p:cNvSpPr>
          <p:nvPr>
            <p:ph type="dt" sz="half" idx="4294967295"/>
          </p:nvPr>
        </p:nvSpPr>
        <p:spPr>
          <a:xfrm>
            <a:off x="605901" y="6400800"/>
            <a:ext cx="1905000" cy="282575"/>
          </a:xfrm>
          <a:prstGeom prst="rect">
            <a:avLst/>
          </a:prstGeom>
        </p:spPr>
        <p:txBody>
          <a:bodyPr/>
          <a:lstStyle/>
          <a:p>
            <a:fld id="{7DB4B019-241E-CA47-8E4A-6B493E3AA95D}" type="datetime1">
              <a:rPr lang="en-US" smtClean="0"/>
              <a:t>6/27/2017</a:t>
            </a:fld>
            <a:endParaRPr lang="en-US" dirty="0"/>
          </a:p>
        </p:txBody>
      </p:sp>
      <p:sp>
        <p:nvSpPr>
          <p:cNvPr id="5" name="Slide Number Placeholder 4"/>
          <p:cNvSpPr>
            <a:spLocks noGrp="1"/>
          </p:cNvSpPr>
          <p:nvPr>
            <p:ph type="sldNum" sz="quarter" idx="12"/>
          </p:nvPr>
        </p:nvSpPr>
        <p:spPr/>
        <p:txBody>
          <a:bodyPr/>
          <a:lstStyle/>
          <a:p>
            <a:fld id="{B54DFC07-8F64-4A47-9DA5-DA616D86F6F7}" type="slidenum">
              <a:rPr lang="en-US" smtClean="0"/>
              <a:t>15</a:t>
            </a:fld>
            <a:endParaRPr lang="en-US"/>
          </a:p>
        </p:txBody>
      </p:sp>
    </p:spTree>
    <p:extLst>
      <p:ext uri="{BB962C8B-B14F-4D97-AF65-F5344CB8AC3E}">
        <p14:creationId xmlns:p14="http://schemas.microsoft.com/office/powerpoint/2010/main" val="3948950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a:xfrm>
            <a:off x="625840" y="195275"/>
            <a:ext cx="8375060" cy="492443"/>
          </a:xfrm>
        </p:spPr>
        <p:txBody>
          <a:bodyPr>
            <a:normAutofit/>
          </a:bodyPr>
          <a:lstStyle/>
          <a:p>
            <a:r>
              <a:rPr lang="en-US" sz="2400" dirty="0">
                <a:latin typeface="Arial" pitchFamily="34" charset="0"/>
                <a:ea typeface="ＭＳ Ｐゴシック"/>
                <a:cs typeface="ＭＳ Ｐゴシック"/>
              </a:rPr>
              <a:t>Design Guidelines - Overview</a:t>
            </a:r>
          </a:p>
        </p:txBody>
      </p:sp>
      <p:sp>
        <p:nvSpPr>
          <p:cNvPr id="7" name="Content Placeholder 4"/>
          <p:cNvSpPr>
            <a:spLocks noGrp="1"/>
          </p:cNvSpPr>
          <p:nvPr>
            <p:ph sz="quarter" idx="4294967295"/>
          </p:nvPr>
        </p:nvSpPr>
        <p:spPr>
          <a:xfrm>
            <a:off x="468299" y="962558"/>
            <a:ext cx="8134021" cy="4362157"/>
          </a:xfrm>
        </p:spPr>
        <p:txBody>
          <a:bodyPr>
            <a:noAutofit/>
          </a:bodyPr>
          <a:lstStyle/>
          <a:p>
            <a:r>
              <a:rPr lang="en-US" sz="1600" dirty="0">
                <a:latin typeface="Arial" pitchFamily="84" charset="0"/>
                <a:ea typeface="ＭＳ Ｐゴシック" pitchFamily="84" charset="-128"/>
              </a:rPr>
              <a:t>Aerospace Corp. has reviewed the Design Guidelines used in the Concurrent Design Labs the Probe Studies will use (IDC and Team-X), in order to assess if their processes are robust enough for an independent cost estimate.</a:t>
            </a:r>
          </a:p>
          <a:p>
            <a:pPr lvl="1"/>
            <a:r>
              <a:rPr lang="en-US" sz="1600" dirty="0" smtClean="0">
                <a:latin typeface="Arial" pitchFamily="84" charset="0"/>
                <a:ea typeface="ＭＳ Ｐゴシック" pitchFamily="84" charset="-128"/>
              </a:rPr>
              <a:t>Their </a:t>
            </a:r>
            <a:r>
              <a:rPr lang="en-US" sz="1600" dirty="0">
                <a:latin typeface="Arial" pitchFamily="84" charset="0"/>
                <a:ea typeface="ＭＳ Ｐゴシック" pitchFamily="84" charset="-128"/>
              </a:rPr>
              <a:t>review was actually conducted in preparation for the CATE effort for the Large Studies, however its findings are equally applicable to the Probe studies. </a:t>
            </a:r>
          </a:p>
          <a:p>
            <a:r>
              <a:rPr lang="en-US" sz="1600" dirty="0">
                <a:latin typeface="Arial" pitchFamily="84" charset="0"/>
                <a:ea typeface="ＭＳ Ｐゴシック" pitchFamily="84" charset="-128"/>
              </a:rPr>
              <a:t>The guidelines reviewed were:</a:t>
            </a:r>
          </a:p>
          <a:p>
            <a:pPr lvl="1"/>
            <a:r>
              <a:rPr lang="en-US" sz="1600" b="1" dirty="0">
                <a:latin typeface="Arial" pitchFamily="84" charset="0"/>
                <a:ea typeface="ＭＳ Ｐゴシック" pitchFamily="84" charset="-128"/>
              </a:rPr>
              <a:t>“IDL/MDL Design Guidelines” - for the Probes Studies assigned to GSFC’s IDC </a:t>
            </a:r>
          </a:p>
          <a:p>
            <a:pPr lvl="1"/>
            <a:r>
              <a:rPr lang="en-US" sz="1600" b="1" dirty="0">
                <a:latin typeface="Arial" pitchFamily="84" charset="0"/>
                <a:ea typeface="ＭＳ Ｐゴシック" pitchFamily="84" charset="-128"/>
              </a:rPr>
              <a:t>“JPL Design Principles” - for the Probe Studies assigned to JPL’s Team-X</a:t>
            </a:r>
          </a:p>
          <a:p>
            <a:pPr lvl="1"/>
            <a:endParaRPr lang="en-US" sz="1200" b="1" dirty="0">
              <a:latin typeface="Arial" pitchFamily="84" charset="0"/>
              <a:ea typeface="ＭＳ Ｐゴシック" pitchFamily="84" charset="-128"/>
            </a:endParaRPr>
          </a:p>
          <a:p>
            <a:r>
              <a:rPr lang="en-US" sz="1600" dirty="0">
                <a:latin typeface="Arial" pitchFamily="84" charset="0"/>
                <a:ea typeface="ＭＳ Ｐゴシック" pitchFamily="84" charset="-128"/>
              </a:rPr>
              <a:t>Overall, the Aerospace review found that the IDC and Team-X guidelines were in reasonable agreement with its own guidelines, but the </a:t>
            </a:r>
            <a:r>
              <a:rPr lang="en-US" sz="1600" dirty="0" smtClean="0">
                <a:latin typeface="Arial" pitchFamily="84" charset="0"/>
                <a:ea typeface="ＭＳ Ｐゴシック" pitchFamily="84" charset="-128"/>
              </a:rPr>
              <a:t>following </a:t>
            </a:r>
            <a:r>
              <a:rPr lang="en-US" sz="1600" dirty="0">
                <a:latin typeface="Arial" pitchFamily="84" charset="0"/>
                <a:ea typeface="ＭＳ Ｐゴシック" pitchFamily="84" charset="-128"/>
              </a:rPr>
              <a:t>additional mass and power guidelines should also be considered:</a:t>
            </a:r>
          </a:p>
          <a:p>
            <a:pPr lvl="1"/>
            <a:r>
              <a:rPr lang="en-US" sz="1600" b="1" dirty="0">
                <a:latin typeface="Arial" pitchFamily="84" charset="0"/>
                <a:ea typeface="ＭＳ Ｐゴシック" pitchFamily="84" charset="-128"/>
              </a:rPr>
              <a:t>ANSI/AIAA-G-020-1992 entitled “Estimating and Budgeting Weight and Power Contingencies for Spacecraft Systems” provides guidance at the system level for new designs in conceptual design stage</a:t>
            </a:r>
          </a:p>
          <a:p>
            <a:pPr lvl="1"/>
            <a:r>
              <a:rPr lang="en-US" sz="1600" b="1" dirty="0">
                <a:latin typeface="Arial" pitchFamily="84" charset="0"/>
                <a:ea typeface="ＭＳ Ｐゴシック" pitchFamily="84" charset="-128"/>
              </a:rPr>
              <a:t>ANSI/AIAA-S-120A-2015 entitled “Mass Properties Control for Space Systems” provides additional guidance at the subsystem level for different levels of design maturity</a:t>
            </a:r>
          </a:p>
          <a:p>
            <a:pPr marL="395288" lvl="1" indent="0">
              <a:buNone/>
            </a:pPr>
            <a:endParaRPr lang="en-US" sz="1200" dirty="0">
              <a:latin typeface="Arial" pitchFamily="84" charset="0"/>
              <a:ea typeface="ＭＳ Ｐゴシック" pitchFamily="84" charset="-128"/>
            </a:endParaRPr>
          </a:p>
        </p:txBody>
      </p:sp>
      <p:sp>
        <p:nvSpPr>
          <p:cNvPr id="4" name="Date Placeholder 3"/>
          <p:cNvSpPr txBox="1">
            <a:spLocks/>
          </p:cNvSpPr>
          <p:nvPr/>
        </p:nvSpPr>
        <p:spPr bwMode="auto">
          <a:xfrm>
            <a:off x="605901" y="6400800"/>
            <a:ext cx="1905000"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fld id="{7DB4B019-241E-CA47-8E4A-6B493E3AA95D}" type="datetime1">
              <a:rPr lang="en-US" smtClean="0"/>
              <a:pPr/>
              <a:t>6/27/2017</a:t>
            </a:fld>
            <a:endParaRPr lang="en-US" dirty="0"/>
          </a:p>
        </p:txBody>
      </p:sp>
      <p:sp>
        <p:nvSpPr>
          <p:cNvPr id="5" name="Slide Number Placeholder 1"/>
          <p:cNvSpPr txBox="1">
            <a:spLocks/>
          </p:cNvSpPr>
          <p:nvPr/>
        </p:nvSpPr>
        <p:spPr bwMode="auto">
          <a:xfrm>
            <a:off x="8610600" y="6617043"/>
            <a:ext cx="533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dirty="0" smtClean="0"/>
              <a:t>16</a:t>
            </a:r>
            <a:endParaRPr lang="en-US" dirty="0"/>
          </a:p>
        </p:txBody>
      </p:sp>
    </p:spTree>
    <p:extLst>
      <p:ext uri="{BB962C8B-B14F-4D97-AF65-F5344CB8AC3E}">
        <p14:creationId xmlns:p14="http://schemas.microsoft.com/office/powerpoint/2010/main" val="934544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4809" y="134239"/>
            <a:ext cx="7636933" cy="584302"/>
          </a:xfrm>
        </p:spPr>
        <p:txBody>
          <a:bodyPr>
            <a:normAutofit/>
          </a:bodyPr>
          <a:lstStyle/>
          <a:p>
            <a:r>
              <a:rPr lang="en-US" sz="2400" dirty="0">
                <a:latin typeface="Arial" pitchFamily="34" charset="0"/>
                <a:ea typeface="ＭＳ Ｐゴシック"/>
                <a:cs typeface="ＭＳ Ｐゴシック"/>
              </a:rPr>
              <a:t>Contingency and Margin Definitions</a:t>
            </a:r>
          </a:p>
        </p:txBody>
      </p:sp>
      <p:sp>
        <p:nvSpPr>
          <p:cNvPr id="5" name="Content Placeholder 4"/>
          <p:cNvSpPr>
            <a:spLocks noGrp="1"/>
          </p:cNvSpPr>
          <p:nvPr>
            <p:ph idx="1"/>
          </p:nvPr>
        </p:nvSpPr>
        <p:spPr>
          <a:xfrm>
            <a:off x="478678" y="1034646"/>
            <a:ext cx="8229600" cy="4535501"/>
          </a:xfrm>
        </p:spPr>
        <p:txBody>
          <a:bodyPr/>
          <a:lstStyle/>
          <a:p>
            <a:r>
              <a:rPr lang="en-US" altLang="en-US" sz="1800" dirty="0"/>
              <a:t>Contingency: </a:t>
            </a:r>
            <a:r>
              <a:rPr lang="en-US" altLang="en-US" sz="1800" dirty="0" smtClean="0"/>
              <a:t>a </a:t>
            </a:r>
            <a:r>
              <a:rPr lang="en-US" altLang="en-US" sz="1800" dirty="0"/>
              <a:t>possible occurrence or result </a:t>
            </a:r>
          </a:p>
          <a:p>
            <a:r>
              <a:rPr lang="en-US" altLang="en-US" sz="1800" dirty="0" smtClean="0"/>
              <a:t>Margin</a:t>
            </a:r>
            <a:r>
              <a:rPr lang="en-US" altLang="en-US" sz="1800" dirty="0"/>
              <a:t>: an amount beyond the necessary</a:t>
            </a:r>
          </a:p>
          <a:p>
            <a:endParaRPr lang="en-US" dirty="0"/>
          </a:p>
        </p:txBody>
      </p:sp>
      <p:pic>
        <p:nvPicPr>
          <p:cNvPr id="6" name="Picture 5"/>
          <p:cNvPicPr>
            <a:picLocks noChangeAspect="1"/>
          </p:cNvPicPr>
          <p:nvPr/>
        </p:nvPicPr>
        <p:blipFill>
          <a:blip r:embed="rId2"/>
          <a:stretch>
            <a:fillRect/>
          </a:stretch>
        </p:blipFill>
        <p:spPr>
          <a:xfrm>
            <a:off x="1315983" y="1881974"/>
            <a:ext cx="5855368" cy="4164076"/>
          </a:xfrm>
          <a:prstGeom prst="rect">
            <a:avLst/>
          </a:prstGeom>
        </p:spPr>
      </p:pic>
      <p:sp>
        <p:nvSpPr>
          <p:cNvPr id="7" name="Date Placeholder 3"/>
          <p:cNvSpPr>
            <a:spLocks noGrp="1"/>
          </p:cNvSpPr>
          <p:nvPr>
            <p:ph type="dt" sz="half" idx="4294967295"/>
          </p:nvPr>
        </p:nvSpPr>
        <p:spPr>
          <a:xfrm>
            <a:off x="605901" y="6400800"/>
            <a:ext cx="1905000" cy="282575"/>
          </a:xfrm>
          <a:prstGeom prst="rect">
            <a:avLst/>
          </a:prstGeom>
        </p:spPr>
        <p:txBody>
          <a:bodyPr/>
          <a:lstStyle/>
          <a:p>
            <a:fld id="{7DB4B019-241E-CA47-8E4A-6B493E3AA95D}" type="datetime1">
              <a:rPr lang="en-US" smtClean="0"/>
              <a:t>6/27/2017</a:t>
            </a:fld>
            <a:endParaRPr lang="en-US" dirty="0"/>
          </a:p>
        </p:txBody>
      </p:sp>
      <p:sp>
        <p:nvSpPr>
          <p:cNvPr id="9" name="Slide Number Placeholder 1"/>
          <p:cNvSpPr>
            <a:spLocks noGrp="1"/>
          </p:cNvSpPr>
          <p:nvPr>
            <p:ph type="sldNum" sz="quarter" idx="4294967295"/>
          </p:nvPr>
        </p:nvSpPr>
        <p:spPr>
          <a:xfrm>
            <a:off x="8610600" y="6617043"/>
            <a:ext cx="533400" cy="228600"/>
          </a:xfrm>
          <a:prstGeom prst="rect">
            <a:avLst/>
          </a:prstGeom>
        </p:spPr>
        <p:txBody>
          <a:bodyPr/>
          <a:lstStyle/>
          <a:p>
            <a:r>
              <a:rPr lang="en-US" dirty="0" smtClean="0"/>
              <a:t>17</a:t>
            </a:r>
            <a:endParaRPr lang="en-US" dirty="0"/>
          </a:p>
        </p:txBody>
      </p:sp>
    </p:spTree>
    <p:extLst>
      <p:ext uri="{BB962C8B-B14F-4D97-AF65-F5344CB8AC3E}">
        <p14:creationId xmlns:p14="http://schemas.microsoft.com/office/powerpoint/2010/main" val="2495721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66889" y="940935"/>
            <a:ext cx="8271719" cy="4890979"/>
          </a:xfrm>
          <a:prstGeom prst="rect">
            <a:avLst/>
          </a:prstGeom>
        </p:spPr>
      </p:pic>
      <p:sp>
        <p:nvSpPr>
          <p:cNvPr id="2" name="Title 1"/>
          <p:cNvSpPr>
            <a:spLocks noGrp="1"/>
          </p:cNvSpPr>
          <p:nvPr>
            <p:ph type="title"/>
          </p:nvPr>
        </p:nvSpPr>
        <p:spPr>
          <a:xfrm>
            <a:off x="631209" y="132452"/>
            <a:ext cx="8512791" cy="631028"/>
          </a:xfrm>
        </p:spPr>
        <p:txBody>
          <a:bodyPr>
            <a:normAutofit/>
          </a:bodyPr>
          <a:lstStyle/>
          <a:p>
            <a:r>
              <a:rPr lang="en-US" sz="2200" dirty="0" smtClean="0">
                <a:latin typeface="Arial" pitchFamily="84" charset="0"/>
                <a:ea typeface="ＭＳ Ｐゴシック" pitchFamily="84" charset="-128"/>
                <a:cs typeface="ＭＳ Ｐゴシック" pitchFamily="84" charset="-128"/>
              </a:rPr>
              <a:t>       ANSI/AIAA-G-020-1992 </a:t>
            </a:r>
            <a:r>
              <a:rPr lang="en-US" sz="2200" dirty="0">
                <a:latin typeface="Arial" pitchFamily="84" charset="0"/>
                <a:ea typeface="ＭＳ Ｐゴシック" pitchFamily="84" charset="-128"/>
                <a:cs typeface="ＭＳ Ｐゴシック" pitchFamily="84" charset="-128"/>
              </a:rPr>
              <a:t>Mass Contingency </a:t>
            </a:r>
            <a:r>
              <a:rPr lang="en-US" sz="2200" dirty="0" smtClean="0">
                <a:latin typeface="Arial" pitchFamily="84" charset="0"/>
                <a:ea typeface="ＭＳ Ｐゴシック" pitchFamily="84" charset="-128"/>
                <a:cs typeface="ＭＳ Ｐゴシック" pitchFamily="84" charset="-128"/>
              </a:rPr>
              <a:t>Guidelines</a:t>
            </a:r>
            <a:endParaRPr lang="en-US" sz="2200" dirty="0"/>
          </a:p>
        </p:txBody>
      </p:sp>
      <p:sp>
        <p:nvSpPr>
          <p:cNvPr id="8" name="Rectangle 7"/>
          <p:cNvSpPr/>
          <p:nvPr/>
        </p:nvSpPr>
        <p:spPr bwMode="auto">
          <a:xfrm>
            <a:off x="1987604" y="3901886"/>
            <a:ext cx="423447" cy="1877895"/>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80" charset="0"/>
              <a:ea typeface="ＭＳ Ｐゴシック" pitchFamily="80" charset="-128"/>
              <a:cs typeface="ＭＳ Ｐゴシック" pitchFamily="80" charset="-128"/>
            </a:endParaRPr>
          </a:p>
        </p:txBody>
      </p:sp>
      <p:sp>
        <p:nvSpPr>
          <p:cNvPr id="10" name="TextBox 9"/>
          <p:cNvSpPr txBox="1"/>
          <p:nvPr/>
        </p:nvSpPr>
        <p:spPr>
          <a:xfrm>
            <a:off x="764075" y="6043430"/>
            <a:ext cx="5325497" cy="276999"/>
          </a:xfrm>
          <a:prstGeom prst="rect">
            <a:avLst/>
          </a:prstGeom>
          <a:noFill/>
        </p:spPr>
        <p:txBody>
          <a:bodyPr wrap="none" rtlCol="0">
            <a:spAutoFit/>
          </a:bodyPr>
          <a:lstStyle/>
          <a:p>
            <a:r>
              <a:rPr lang="en-US" sz="1200" dirty="0"/>
              <a:t>*Note:  Class 1 = New Design, Class 2 = Generational, Class 3 = Production</a:t>
            </a:r>
          </a:p>
        </p:txBody>
      </p:sp>
      <p:sp>
        <p:nvSpPr>
          <p:cNvPr id="11" name="TextBox 10"/>
          <p:cNvSpPr txBox="1"/>
          <p:nvPr/>
        </p:nvSpPr>
        <p:spPr>
          <a:xfrm>
            <a:off x="2687967" y="2761611"/>
            <a:ext cx="304892" cy="461665"/>
          </a:xfrm>
          <a:prstGeom prst="rect">
            <a:avLst/>
          </a:prstGeom>
          <a:noFill/>
        </p:spPr>
        <p:txBody>
          <a:bodyPr wrap="none" rtlCol="0">
            <a:spAutoFit/>
          </a:bodyPr>
          <a:lstStyle/>
          <a:p>
            <a:r>
              <a:rPr lang="en-US" dirty="0"/>
              <a:t>*</a:t>
            </a:r>
          </a:p>
        </p:txBody>
      </p:sp>
      <p:sp>
        <p:nvSpPr>
          <p:cNvPr id="7" name="Date Placeholder 3"/>
          <p:cNvSpPr txBox="1">
            <a:spLocks/>
          </p:cNvSpPr>
          <p:nvPr/>
        </p:nvSpPr>
        <p:spPr bwMode="auto">
          <a:xfrm>
            <a:off x="631209" y="6554922"/>
            <a:ext cx="1905000"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fld id="{7DB4B019-241E-CA47-8E4A-6B493E3AA95D}" type="datetime1">
              <a:rPr lang="en-US" smtClean="0"/>
              <a:pPr/>
              <a:t>6/27/2017</a:t>
            </a:fld>
            <a:endParaRPr lang="en-US" dirty="0"/>
          </a:p>
        </p:txBody>
      </p:sp>
      <p:sp>
        <p:nvSpPr>
          <p:cNvPr id="13" name="Slide Number Placeholder 1"/>
          <p:cNvSpPr txBox="1">
            <a:spLocks/>
          </p:cNvSpPr>
          <p:nvPr/>
        </p:nvSpPr>
        <p:spPr bwMode="auto">
          <a:xfrm>
            <a:off x="8610600" y="6617043"/>
            <a:ext cx="533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dirty="0" smtClean="0"/>
              <a:t>18</a:t>
            </a:r>
            <a:endParaRPr lang="en-US" dirty="0"/>
          </a:p>
        </p:txBody>
      </p:sp>
    </p:spTree>
    <p:extLst>
      <p:ext uri="{BB962C8B-B14F-4D97-AF65-F5344CB8AC3E}">
        <p14:creationId xmlns:p14="http://schemas.microsoft.com/office/powerpoint/2010/main" val="3922879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209" y="124287"/>
            <a:ext cx="8512791" cy="573645"/>
          </a:xfrm>
        </p:spPr>
        <p:txBody>
          <a:bodyPr>
            <a:normAutofit fontScale="90000"/>
          </a:bodyPr>
          <a:lstStyle/>
          <a:p>
            <a:r>
              <a:rPr lang="en-US" sz="2400" dirty="0" smtClean="0">
                <a:latin typeface="Arial" pitchFamily="84" charset="0"/>
                <a:ea typeface="ＭＳ Ｐゴシック" pitchFamily="84" charset="-128"/>
                <a:cs typeface="ＭＳ Ｐゴシック" pitchFamily="84" charset="-128"/>
              </a:rPr>
              <a:t>       ANSI/AIAA-G-020-1992 </a:t>
            </a:r>
            <a:r>
              <a:rPr lang="en-US" sz="2700" dirty="0">
                <a:latin typeface="Arial" pitchFamily="84" charset="0"/>
                <a:ea typeface="ＭＳ Ｐゴシック" pitchFamily="84" charset="-128"/>
                <a:cs typeface="ＭＳ Ｐゴシック" pitchFamily="84" charset="-128"/>
              </a:rPr>
              <a:t>Power</a:t>
            </a:r>
            <a:r>
              <a:rPr lang="en-US" sz="2400" dirty="0">
                <a:latin typeface="Arial" pitchFamily="84" charset="0"/>
                <a:ea typeface="ＭＳ Ｐゴシック" pitchFamily="84" charset="-128"/>
                <a:cs typeface="ＭＳ Ｐゴシック" pitchFamily="84" charset="-128"/>
              </a:rPr>
              <a:t> Contingency Guidelines</a:t>
            </a:r>
            <a:endParaRPr lang="en-US" sz="2400" dirty="0"/>
          </a:p>
        </p:txBody>
      </p:sp>
      <p:grpSp>
        <p:nvGrpSpPr>
          <p:cNvPr id="3" name="Group 2"/>
          <p:cNvGrpSpPr/>
          <p:nvPr/>
        </p:nvGrpSpPr>
        <p:grpSpPr>
          <a:xfrm>
            <a:off x="445406" y="980230"/>
            <a:ext cx="8219132" cy="4841683"/>
            <a:chOff x="427651" y="1092712"/>
            <a:chExt cx="8219132" cy="4841683"/>
          </a:xfrm>
        </p:grpSpPr>
        <p:pic>
          <p:nvPicPr>
            <p:cNvPr id="5" name="Picture 4"/>
            <p:cNvPicPr>
              <a:picLocks noChangeAspect="1"/>
            </p:cNvPicPr>
            <p:nvPr/>
          </p:nvPicPr>
          <p:blipFill>
            <a:blip r:embed="rId2"/>
            <a:stretch>
              <a:fillRect/>
            </a:stretch>
          </p:blipFill>
          <p:spPr>
            <a:xfrm>
              <a:off x="427651" y="1092712"/>
              <a:ext cx="8219132" cy="4841683"/>
            </a:xfrm>
            <a:prstGeom prst="rect">
              <a:avLst/>
            </a:prstGeom>
          </p:spPr>
        </p:pic>
        <p:sp>
          <p:nvSpPr>
            <p:cNvPr id="6" name="Rectangle 5"/>
            <p:cNvSpPr/>
            <p:nvPr/>
          </p:nvSpPr>
          <p:spPr bwMode="auto">
            <a:xfrm>
              <a:off x="4473809" y="1791979"/>
              <a:ext cx="687335" cy="2577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80" charset="0"/>
                <a:ea typeface="ＭＳ Ｐゴシック" pitchFamily="80" charset="-128"/>
                <a:cs typeface="ＭＳ Ｐゴシック" pitchFamily="80" charset="-128"/>
              </a:endParaRPr>
            </a:p>
          </p:txBody>
        </p:sp>
        <p:sp>
          <p:nvSpPr>
            <p:cNvPr id="7" name="TextBox 6"/>
            <p:cNvSpPr txBox="1"/>
            <p:nvPr/>
          </p:nvSpPr>
          <p:spPr>
            <a:xfrm>
              <a:off x="4418576" y="1745440"/>
              <a:ext cx="800219" cy="338554"/>
            </a:xfrm>
            <a:prstGeom prst="rect">
              <a:avLst/>
            </a:prstGeom>
            <a:noFill/>
          </p:spPr>
          <p:txBody>
            <a:bodyPr wrap="none" rtlCol="0">
              <a:spAutoFit/>
            </a:bodyPr>
            <a:lstStyle/>
            <a:p>
              <a:r>
                <a:rPr lang="en-US" sz="1600" b="1" i="1" dirty="0"/>
                <a:t>Power</a:t>
              </a:r>
            </a:p>
          </p:txBody>
        </p:sp>
      </p:grpSp>
      <p:sp>
        <p:nvSpPr>
          <p:cNvPr id="10" name="Rectangle 9"/>
          <p:cNvSpPr/>
          <p:nvPr/>
        </p:nvSpPr>
        <p:spPr bwMode="auto">
          <a:xfrm>
            <a:off x="1945401" y="3840128"/>
            <a:ext cx="423447" cy="195153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80" charset="0"/>
              <a:ea typeface="ＭＳ Ｐゴシック" pitchFamily="80" charset="-128"/>
              <a:cs typeface="ＭＳ Ｐゴシック" pitchFamily="80" charset="-128"/>
            </a:endParaRPr>
          </a:p>
        </p:txBody>
      </p:sp>
      <p:sp>
        <p:nvSpPr>
          <p:cNvPr id="11" name="TextBox 10"/>
          <p:cNvSpPr txBox="1"/>
          <p:nvPr/>
        </p:nvSpPr>
        <p:spPr>
          <a:xfrm>
            <a:off x="817341" y="6004550"/>
            <a:ext cx="5325497" cy="276999"/>
          </a:xfrm>
          <a:prstGeom prst="rect">
            <a:avLst/>
          </a:prstGeom>
          <a:noFill/>
        </p:spPr>
        <p:txBody>
          <a:bodyPr wrap="none" rtlCol="0">
            <a:spAutoFit/>
          </a:bodyPr>
          <a:lstStyle/>
          <a:p>
            <a:r>
              <a:rPr lang="en-US" sz="1200" dirty="0"/>
              <a:t>*Note:  Class 1 = New Design, Class 2 = Generational, Class 3 = Production</a:t>
            </a:r>
          </a:p>
        </p:txBody>
      </p:sp>
      <p:sp>
        <p:nvSpPr>
          <p:cNvPr id="12" name="TextBox 11"/>
          <p:cNvSpPr txBox="1"/>
          <p:nvPr/>
        </p:nvSpPr>
        <p:spPr>
          <a:xfrm>
            <a:off x="2687967" y="2761611"/>
            <a:ext cx="304892" cy="461665"/>
          </a:xfrm>
          <a:prstGeom prst="rect">
            <a:avLst/>
          </a:prstGeom>
          <a:noFill/>
        </p:spPr>
        <p:txBody>
          <a:bodyPr wrap="none" rtlCol="0">
            <a:spAutoFit/>
          </a:bodyPr>
          <a:lstStyle/>
          <a:p>
            <a:r>
              <a:rPr lang="en-US" dirty="0"/>
              <a:t>*</a:t>
            </a:r>
          </a:p>
        </p:txBody>
      </p:sp>
      <p:sp>
        <p:nvSpPr>
          <p:cNvPr id="13" name="Date Placeholder 3"/>
          <p:cNvSpPr txBox="1">
            <a:spLocks/>
          </p:cNvSpPr>
          <p:nvPr/>
        </p:nvSpPr>
        <p:spPr bwMode="auto">
          <a:xfrm>
            <a:off x="631209" y="6575425"/>
            <a:ext cx="1905000"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fld id="{7DB4B019-241E-CA47-8E4A-6B493E3AA95D}" type="datetime1">
              <a:rPr lang="en-US" smtClean="0"/>
              <a:pPr/>
              <a:t>6/27/2017</a:t>
            </a:fld>
            <a:endParaRPr lang="en-US" dirty="0"/>
          </a:p>
        </p:txBody>
      </p:sp>
      <p:sp>
        <p:nvSpPr>
          <p:cNvPr id="14" name="Slide Number Placeholder 1"/>
          <p:cNvSpPr txBox="1">
            <a:spLocks/>
          </p:cNvSpPr>
          <p:nvPr/>
        </p:nvSpPr>
        <p:spPr bwMode="auto">
          <a:xfrm>
            <a:off x="8610600" y="6617043"/>
            <a:ext cx="533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dirty="0" smtClean="0"/>
              <a:t>19</a:t>
            </a:r>
          </a:p>
        </p:txBody>
      </p:sp>
    </p:spTree>
    <p:extLst>
      <p:ext uri="{BB962C8B-B14F-4D97-AF65-F5344CB8AC3E}">
        <p14:creationId xmlns:p14="http://schemas.microsoft.com/office/powerpoint/2010/main" val="1927345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599"/>
            <a:ext cx="7772400" cy="5029200"/>
          </a:xfrm>
        </p:spPr>
        <p:txBody>
          <a:bodyPr>
            <a:normAutofit/>
          </a:bodyPr>
          <a:lstStyle/>
          <a:p>
            <a:r>
              <a:rPr lang="en-US" sz="1800" dirty="0" smtClean="0"/>
              <a:t>Purpose</a:t>
            </a:r>
          </a:p>
          <a:p>
            <a:r>
              <a:rPr lang="en-US" sz="1800" dirty="0" smtClean="0"/>
              <a:t>Funding process for the Probes studies</a:t>
            </a:r>
          </a:p>
          <a:p>
            <a:pPr lvl="1"/>
            <a:r>
              <a:rPr lang="en-US" sz="1800" dirty="0" smtClean="0"/>
              <a:t>Start and End dates</a:t>
            </a:r>
          </a:p>
          <a:p>
            <a:pPr lvl="1"/>
            <a:r>
              <a:rPr lang="en-US" sz="1800" dirty="0" smtClean="0"/>
              <a:t>No-cost Extensions</a:t>
            </a:r>
          </a:p>
          <a:p>
            <a:pPr lvl="1"/>
            <a:r>
              <a:rPr lang="en-US" sz="1800" dirty="0" smtClean="0"/>
              <a:t>Fund Phasing </a:t>
            </a:r>
          </a:p>
          <a:p>
            <a:r>
              <a:rPr lang="en-US" sz="1800" dirty="0" smtClean="0"/>
              <a:t>Oversight Approach and Reporting </a:t>
            </a:r>
          </a:p>
          <a:p>
            <a:pPr lvl="1"/>
            <a:r>
              <a:rPr lang="en-US" sz="1800" dirty="0" smtClean="0"/>
              <a:t>Quarterly report </a:t>
            </a:r>
          </a:p>
          <a:p>
            <a:pPr lvl="1"/>
            <a:r>
              <a:rPr lang="en-US" sz="1800" dirty="0" smtClean="0"/>
              <a:t>Winter 2018 AAS presentation </a:t>
            </a:r>
          </a:p>
          <a:p>
            <a:r>
              <a:rPr lang="en-US" sz="1800" dirty="0" smtClean="0"/>
              <a:t>Final Study Products</a:t>
            </a:r>
          </a:p>
          <a:p>
            <a:pPr lvl="1"/>
            <a:r>
              <a:rPr lang="en-US" sz="1800" dirty="0" smtClean="0"/>
              <a:t>Study Report</a:t>
            </a:r>
          </a:p>
          <a:p>
            <a:pPr lvl="1"/>
            <a:r>
              <a:rPr lang="en-US" sz="1800" dirty="0"/>
              <a:t>Engineering Concept Definition </a:t>
            </a:r>
            <a:r>
              <a:rPr lang="en-US" sz="1800" dirty="0" smtClean="0"/>
              <a:t>Package</a:t>
            </a:r>
          </a:p>
          <a:p>
            <a:r>
              <a:rPr lang="en-US" sz="1800" dirty="0" smtClean="0"/>
              <a:t>Technology</a:t>
            </a:r>
          </a:p>
          <a:p>
            <a:r>
              <a:rPr lang="en-US" sz="1800" dirty="0">
                <a:latin typeface="Arial" pitchFamily="34" charset="0"/>
              </a:rPr>
              <a:t>Design </a:t>
            </a:r>
            <a:r>
              <a:rPr lang="en-US" sz="1800" dirty="0" smtClean="0">
                <a:latin typeface="Arial" pitchFamily="34" charset="0"/>
              </a:rPr>
              <a:t>Guidelines, Rules, Rules of Thumb</a:t>
            </a:r>
          </a:p>
          <a:p>
            <a:pPr marL="0" indent="0">
              <a:buNone/>
            </a:pPr>
            <a:endParaRPr lang="en-US" sz="1800" dirty="0" smtClean="0"/>
          </a:p>
        </p:txBody>
      </p:sp>
      <p:sp>
        <p:nvSpPr>
          <p:cNvPr id="4" name="Date Placeholder 3"/>
          <p:cNvSpPr>
            <a:spLocks noGrp="1"/>
          </p:cNvSpPr>
          <p:nvPr>
            <p:ph type="dt" sz="half" idx="10"/>
          </p:nvPr>
        </p:nvSpPr>
        <p:spPr/>
        <p:txBody>
          <a:bodyPr/>
          <a:lstStyle/>
          <a:p>
            <a:fld id="{1D947C40-9FF7-1F45-B80D-816CA1874D12}" type="datetime1">
              <a:rPr lang="en-US" smtClean="0"/>
              <a:t>6/27/2017</a:t>
            </a:fld>
            <a:endParaRPr lang="en-US"/>
          </a:p>
        </p:txBody>
      </p:sp>
      <p:sp>
        <p:nvSpPr>
          <p:cNvPr id="5" name="Slide Number Placeholder 4"/>
          <p:cNvSpPr>
            <a:spLocks noGrp="1"/>
          </p:cNvSpPr>
          <p:nvPr>
            <p:ph type="sldNum" sz="quarter" idx="12"/>
          </p:nvPr>
        </p:nvSpPr>
        <p:spPr/>
        <p:txBody>
          <a:bodyPr/>
          <a:lstStyle/>
          <a:p>
            <a:fld id="{B54DFC07-8F64-4A47-9DA5-DA616D86F6F7}" type="slidenum">
              <a:rPr lang="en-US" smtClean="0"/>
              <a:t>2</a:t>
            </a:fld>
            <a:endParaRPr lang="en-US"/>
          </a:p>
        </p:txBody>
      </p:sp>
      <p:sp>
        <p:nvSpPr>
          <p:cNvPr id="6" name="Title 5"/>
          <p:cNvSpPr>
            <a:spLocks noGrp="1"/>
          </p:cNvSpPr>
          <p:nvPr>
            <p:ph type="title"/>
          </p:nvPr>
        </p:nvSpPr>
        <p:spPr>
          <a:xfrm>
            <a:off x="685800" y="159798"/>
            <a:ext cx="7848600" cy="464090"/>
          </a:xfrm>
        </p:spPr>
        <p:txBody>
          <a:bodyPr/>
          <a:lstStyle/>
          <a:p>
            <a:r>
              <a:rPr lang="en-US" dirty="0" smtClean="0"/>
              <a:t>Outline</a:t>
            </a:r>
            <a:endParaRPr lang="en-US" dirty="0"/>
          </a:p>
        </p:txBody>
      </p:sp>
    </p:spTree>
    <p:extLst>
      <p:ext uri="{BB962C8B-B14F-4D97-AF65-F5344CB8AC3E}">
        <p14:creationId xmlns:p14="http://schemas.microsoft.com/office/powerpoint/2010/main" val="1753945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8504" y="1090863"/>
            <a:ext cx="7850656" cy="5000504"/>
          </a:xfrm>
          <a:prstGeom prst="rect">
            <a:avLst/>
          </a:prstGeom>
        </p:spPr>
      </p:pic>
      <p:sp>
        <p:nvSpPr>
          <p:cNvPr id="2" name="Title 1"/>
          <p:cNvSpPr>
            <a:spLocks noGrp="1"/>
          </p:cNvSpPr>
          <p:nvPr>
            <p:ph type="title"/>
          </p:nvPr>
        </p:nvSpPr>
        <p:spPr>
          <a:xfrm>
            <a:off x="631209" y="198311"/>
            <a:ext cx="8512791" cy="892552"/>
          </a:xfrm>
        </p:spPr>
        <p:txBody>
          <a:bodyPr>
            <a:normAutofit/>
          </a:bodyPr>
          <a:lstStyle/>
          <a:p>
            <a:r>
              <a:rPr lang="en-US" sz="2200" dirty="0" smtClean="0">
                <a:latin typeface="Arial" pitchFamily="84" charset="0"/>
                <a:ea typeface="ＭＳ Ｐゴシック" pitchFamily="84" charset="-128"/>
                <a:cs typeface="ＭＳ Ｐゴシック" pitchFamily="84" charset="-128"/>
              </a:rPr>
              <a:t>     ANSI/AIAA-S-120A-2015 </a:t>
            </a:r>
            <a:r>
              <a:rPr lang="en-US" sz="2200" dirty="0">
                <a:latin typeface="Arial" pitchFamily="84" charset="0"/>
                <a:ea typeface="ＭＳ Ｐゴシック" pitchFamily="84" charset="-128"/>
                <a:cs typeface="ＭＳ Ｐゴシック" pitchFamily="84" charset="-128"/>
              </a:rPr>
              <a:t>Mass Contingency Guidelines</a:t>
            </a:r>
            <a:r>
              <a:rPr lang="en-US" dirty="0">
                <a:latin typeface="Arial" pitchFamily="84" charset="0"/>
                <a:ea typeface="ＭＳ Ｐゴシック" pitchFamily="84" charset="-128"/>
                <a:cs typeface="ＭＳ Ｐゴシック" pitchFamily="84" charset="-128"/>
              </a:rPr>
              <a:t/>
            </a:r>
            <a:br>
              <a:rPr lang="en-US" dirty="0">
                <a:latin typeface="Arial" pitchFamily="84" charset="0"/>
                <a:ea typeface="ＭＳ Ｐゴシック" pitchFamily="84" charset="-128"/>
                <a:cs typeface="ＭＳ Ｐゴシック" pitchFamily="84" charset="-128"/>
              </a:rPr>
            </a:br>
            <a:endParaRPr lang="en-US" dirty="0"/>
          </a:p>
        </p:txBody>
      </p:sp>
      <p:sp>
        <p:nvSpPr>
          <p:cNvPr id="9" name="Rectangle 8"/>
          <p:cNvSpPr/>
          <p:nvPr/>
        </p:nvSpPr>
        <p:spPr bwMode="auto">
          <a:xfrm>
            <a:off x="1216132" y="2344301"/>
            <a:ext cx="7020628" cy="25161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80" charset="0"/>
              <a:ea typeface="ＭＳ Ｐゴシック" pitchFamily="80" charset="-128"/>
              <a:cs typeface="ＭＳ Ｐゴシック" pitchFamily="80" charset="-128"/>
            </a:endParaRPr>
          </a:p>
        </p:txBody>
      </p:sp>
      <p:sp>
        <p:nvSpPr>
          <p:cNvPr id="4" name="TextBox 3"/>
          <p:cNvSpPr txBox="1"/>
          <p:nvPr/>
        </p:nvSpPr>
        <p:spPr>
          <a:xfrm>
            <a:off x="538504" y="6091367"/>
            <a:ext cx="7950874" cy="461665"/>
          </a:xfrm>
          <a:prstGeom prst="rect">
            <a:avLst/>
          </a:prstGeom>
          <a:noFill/>
        </p:spPr>
        <p:txBody>
          <a:bodyPr wrap="square" rtlCol="0">
            <a:spAutoFit/>
          </a:bodyPr>
          <a:lstStyle/>
          <a:p>
            <a:r>
              <a:rPr lang="en-US" sz="1200" dirty="0"/>
              <a:t>* Note:  “Estimated” design maturity is appropriate for pre-phase A conceptual designs given that the requirements are still in flux and the concept itself will also change</a:t>
            </a:r>
          </a:p>
        </p:txBody>
      </p:sp>
      <p:sp>
        <p:nvSpPr>
          <p:cNvPr id="6" name="Date Placeholder 3"/>
          <p:cNvSpPr txBox="1">
            <a:spLocks/>
          </p:cNvSpPr>
          <p:nvPr/>
        </p:nvSpPr>
        <p:spPr bwMode="auto">
          <a:xfrm>
            <a:off x="631209" y="6556640"/>
            <a:ext cx="1905000"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fld id="{7DB4B019-241E-CA47-8E4A-6B493E3AA95D}" type="datetime1">
              <a:rPr lang="en-US" smtClean="0"/>
              <a:pPr/>
              <a:t>6/27/2017</a:t>
            </a:fld>
            <a:endParaRPr lang="en-US" dirty="0"/>
          </a:p>
        </p:txBody>
      </p:sp>
      <p:sp>
        <p:nvSpPr>
          <p:cNvPr id="7" name="Slide Number Placeholder 1"/>
          <p:cNvSpPr txBox="1">
            <a:spLocks/>
          </p:cNvSpPr>
          <p:nvPr/>
        </p:nvSpPr>
        <p:spPr bwMode="auto">
          <a:xfrm>
            <a:off x="8610600" y="6617043"/>
            <a:ext cx="533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dirty="0" smtClean="0"/>
              <a:t>20</a:t>
            </a:r>
            <a:endParaRPr lang="en-US" dirty="0"/>
          </a:p>
        </p:txBody>
      </p:sp>
    </p:spTree>
    <p:extLst>
      <p:ext uri="{BB962C8B-B14F-4D97-AF65-F5344CB8AC3E}">
        <p14:creationId xmlns:p14="http://schemas.microsoft.com/office/powerpoint/2010/main" val="1380577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a:xfrm>
            <a:off x="444138" y="180633"/>
            <a:ext cx="8375060" cy="492443"/>
          </a:xfrm>
        </p:spPr>
        <p:txBody>
          <a:bodyPr>
            <a:normAutofit/>
          </a:bodyPr>
          <a:lstStyle/>
          <a:p>
            <a:r>
              <a:rPr lang="en-US" sz="2400" dirty="0">
                <a:latin typeface="Arial" pitchFamily="34" charset="0"/>
                <a:ea typeface="ＭＳ Ｐゴシック"/>
                <a:cs typeface="ＭＳ Ｐゴシック"/>
              </a:rPr>
              <a:t>Design Guidelines - Summary</a:t>
            </a:r>
          </a:p>
        </p:txBody>
      </p:sp>
      <p:sp>
        <p:nvSpPr>
          <p:cNvPr id="7" name="Content Placeholder 4"/>
          <p:cNvSpPr>
            <a:spLocks noGrp="1"/>
          </p:cNvSpPr>
          <p:nvPr>
            <p:ph sz="quarter" idx="4294967295"/>
          </p:nvPr>
        </p:nvSpPr>
        <p:spPr>
          <a:xfrm>
            <a:off x="268489" y="873768"/>
            <a:ext cx="8726357" cy="5605848"/>
          </a:xfrm>
        </p:spPr>
        <p:txBody>
          <a:bodyPr>
            <a:normAutofit/>
          </a:bodyPr>
          <a:lstStyle/>
          <a:p>
            <a:r>
              <a:rPr lang="en-US" sz="1400" b="1" dirty="0" smtClean="0">
                <a:latin typeface="Arial" pitchFamily="84" charset="0"/>
                <a:ea typeface="ＭＳ Ｐゴシック" pitchFamily="84" charset="-128"/>
              </a:rPr>
              <a:t>Overall it is best to provide higher Contingencies in early conceptual design, as they provide more robust and flexible </a:t>
            </a:r>
            <a:r>
              <a:rPr lang="en-US" sz="1400" dirty="0" smtClean="0">
                <a:latin typeface="Arial" pitchFamily="84" charset="0"/>
                <a:ea typeface="ＭＳ Ｐゴシック" pitchFamily="84" charset="-128"/>
              </a:rPr>
              <a:t>development envelopes to address future unknown development issues</a:t>
            </a:r>
            <a:endParaRPr lang="en-US" sz="1400" b="1" dirty="0" smtClean="0">
              <a:latin typeface="Arial" pitchFamily="84" charset="0"/>
              <a:ea typeface="ＭＳ Ｐゴシック" pitchFamily="84" charset="-128"/>
            </a:endParaRPr>
          </a:p>
          <a:p>
            <a:r>
              <a:rPr lang="en-US" sz="1400" b="1" dirty="0" smtClean="0">
                <a:latin typeface="Arial" pitchFamily="84" charset="0"/>
                <a:ea typeface="ＭＳ Ｐゴシック" pitchFamily="84" charset="-128"/>
              </a:rPr>
              <a:t>Aerospace </a:t>
            </a:r>
            <a:r>
              <a:rPr lang="en-US" sz="1400" b="1" dirty="0">
                <a:latin typeface="Arial" pitchFamily="84" charset="0"/>
                <a:ea typeface="ＭＳ Ｐゴシック" pitchFamily="84" charset="-128"/>
              </a:rPr>
              <a:t>suggests using ANSI/AIAA guidelines for mass and power </a:t>
            </a:r>
            <a:r>
              <a:rPr lang="en-US" sz="1400" b="1" dirty="0" smtClean="0">
                <a:latin typeface="Arial" pitchFamily="84" charset="0"/>
                <a:ea typeface="ＭＳ Ｐゴシック" pitchFamily="84" charset="-128"/>
              </a:rPr>
              <a:t>Contingencies in early </a:t>
            </a:r>
            <a:r>
              <a:rPr lang="en-US" sz="1400" b="1" dirty="0">
                <a:latin typeface="Arial" pitchFamily="84" charset="0"/>
                <a:ea typeface="ＭＳ Ｐゴシック" pitchFamily="84" charset="-128"/>
              </a:rPr>
              <a:t>conceptual </a:t>
            </a:r>
            <a:r>
              <a:rPr lang="en-US" sz="1400" b="1" dirty="0" smtClean="0">
                <a:latin typeface="Arial" pitchFamily="84" charset="0"/>
                <a:ea typeface="ＭＳ Ｐゴシック" pitchFamily="84" charset="-128"/>
              </a:rPr>
              <a:t>design</a:t>
            </a:r>
          </a:p>
          <a:p>
            <a:r>
              <a:rPr lang="en-US" sz="1400" b="1" dirty="0" smtClean="0">
                <a:latin typeface="Arial" pitchFamily="84" charset="0"/>
                <a:ea typeface="ＭＳ Ｐゴシック" pitchFamily="84" charset="-128"/>
              </a:rPr>
              <a:t>System level Margin is always accounted for above and beyond the sum of all Contingencies</a:t>
            </a:r>
          </a:p>
          <a:p>
            <a:endParaRPr lang="en-US" sz="1400" dirty="0">
              <a:latin typeface="Arial" pitchFamily="84" charset="0"/>
              <a:ea typeface="ＭＳ Ｐゴシック" pitchFamily="84" charset="-128"/>
            </a:endParaRPr>
          </a:p>
          <a:p>
            <a:r>
              <a:rPr lang="en-US" sz="1400" b="1" u="sng" dirty="0" smtClean="0">
                <a:latin typeface="Arial" pitchFamily="84" charset="0"/>
                <a:ea typeface="ＭＳ Ｐゴシック" pitchFamily="84" charset="-128"/>
              </a:rPr>
              <a:t>MASS</a:t>
            </a:r>
            <a:r>
              <a:rPr lang="en-US" sz="1400" b="1" dirty="0" smtClean="0">
                <a:latin typeface="Arial" pitchFamily="84" charset="0"/>
                <a:ea typeface="ＭＳ Ｐゴシック" pitchFamily="84" charset="-128"/>
              </a:rPr>
              <a:t>:</a:t>
            </a:r>
            <a:r>
              <a:rPr lang="en-US" sz="1400" dirty="0">
                <a:latin typeface="Arial" pitchFamily="84" charset="0"/>
                <a:ea typeface="ＭＳ Ｐゴシック" pitchFamily="84" charset="-128"/>
              </a:rPr>
              <a:t> </a:t>
            </a:r>
            <a:endParaRPr lang="en-US" sz="1400" dirty="0" smtClean="0">
              <a:latin typeface="Arial" pitchFamily="84" charset="0"/>
              <a:ea typeface="ＭＳ Ｐゴシック" pitchFamily="84" charset="-128"/>
            </a:endParaRPr>
          </a:p>
          <a:p>
            <a:pPr lvl="1"/>
            <a:r>
              <a:rPr lang="en-US" sz="1400" b="1" dirty="0" smtClean="0">
                <a:latin typeface="Arial" pitchFamily="84" charset="0"/>
                <a:ea typeface="ＭＳ Ｐゴシック" pitchFamily="84" charset="-128"/>
              </a:rPr>
              <a:t>The mass Contingencies </a:t>
            </a:r>
            <a:r>
              <a:rPr lang="en-US" sz="1400" b="1" dirty="0">
                <a:latin typeface="Arial" pitchFamily="84" charset="0"/>
                <a:ea typeface="ＭＳ Ｐゴシック" pitchFamily="84" charset="-128"/>
              </a:rPr>
              <a:t>from </a:t>
            </a:r>
            <a:r>
              <a:rPr lang="en-US" sz="1400" b="1" dirty="0" smtClean="0">
                <a:latin typeface="Arial" pitchFamily="84" charset="0"/>
                <a:ea typeface="ＭＳ Ｐゴシック" pitchFamily="84" charset="-128"/>
              </a:rPr>
              <a:t>ANSI/AIAA-G-020-1992 are </a:t>
            </a:r>
            <a:r>
              <a:rPr lang="en-US" sz="1400" b="1" dirty="0">
                <a:latin typeface="Arial" pitchFamily="84" charset="0"/>
                <a:ea typeface="ＭＳ Ｐゴシック" pitchFamily="84" charset="-128"/>
              </a:rPr>
              <a:t>30% to 35</a:t>
            </a:r>
            <a:r>
              <a:rPr lang="en-US" sz="1400" b="1" dirty="0" smtClean="0">
                <a:latin typeface="Arial" pitchFamily="84" charset="0"/>
                <a:ea typeface="ＭＳ Ｐゴシック" pitchFamily="84" charset="-128"/>
              </a:rPr>
              <a:t>%</a:t>
            </a:r>
          </a:p>
          <a:p>
            <a:pPr lvl="1"/>
            <a:r>
              <a:rPr lang="en-US" sz="1400" b="1" dirty="0" smtClean="0">
                <a:latin typeface="Arial" pitchFamily="84" charset="0"/>
                <a:ea typeface="ＭＳ Ｐゴシック" pitchFamily="84" charset="-128"/>
              </a:rPr>
              <a:t>Mass margin (the difference between the LV throw mass capability and the wet launch mass of the Observatory) is the last defense against unknown unknowns, and is usually 5-10% of </a:t>
            </a:r>
            <a:r>
              <a:rPr lang="en-US" sz="1400" b="1" dirty="0">
                <a:latin typeface="Arial" pitchFamily="84" charset="0"/>
                <a:ea typeface="ＭＳ Ｐゴシック" pitchFamily="84" charset="-128"/>
              </a:rPr>
              <a:t>the wet launch </a:t>
            </a:r>
            <a:r>
              <a:rPr lang="en-US" sz="1400" b="1" dirty="0" smtClean="0">
                <a:latin typeface="Arial" pitchFamily="84" charset="0"/>
                <a:ea typeface="ＭＳ Ｐゴシック" pitchFamily="84" charset="-128"/>
              </a:rPr>
              <a:t>mass.</a:t>
            </a:r>
            <a:endParaRPr lang="en-US" sz="1400" b="1" dirty="0">
              <a:latin typeface="Arial" pitchFamily="84" charset="0"/>
              <a:ea typeface="ＭＳ Ｐゴシック" pitchFamily="84" charset="-128"/>
            </a:endParaRPr>
          </a:p>
          <a:p>
            <a:pPr marL="457200" lvl="1" indent="0">
              <a:buNone/>
            </a:pPr>
            <a:endParaRPr lang="en-US" sz="1400" b="1" dirty="0">
              <a:latin typeface="Arial" pitchFamily="84" charset="0"/>
              <a:ea typeface="ＭＳ Ｐゴシック" pitchFamily="84" charset="-128"/>
            </a:endParaRPr>
          </a:p>
          <a:p>
            <a:r>
              <a:rPr lang="en-US" sz="1400" b="1" u="sng" dirty="0">
                <a:latin typeface="Arial" pitchFamily="84" charset="0"/>
                <a:ea typeface="ＭＳ Ｐゴシック" pitchFamily="84" charset="-128"/>
              </a:rPr>
              <a:t>POWER</a:t>
            </a:r>
            <a:r>
              <a:rPr lang="en-US" sz="1400" dirty="0" smtClean="0">
                <a:latin typeface="Arial" pitchFamily="84" charset="0"/>
                <a:ea typeface="ＭＳ Ｐゴシック" pitchFamily="84" charset="-128"/>
              </a:rPr>
              <a:t>: </a:t>
            </a:r>
          </a:p>
          <a:p>
            <a:pPr lvl="1"/>
            <a:r>
              <a:rPr lang="en-US" sz="1400" b="1" dirty="0" smtClean="0">
                <a:latin typeface="Arial" pitchFamily="84" charset="0"/>
                <a:ea typeface="ＭＳ Ｐゴシック" pitchFamily="84" charset="-128"/>
              </a:rPr>
              <a:t>Total </a:t>
            </a:r>
            <a:r>
              <a:rPr lang="en-US" sz="1400" b="1" dirty="0">
                <a:latin typeface="Arial" pitchFamily="84" charset="0"/>
                <a:ea typeface="ＭＳ Ｐゴシック" pitchFamily="84" charset="-128"/>
              </a:rPr>
              <a:t>system level </a:t>
            </a:r>
            <a:r>
              <a:rPr lang="en-US" sz="1400" b="1" dirty="0" smtClean="0">
                <a:latin typeface="Arial" pitchFamily="84" charset="0"/>
                <a:ea typeface="ＭＳ Ｐゴシック" pitchFamily="84" charset="-128"/>
              </a:rPr>
              <a:t>Contingency </a:t>
            </a:r>
            <a:r>
              <a:rPr lang="en-US" sz="1400" b="1" dirty="0">
                <a:latin typeface="Arial" pitchFamily="84" charset="0"/>
                <a:ea typeface="ＭＳ Ｐゴシック" pitchFamily="84" charset="-128"/>
              </a:rPr>
              <a:t>from </a:t>
            </a:r>
            <a:r>
              <a:rPr lang="en-US" sz="1400" b="1" dirty="0" smtClean="0">
                <a:latin typeface="Arial" pitchFamily="84" charset="0"/>
                <a:ea typeface="ＭＳ Ｐゴシック" pitchFamily="84" charset="-128"/>
              </a:rPr>
              <a:t>ANSI/AIAA-G-020-1992 are 40</a:t>
            </a:r>
            <a:r>
              <a:rPr lang="en-US" sz="1400" b="1" dirty="0">
                <a:latin typeface="Arial" pitchFamily="84" charset="0"/>
                <a:ea typeface="ＭＳ Ｐゴシック" pitchFamily="84" charset="-128"/>
              </a:rPr>
              <a:t>% to </a:t>
            </a:r>
            <a:r>
              <a:rPr lang="en-US" sz="1400" b="1" dirty="0" smtClean="0">
                <a:latin typeface="Arial" pitchFamily="84" charset="0"/>
                <a:ea typeface="ＭＳ Ｐゴシック" pitchFamily="84" charset="-128"/>
              </a:rPr>
              <a:t>80%</a:t>
            </a:r>
          </a:p>
          <a:p>
            <a:pPr lvl="1"/>
            <a:r>
              <a:rPr lang="en-US" sz="1400" b="1" dirty="0" smtClean="0">
                <a:latin typeface="Arial" pitchFamily="84" charset="0"/>
                <a:ea typeface="ＭＳ Ｐゴシック" pitchFamily="84" charset="-128"/>
              </a:rPr>
              <a:t>Subsystem guidance provided from ANSI/AIAA-S-120A-2015  </a:t>
            </a:r>
          </a:p>
          <a:p>
            <a:endParaRPr lang="en-US" sz="1400" dirty="0">
              <a:latin typeface="Arial" pitchFamily="84" charset="0"/>
              <a:ea typeface="ＭＳ Ｐゴシック" pitchFamily="84" charset="-128"/>
            </a:endParaRPr>
          </a:p>
          <a:p>
            <a:r>
              <a:rPr lang="en-US" sz="1400" dirty="0" smtClean="0">
                <a:latin typeface="Arial" pitchFamily="84" charset="0"/>
                <a:ea typeface="ＭＳ Ｐゴシック" pitchFamily="84" charset="-128"/>
              </a:rPr>
              <a:t>Projects </a:t>
            </a:r>
            <a:r>
              <a:rPr lang="en-US" sz="1400" dirty="0">
                <a:latin typeface="Arial" pitchFamily="84" charset="0"/>
                <a:ea typeface="ＭＳ Ｐゴシック" pitchFamily="84" charset="-128"/>
              </a:rPr>
              <a:t>should consider establishing higher mass and power Contingencies to science instruments given that </a:t>
            </a:r>
            <a:r>
              <a:rPr lang="en-US" sz="1400" dirty="0" smtClean="0">
                <a:latin typeface="Arial" pitchFamily="84" charset="0"/>
                <a:ea typeface="ＭＳ Ｐゴシック" pitchFamily="84" charset="-128"/>
              </a:rPr>
              <a:t>those are </a:t>
            </a:r>
            <a:r>
              <a:rPr lang="en-US" sz="1400" dirty="0">
                <a:latin typeface="Arial" pitchFamily="84" charset="0"/>
                <a:ea typeface="ＭＳ Ｐゴシック" pitchFamily="84" charset="-128"/>
              </a:rPr>
              <a:t>typically more developmental and experience higher mass and power growth than spacecraft </a:t>
            </a:r>
            <a:r>
              <a:rPr lang="en-US" sz="1400" dirty="0" smtClean="0">
                <a:latin typeface="Arial" pitchFamily="84" charset="0"/>
                <a:ea typeface="ＭＳ Ｐゴシック" pitchFamily="84" charset="-128"/>
              </a:rPr>
              <a:t>busses:  </a:t>
            </a:r>
            <a:r>
              <a:rPr lang="en-US" sz="1400" b="1" dirty="0" smtClean="0">
                <a:latin typeface="Arial" pitchFamily="84" charset="0"/>
                <a:ea typeface="ＭＳ Ｐゴシック" pitchFamily="84" charset="-128"/>
              </a:rPr>
              <a:t>50</a:t>
            </a:r>
            <a:r>
              <a:rPr lang="en-US" sz="1400" b="1" dirty="0">
                <a:latin typeface="Arial" pitchFamily="84" charset="0"/>
                <a:ea typeface="ＭＳ Ｐゴシック" pitchFamily="84" charset="-128"/>
              </a:rPr>
              <a:t>% mass and 75% power </a:t>
            </a:r>
            <a:r>
              <a:rPr lang="en-US" sz="1400" b="1" dirty="0" smtClean="0">
                <a:latin typeface="Arial" pitchFamily="84" charset="0"/>
                <a:ea typeface="ＭＳ Ｐゴシック" pitchFamily="84" charset="-128"/>
              </a:rPr>
              <a:t>Contingencies suggested  </a:t>
            </a:r>
            <a:endParaRPr lang="en-US" sz="1400" b="1" dirty="0">
              <a:latin typeface="Arial" pitchFamily="84" charset="0"/>
              <a:ea typeface="ＭＳ Ｐゴシック" pitchFamily="84" charset="-128"/>
            </a:endParaRPr>
          </a:p>
          <a:p>
            <a:endParaRPr lang="en-US" sz="1400" dirty="0">
              <a:latin typeface="Arial" pitchFamily="84" charset="0"/>
              <a:ea typeface="ＭＳ Ｐゴシック" pitchFamily="84" charset="-128"/>
            </a:endParaRPr>
          </a:p>
          <a:p>
            <a:r>
              <a:rPr lang="en-US" sz="1400" b="1" dirty="0" smtClean="0">
                <a:latin typeface="Arial" pitchFamily="84" charset="0"/>
                <a:ea typeface="ＭＳ Ｐゴシック" pitchFamily="84" charset="-128"/>
              </a:rPr>
              <a:t>Projects </a:t>
            </a:r>
            <a:r>
              <a:rPr lang="en-US" sz="1400" b="1" dirty="0">
                <a:latin typeface="Arial" pitchFamily="84" charset="0"/>
                <a:ea typeface="ＭＳ Ｐゴシック" pitchFamily="84" charset="-128"/>
              </a:rPr>
              <a:t>don’t have to use </a:t>
            </a:r>
            <a:r>
              <a:rPr lang="en-US" sz="1400" b="1" dirty="0" smtClean="0">
                <a:latin typeface="Arial" pitchFamily="84" charset="0"/>
                <a:ea typeface="ＭＳ Ｐゴシック" pitchFamily="84" charset="-128"/>
              </a:rPr>
              <a:t>identical guidelines, </a:t>
            </a:r>
            <a:r>
              <a:rPr lang="en-US" sz="1400" b="1" dirty="0">
                <a:latin typeface="Arial" pitchFamily="84" charset="0"/>
                <a:ea typeface="ＭＳ Ｐゴシック" pitchFamily="84" charset="-128"/>
              </a:rPr>
              <a:t>but should provide a rationale for basis of </a:t>
            </a:r>
            <a:r>
              <a:rPr lang="en-US" sz="1400" b="1" dirty="0" smtClean="0">
                <a:latin typeface="Arial" pitchFamily="84" charset="0"/>
                <a:ea typeface="ＭＳ Ｐゴシック" pitchFamily="84" charset="-128"/>
              </a:rPr>
              <a:t>Contingency stated. </a:t>
            </a:r>
          </a:p>
          <a:p>
            <a:endParaRPr lang="en-US" sz="1400" dirty="0">
              <a:latin typeface="Arial" pitchFamily="84" charset="0"/>
              <a:ea typeface="ＭＳ Ｐゴシック" pitchFamily="84" charset="-128"/>
            </a:endParaRPr>
          </a:p>
        </p:txBody>
      </p:sp>
      <p:sp>
        <p:nvSpPr>
          <p:cNvPr id="4" name="Date Placeholder 3"/>
          <p:cNvSpPr txBox="1">
            <a:spLocks/>
          </p:cNvSpPr>
          <p:nvPr/>
        </p:nvSpPr>
        <p:spPr bwMode="auto">
          <a:xfrm>
            <a:off x="614778" y="6479616"/>
            <a:ext cx="1905000"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fld id="{7DB4B019-241E-CA47-8E4A-6B493E3AA95D}" type="datetime1">
              <a:rPr lang="en-US" smtClean="0"/>
              <a:pPr/>
              <a:t>6/27/2017</a:t>
            </a:fld>
            <a:endParaRPr lang="en-US" dirty="0"/>
          </a:p>
        </p:txBody>
      </p:sp>
      <p:sp>
        <p:nvSpPr>
          <p:cNvPr id="5" name="Slide Number Placeholder 1"/>
          <p:cNvSpPr txBox="1">
            <a:spLocks/>
          </p:cNvSpPr>
          <p:nvPr/>
        </p:nvSpPr>
        <p:spPr bwMode="auto">
          <a:xfrm>
            <a:off x="8610600" y="6617043"/>
            <a:ext cx="533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dirty="0" smtClean="0"/>
              <a:t>21</a:t>
            </a:r>
            <a:endParaRPr lang="en-US" dirty="0"/>
          </a:p>
        </p:txBody>
      </p:sp>
    </p:spTree>
    <p:extLst>
      <p:ext uri="{BB962C8B-B14F-4D97-AF65-F5344CB8AC3E}">
        <p14:creationId xmlns:p14="http://schemas.microsoft.com/office/powerpoint/2010/main" val="257752234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5384" y="143012"/>
            <a:ext cx="7636933" cy="584302"/>
          </a:xfrm>
        </p:spPr>
        <p:txBody>
          <a:bodyPr>
            <a:normAutofit/>
          </a:bodyPr>
          <a:lstStyle/>
          <a:p>
            <a:r>
              <a:rPr lang="en-US" sz="2400" dirty="0" smtClean="0">
                <a:latin typeface="Arial" pitchFamily="34" charset="0"/>
                <a:ea typeface="ＭＳ Ｐゴシック"/>
                <a:cs typeface="ＭＳ Ｐゴシック"/>
              </a:rPr>
              <a:t>Mandatory Rules </a:t>
            </a:r>
            <a:endParaRPr lang="en-US" sz="2400" dirty="0">
              <a:latin typeface="Arial" pitchFamily="34" charset="0"/>
              <a:ea typeface="ＭＳ Ｐゴシック"/>
              <a:cs typeface="ＭＳ Ｐゴシック"/>
            </a:endParaRPr>
          </a:p>
        </p:txBody>
      </p:sp>
      <p:sp>
        <p:nvSpPr>
          <p:cNvPr id="5" name="Content Placeholder 4"/>
          <p:cNvSpPr>
            <a:spLocks noGrp="1"/>
          </p:cNvSpPr>
          <p:nvPr>
            <p:ph idx="1"/>
          </p:nvPr>
        </p:nvSpPr>
        <p:spPr>
          <a:xfrm>
            <a:off x="500395" y="983146"/>
            <a:ext cx="8001922" cy="5164436"/>
          </a:xfrm>
        </p:spPr>
        <p:txBody>
          <a:bodyPr>
            <a:noAutofit/>
          </a:bodyPr>
          <a:lstStyle/>
          <a:p>
            <a:r>
              <a:rPr lang="en-US" sz="1800" b="1" dirty="0" smtClean="0"/>
              <a:t>MISSION CLASS:   </a:t>
            </a:r>
            <a:r>
              <a:rPr lang="en-US" sz="1800" dirty="0" smtClean="0"/>
              <a:t>All 2020 Decadal Probes shall be CLASS-B</a:t>
            </a:r>
          </a:p>
          <a:p>
            <a:pPr lvl="1"/>
            <a:r>
              <a:rPr lang="en-US" sz="1600" dirty="0" smtClean="0"/>
              <a:t>That is “pure” unmodified Class-B </a:t>
            </a:r>
          </a:p>
          <a:p>
            <a:r>
              <a:rPr lang="en-US" sz="1800" b="1" dirty="0"/>
              <a:t>LAUNCH VEHICLE COSTS:   </a:t>
            </a:r>
            <a:r>
              <a:rPr lang="en-US" sz="1800" dirty="0"/>
              <a:t>All probe studies </a:t>
            </a:r>
            <a:r>
              <a:rPr lang="en-US" sz="1800" dirty="0" smtClean="0"/>
              <a:t>shall use </a:t>
            </a:r>
            <a:r>
              <a:rPr lang="en-US" sz="1800" dirty="0"/>
              <a:t>$150M as their EELV Launch Vehicle cost</a:t>
            </a:r>
          </a:p>
          <a:p>
            <a:pPr lvl="1"/>
            <a:r>
              <a:rPr lang="en-US" sz="1600" dirty="0"/>
              <a:t>The $150M only applies to all EELV’s, any version, any configuration (incl. DPAF). It includes all launch services.</a:t>
            </a:r>
          </a:p>
          <a:p>
            <a:pPr lvl="1"/>
            <a:r>
              <a:rPr lang="en-US" sz="1600" dirty="0"/>
              <a:t>The above cost doesn’t apply to the SLS, the Falcon 9 Heavy, and other “Heavies</a:t>
            </a:r>
            <a:r>
              <a:rPr lang="en-US" sz="1600" dirty="0" smtClean="0"/>
              <a:t>”. </a:t>
            </a:r>
            <a:r>
              <a:rPr lang="en-US" sz="1600" dirty="0"/>
              <a:t>If you plan to use any of those LV’s, contact your POC. </a:t>
            </a:r>
          </a:p>
          <a:p>
            <a:pPr lvl="1"/>
            <a:r>
              <a:rPr lang="en-US" sz="1600" dirty="0"/>
              <a:t>You may only use US </a:t>
            </a:r>
            <a:r>
              <a:rPr lang="en-US" sz="1600" dirty="0" smtClean="0"/>
              <a:t>LV’s listed in </a:t>
            </a:r>
            <a:r>
              <a:rPr lang="en-US" sz="1600" dirty="0"/>
              <a:t>NASA’s </a:t>
            </a:r>
            <a:r>
              <a:rPr lang="en-US" sz="1600" dirty="0" smtClean="0"/>
              <a:t>LV “stable</a:t>
            </a:r>
            <a:r>
              <a:rPr lang="en-US" sz="1600" dirty="0"/>
              <a:t>”</a:t>
            </a:r>
          </a:p>
          <a:p>
            <a:r>
              <a:rPr lang="en-US" sz="1800" b="1" dirty="0" smtClean="0"/>
              <a:t>COST </a:t>
            </a:r>
            <a:r>
              <a:rPr lang="en-US" sz="1800" b="1" dirty="0"/>
              <a:t>RESERVES:   </a:t>
            </a:r>
            <a:r>
              <a:rPr lang="en-US" sz="1800" dirty="0" smtClean="0"/>
              <a:t>Unencumbered cost reserve shall be 25%</a:t>
            </a:r>
            <a:r>
              <a:rPr lang="en-US" sz="1800" dirty="0"/>
              <a:t> of the Phases </a:t>
            </a:r>
            <a:r>
              <a:rPr lang="en-US" sz="1800" dirty="0" smtClean="0"/>
              <a:t>A/B/C/D</a:t>
            </a:r>
            <a:r>
              <a:rPr lang="en-US" sz="1800" dirty="0"/>
              <a:t> </a:t>
            </a:r>
            <a:r>
              <a:rPr lang="en-US" sz="1800" dirty="0" smtClean="0"/>
              <a:t>cost</a:t>
            </a:r>
          </a:p>
          <a:p>
            <a:pPr lvl="1"/>
            <a:r>
              <a:rPr lang="en-US" sz="1600" dirty="0" smtClean="0"/>
              <a:t>Unencumbered reserve are reserves that are free of liens and are held for risks that may be realized during project execution.</a:t>
            </a:r>
          </a:p>
          <a:p>
            <a:pPr lvl="1"/>
            <a:r>
              <a:rPr lang="en-US" sz="1600" dirty="0" smtClean="0"/>
              <a:t>Concepts </a:t>
            </a:r>
            <a:r>
              <a:rPr lang="en-US" sz="1600" dirty="0"/>
              <a:t>that are unable to show adequate unencumbered cost reserves are likely to be judged a high cost risk and not selected. </a:t>
            </a:r>
            <a:endParaRPr lang="en-US" sz="1600" dirty="0" smtClean="0"/>
          </a:p>
          <a:p>
            <a:r>
              <a:rPr lang="en-US" sz="1800" b="1" dirty="0"/>
              <a:t>DOLLAR YEAR:   </a:t>
            </a:r>
            <a:r>
              <a:rPr lang="en-US" sz="1800" dirty="0"/>
              <a:t>All cost numbers, including the $1B grand total </a:t>
            </a:r>
            <a:r>
              <a:rPr lang="en-US" sz="1800" dirty="0" err="1" smtClean="0"/>
              <a:t>lifecyle</a:t>
            </a:r>
            <a:r>
              <a:rPr lang="en-US" sz="1800" dirty="0" smtClean="0"/>
              <a:t> </a:t>
            </a:r>
            <a:r>
              <a:rPr lang="en-US" sz="1800" dirty="0"/>
              <a:t>cost, are/shall be presented in FY18 </a:t>
            </a:r>
            <a:r>
              <a:rPr lang="en-US" sz="1800" dirty="0" smtClean="0"/>
              <a:t>dollars.</a:t>
            </a:r>
            <a:endParaRPr lang="en-US" sz="1800" dirty="0"/>
          </a:p>
          <a:p>
            <a:endParaRPr lang="en-US" sz="1600" dirty="0" smtClean="0"/>
          </a:p>
        </p:txBody>
      </p:sp>
      <p:sp>
        <p:nvSpPr>
          <p:cNvPr id="2" name="Slide Number Placeholder 1"/>
          <p:cNvSpPr>
            <a:spLocks noGrp="1"/>
          </p:cNvSpPr>
          <p:nvPr>
            <p:ph type="sldNum" sz="quarter" idx="12"/>
          </p:nvPr>
        </p:nvSpPr>
        <p:spPr>
          <a:xfrm>
            <a:off x="8610600" y="6617043"/>
            <a:ext cx="533400" cy="228600"/>
          </a:xfrm>
          <a:prstGeom prst="rect">
            <a:avLst/>
          </a:prstGeom>
        </p:spPr>
        <p:txBody>
          <a:bodyPr/>
          <a:lstStyle/>
          <a:p>
            <a:fld id="{4BC46EB8-CE35-4DAE-B7F3-4DF8987CF803}" type="slidenum">
              <a:rPr lang="en-US" smtClean="0"/>
              <a:t>22</a:t>
            </a:fld>
            <a:endParaRPr lang="en-US" dirty="0"/>
          </a:p>
        </p:txBody>
      </p:sp>
      <p:sp>
        <p:nvSpPr>
          <p:cNvPr id="6" name="Date Placeholder 3"/>
          <p:cNvSpPr>
            <a:spLocks noGrp="1"/>
          </p:cNvSpPr>
          <p:nvPr>
            <p:ph type="dt" sz="half" idx="4294967295"/>
          </p:nvPr>
        </p:nvSpPr>
        <p:spPr>
          <a:xfrm>
            <a:off x="623657" y="6488112"/>
            <a:ext cx="1905000" cy="282575"/>
          </a:xfrm>
          <a:prstGeom prst="rect">
            <a:avLst/>
          </a:prstGeom>
        </p:spPr>
        <p:txBody>
          <a:bodyPr/>
          <a:lstStyle/>
          <a:p>
            <a:fld id="{7DB4B019-241E-CA47-8E4A-6B493E3AA95D}" type="datetime1">
              <a:rPr lang="en-US" smtClean="0"/>
              <a:t>6/27/2017</a:t>
            </a:fld>
            <a:endParaRPr lang="en-US" dirty="0"/>
          </a:p>
        </p:txBody>
      </p:sp>
    </p:spTree>
    <p:extLst>
      <p:ext uri="{BB962C8B-B14F-4D97-AF65-F5344CB8AC3E}">
        <p14:creationId xmlns:p14="http://schemas.microsoft.com/office/powerpoint/2010/main" val="1102330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5384" y="143012"/>
            <a:ext cx="7636933" cy="584302"/>
          </a:xfrm>
        </p:spPr>
        <p:txBody>
          <a:bodyPr>
            <a:normAutofit/>
          </a:bodyPr>
          <a:lstStyle/>
          <a:p>
            <a:r>
              <a:rPr lang="en-US" sz="2400" dirty="0" smtClean="0">
                <a:latin typeface="Arial" pitchFamily="34" charset="0"/>
                <a:ea typeface="ＭＳ Ｐゴシック"/>
                <a:cs typeface="ＭＳ Ｐゴシック"/>
              </a:rPr>
              <a:t>Mandatory Rules </a:t>
            </a:r>
            <a:r>
              <a:rPr lang="en-US" sz="2400" dirty="0">
                <a:latin typeface="Arial" pitchFamily="34" charset="0"/>
                <a:ea typeface="ＭＳ Ｐゴシック"/>
                <a:cs typeface="ＭＳ Ｐゴシック"/>
              </a:rPr>
              <a:t>(</a:t>
            </a:r>
            <a:r>
              <a:rPr lang="en-US" sz="2400" dirty="0" smtClean="0">
                <a:latin typeface="Arial" pitchFamily="34" charset="0"/>
                <a:ea typeface="ＭＳ Ｐゴシック"/>
                <a:cs typeface="ＭＳ Ｐゴシック"/>
              </a:rPr>
              <a:t>cont’d)</a:t>
            </a:r>
            <a:endParaRPr lang="en-US" sz="2400" dirty="0">
              <a:latin typeface="Arial" pitchFamily="34" charset="0"/>
              <a:ea typeface="ＭＳ Ｐゴシック"/>
              <a:cs typeface="ＭＳ Ｐゴシック"/>
            </a:endParaRPr>
          </a:p>
        </p:txBody>
      </p:sp>
      <p:sp>
        <p:nvSpPr>
          <p:cNvPr id="5" name="Content Placeholder 4"/>
          <p:cNvSpPr>
            <a:spLocks noGrp="1"/>
          </p:cNvSpPr>
          <p:nvPr>
            <p:ph idx="1"/>
          </p:nvPr>
        </p:nvSpPr>
        <p:spPr>
          <a:xfrm>
            <a:off x="500395" y="983146"/>
            <a:ext cx="8001922" cy="5504966"/>
          </a:xfrm>
        </p:spPr>
        <p:txBody>
          <a:bodyPr>
            <a:noAutofit/>
          </a:bodyPr>
          <a:lstStyle/>
          <a:p>
            <a:r>
              <a:rPr lang="en-US" sz="1800" b="1" dirty="0" smtClean="0"/>
              <a:t>START </a:t>
            </a:r>
            <a:r>
              <a:rPr lang="en-US" sz="1800" b="1" dirty="0"/>
              <a:t>DATE:   </a:t>
            </a:r>
            <a:r>
              <a:rPr lang="en-US" sz="1800" dirty="0" smtClean="0"/>
              <a:t>The Start Date for Phase-A of your hypothetically selected mission shall be 10/1/2023</a:t>
            </a:r>
          </a:p>
          <a:p>
            <a:pPr lvl="1"/>
            <a:r>
              <a:rPr lang="en-US" sz="1600" dirty="0" smtClean="0"/>
              <a:t>The 10/1/2023 start date shall be used in all Probe studies’ design, schedules, and cost estimates. </a:t>
            </a:r>
            <a:endParaRPr lang="en-US" sz="1600" dirty="0"/>
          </a:p>
          <a:p>
            <a:pPr lvl="1"/>
            <a:r>
              <a:rPr lang="en-US" sz="1600" dirty="0" smtClean="0"/>
              <a:t>That start date is based on the anticipated release of the Decadal Survey Report in 2021, followed by a two year Congressional Budget Cycle, putting the earliest conceivable start date of a Probe mission at October 1, 2023.</a:t>
            </a:r>
          </a:p>
          <a:p>
            <a:r>
              <a:rPr lang="en-US" sz="1800" b="1" dirty="0" smtClean="0"/>
              <a:t>TRL: </a:t>
            </a:r>
            <a:endParaRPr lang="en-US" sz="1800" b="1" dirty="0"/>
          </a:p>
          <a:p>
            <a:pPr lvl="1"/>
            <a:r>
              <a:rPr lang="en-US" sz="1600" dirty="0" smtClean="0"/>
              <a:t>All technology used in the Probe mission shall be at TRL-5 or higher at the start of Phase A</a:t>
            </a:r>
          </a:p>
          <a:p>
            <a:pPr lvl="1"/>
            <a:r>
              <a:rPr lang="en-US" sz="1600" dirty="0"/>
              <a:t>All </a:t>
            </a:r>
            <a:r>
              <a:rPr lang="en-US" sz="1600" dirty="0" smtClean="0"/>
              <a:t>technology </a:t>
            </a:r>
            <a:r>
              <a:rPr lang="en-US" sz="1600" dirty="0"/>
              <a:t>used in the Probe mission </a:t>
            </a:r>
            <a:r>
              <a:rPr lang="en-US" sz="1600" dirty="0" smtClean="0"/>
              <a:t>shall </a:t>
            </a:r>
            <a:r>
              <a:rPr lang="en-US" sz="1600" dirty="0"/>
              <a:t>be at </a:t>
            </a:r>
            <a:r>
              <a:rPr lang="en-US" sz="1600" dirty="0" smtClean="0"/>
              <a:t>TRL-6 or higher at PDR</a:t>
            </a:r>
            <a:endParaRPr lang="en-US" sz="1600" dirty="0"/>
          </a:p>
          <a:p>
            <a:r>
              <a:rPr lang="en-US" sz="1800" b="1" dirty="0" smtClean="0"/>
              <a:t>ITAR and PROPRIETARY MATERIAL</a:t>
            </a:r>
            <a:r>
              <a:rPr lang="en-US" sz="1800" dirty="0" smtClean="0"/>
              <a:t>:  Any material delivered to the Decadal Panel, including the </a:t>
            </a:r>
            <a:r>
              <a:rPr lang="en-US" sz="1800" dirty="0" smtClean="0">
                <a:latin typeface="Arial" pitchFamily="34" charset="0"/>
              </a:rPr>
              <a:t>Study Reports, </a:t>
            </a:r>
            <a:r>
              <a:rPr lang="en-US" sz="1800" dirty="0" smtClean="0"/>
              <a:t>may </a:t>
            </a:r>
            <a:r>
              <a:rPr lang="en-US" sz="1800" dirty="0"/>
              <a:t>be released to the </a:t>
            </a:r>
            <a:r>
              <a:rPr lang="en-US" sz="1800" dirty="0" smtClean="0"/>
              <a:t>public, therefore shall contain no </a:t>
            </a:r>
            <a:r>
              <a:rPr lang="en-US" sz="1800" dirty="0"/>
              <a:t>ITAR sensitive or Proprietary </a:t>
            </a:r>
            <a:r>
              <a:rPr lang="en-US" sz="1800" dirty="0" smtClean="0"/>
              <a:t>information.</a:t>
            </a:r>
            <a:endParaRPr lang="en-US" sz="1800" dirty="0"/>
          </a:p>
          <a:p>
            <a:pPr lvl="1"/>
            <a:r>
              <a:rPr lang="en-US" sz="1600" dirty="0"/>
              <a:t>The burden of </a:t>
            </a:r>
            <a:r>
              <a:rPr lang="en-US" sz="1600" dirty="0" smtClean="0"/>
              <a:t>the Study Reports’ ITAR and Proprietary Material compliance </a:t>
            </a:r>
            <a:r>
              <a:rPr lang="en-US" sz="1600" dirty="0"/>
              <a:t>rests 100% with the authors</a:t>
            </a:r>
            <a:r>
              <a:rPr lang="en-US" sz="1600" dirty="0" smtClean="0"/>
              <a:t>.</a:t>
            </a:r>
          </a:p>
          <a:p>
            <a:pPr lvl="1"/>
            <a:r>
              <a:rPr lang="en-US" sz="1600" dirty="0" smtClean="0"/>
              <a:t>If </a:t>
            </a:r>
            <a:r>
              <a:rPr lang="en-US" sz="1600" dirty="0"/>
              <a:t>not sure, </a:t>
            </a:r>
            <a:r>
              <a:rPr lang="en-US" sz="1600" dirty="0" smtClean="0"/>
              <a:t>request </a:t>
            </a:r>
            <a:r>
              <a:rPr lang="en-US" sz="1600" dirty="0"/>
              <a:t>assistance from </a:t>
            </a:r>
            <a:r>
              <a:rPr lang="en-US" sz="1600" dirty="0" smtClean="0"/>
              <a:t>qualified professionals at </a:t>
            </a:r>
            <a:r>
              <a:rPr lang="en-US" sz="1600" dirty="0"/>
              <a:t>your supporting center.</a:t>
            </a:r>
          </a:p>
          <a:p>
            <a:endParaRPr lang="en-US" sz="1800" b="1" dirty="0"/>
          </a:p>
          <a:p>
            <a:pPr lvl="1"/>
            <a:endParaRPr lang="en-US" sz="1600" dirty="0" smtClean="0"/>
          </a:p>
          <a:p>
            <a:endParaRPr lang="en-US" sz="1600" dirty="0" smtClean="0"/>
          </a:p>
        </p:txBody>
      </p:sp>
      <p:sp>
        <p:nvSpPr>
          <p:cNvPr id="2" name="Slide Number Placeholder 1"/>
          <p:cNvSpPr>
            <a:spLocks noGrp="1"/>
          </p:cNvSpPr>
          <p:nvPr>
            <p:ph type="sldNum" sz="quarter" idx="12"/>
          </p:nvPr>
        </p:nvSpPr>
        <p:spPr>
          <a:xfrm>
            <a:off x="8610600" y="6617043"/>
            <a:ext cx="533400" cy="228600"/>
          </a:xfrm>
          <a:prstGeom prst="rect">
            <a:avLst/>
          </a:prstGeom>
        </p:spPr>
        <p:txBody>
          <a:bodyPr/>
          <a:lstStyle/>
          <a:p>
            <a:fld id="{4BC46EB8-CE35-4DAE-B7F3-4DF8987CF803}" type="slidenum">
              <a:rPr lang="en-US" smtClean="0"/>
              <a:t>23</a:t>
            </a:fld>
            <a:endParaRPr lang="en-US" dirty="0"/>
          </a:p>
        </p:txBody>
      </p:sp>
      <p:sp>
        <p:nvSpPr>
          <p:cNvPr id="6" name="Date Placeholder 3"/>
          <p:cNvSpPr>
            <a:spLocks noGrp="1"/>
          </p:cNvSpPr>
          <p:nvPr>
            <p:ph type="dt" sz="half" idx="4294967295"/>
          </p:nvPr>
        </p:nvSpPr>
        <p:spPr>
          <a:xfrm>
            <a:off x="623657" y="6488112"/>
            <a:ext cx="1905000" cy="282575"/>
          </a:xfrm>
          <a:prstGeom prst="rect">
            <a:avLst/>
          </a:prstGeom>
        </p:spPr>
        <p:txBody>
          <a:bodyPr/>
          <a:lstStyle/>
          <a:p>
            <a:fld id="{7DB4B019-241E-CA47-8E4A-6B493E3AA95D}" type="datetime1">
              <a:rPr lang="en-US" smtClean="0"/>
              <a:t>6/27/2017</a:t>
            </a:fld>
            <a:endParaRPr lang="en-US" dirty="0"/>
          </a:p>
        </p:txBody>
      </p:sp>
    </p:spTree>
    <p:extLst>
      <p:ext uri="{BB962C8B-B14F-4D97-AF65-F5344CB8AC3E}">
        <p14:creationId xmlns:p14="http://schemas.microsoft.com/office/powerpoint/2010/main" val="3838998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5384" y="142043"/>
            <a:ext cx="7636933" cy="505746"/>
          </a:xfrm>
        </p:spPr>
        <p:txBody>
          <a:bodyPr>
            <a:normAutofit/>
          </a:bodyPr>
          <a:lstStyle/>
          <a:p>
            <a:r>
              <a:rPr lang="en-US" sz="2400" dirty="0">
                <a:latin typeface="Arial" pitchFamily="34" charset="0"/>
                <a:ea typeface="ＭＳ Ｐゴシック"/>
                <a:cs typeface="ＭＳ Ｐゴシック"/>
              </a:rPr>
              <a:t>Costing Rules of </a:t>
            </a:r>
            <a:r>
              <a:rPr lang="en-US" sz="2400" dirty="0">
                <a:latin typeface="Arial" pitchFamily="34" charset="0"/>
              </a:rPr>
              <a:t>Thumb (cont’d) </a:t>
            </a:r>
            <a:endParaRPr lang="en-US" sz="2400" dirty="0">
              <a:latin typeface="Arial" pitchFamily="34" charset="0"/>
              <a:ea typeface="ＭＳ Ｐゴシック"/>
              <a:cs typeface="ＭＳ Ｐゴシック"/>
            </a:endParaRPr>
          </a:p>
        </p:txBody>
      </p:sp>
      <p:sp>
        <p:nvSpPr>
          <p:cNvPr id="5" name="Content Placeholder 4"/>
          <p:cNvSpPr>
            <a:spLocks noGrp="1"/>
          </p:cNvSpPr>
          <p:nvPr>
            <p:ph idx="1"/>
          </p:nvPr>
        </p:nvSpPr>
        <p:spPr>
          <a:xfrm>
            <a:off x="500395" y="1071924"/>
            <a:ext cx="8001922" cy="5000402"/>
          </a:xfrm>
        </p:spPr>
        <p:txBody>
          <a:bodyPr>
            <a:normAutofit/>
          </a:bodyPr>
          <a:lstStyle/>
          <a:p>
            <a:r>
              <a:rPr lang="en-US" sz="1900" dirty="0" smtClean="0"/>
              <a:t>The </a:t>
            </a:r>
            <a:r>
              <a:rPr lang="en-US" sz="1900" dirty="0"/>
              <a:t>spacecraft and payload costs are about </a:t>
            </a:r>
            <a:r>
              <a:rPr lang="en-US" sz="1900" dirty="0" smtClean="0"/>
              <a:t>or less then half </a:t>
            </a:r>
            <a:r>
              <a:rPr lang="en-US" sz="1900" dirty="0"/>
              <a:t>of the total </a:t>
            </a:r>
            <a:r>
              <a:rPr lang="en-US" sz="1900" dirty="0" smtClean="0"/>
              <a:t>cost of the mission:</a:t>
            </a:r>
            <a:endParaRPr lang="en-US" sz="1900" dirty="0"/>
          </a:p>
          <a:p>
            <a:endParaRPr lang="en-US" dirty="0"/>
          </a:p>
          <a:p>
            <a:pPr marL="228600" lvl="1" indent="0">
              <a:buNone/>
            </a:pPr>
            <a:r>
              <a:rPr lang="en-US" dirty="0"/>
              <a:t>		</a:t>
            </a:r>
          </a:p>
          <a:p>
            <a:pPr lvl="1"/>
            <a:endParaRPr lang="en-US" dirty="0"/>
          </a:p>
          <a:p>
            <a:pPr lvl="1"/>
            <a:endParaRPr lang="en-US" dirty="0"/>
          </a:p>
          <a:p>
            <a:pPr lvl="1"/>
            <a:endParaRPr lang="en-US" dirty="0"/>
          </a:p>
          <a:p>
            <a:pPr lvl="1"/>
            <a:endParaRPr lang="en-US" dirty="0"/>
          </a:p>
          <a:p>
            <a:pPr lvl="1"/>
            <a:endParaRPr lang="en-US" dirty="0"/>
          </a:p>
          <a:p>
            <a:pPr marL="228600" lvl="1" indent="0">
              <a:buNone/>
            </a:pPr>
            <a:endParaRPr lang="en-US" b="1" dirty="0"/>
          </a:p>
          <a:p>
            <a:pPr marL="571500" lvl="1" indent="-342900">
              <a:buFont typeface="Arial" panose="020B0604020202020204" pitchFamily="34" charset="0"/>
              <a:buChar char="•"/>
            </a:pPr>
            <a:r>
              <a:rPr lang="en-US" sz="1900" dirty="0" smtClean="0"/>
              <a:t>The </a:t>
            </a:r>
            <a:r>
              <a:rPr lang="en-US" sz="1900" dirty="0"/>
              <a:t>t</a:t>
            </a:r>
            <a:r>
              <a:rPr lang="en-US" sz="1900" dirty="0" smtClean="0"/>
              <a:t>otal </a:t>
            </a:r>
            <a:r>
              <a:rPr lang="en-US" sz="1900" dirty="0"/>
              <a:t>of Launch Vehicle and Reserves </a:t>
            </a:r>
            <a:r>
              <a:rPr lang="en-US" sz="1900" dirty="0" smtClean="0"/>
              <a:t>are usually well over 1/3 of </a:t>
            </a:r>
            <a:r>
              <a:rPr lang="en-US" sz="1900" dirty="0"/>
              <a:t>the $1B </a:t>
            </a:r>
            <a:r>
              <a:rPr lang="en-US" sz="1900" dirty="0" smtClean="0"/>
              <a:t>total budget</a:t>
            </a:r>
            <a:endParaRPr lang="en-US" dirty="0"/>
          </a:p>
          <a:p>
            <a:pPr marL="971550" lvl="2" indent="-342900">
              <a:buFont typeface="Calibri" panose="020F0502020204030204" pitchFamily="34" charset="0"/>
              <a:buChar char="‒"/>
            </a:pPr>
            <a:r>
              <a:rPr lang="en-US" dirty="0" smtClean="0"/>
              <a:t>Non-hardware </a:t>
            </a:r>
            <a:r>
              <a:rPr lang="en-US" dirty="0"/>
              <a:t>costs have limited potential for savings</a:t>
            </a:r>
          </a:p>
          <a:p>
            <a:pPr marL="971550" lvl="2" indent="-342900">
              <a:buFont typeface="Calibri" panose="020F0502020204030204" pitchFamily="34" charset="0"/>
              <a:buChar char="‒"/>
            </a:pPr>
            <a:r>
              <a:rPr lang="en-US" dirty="0" smtClean="0"/>
              <a:t>Launch </a:t>
            </a:r>
            <a:r>
              <a:rPr lang="en-US" dirty="0"/>
              <a:t>mass becomes a significant cost </a:t>
            </a:r>
            <a:r>
              <a:rPr lang="en-US" dirty="0" smtClean="0"/>
              <a:t>driver</a:t>
            </a:r>
          </a:p>
          <a:p>
            <a:pPr marL="61913" indent="-342900">
              <a:buFont typeface="Calibri" panose="020F0502020204030204" pitchFamily="34" charset="0"/>
              <a:buChar char="‒"/>
            </a:pPr>
            <a:endParaRPr lang="en-US" dirty="0" smtClean="0"/>
          </a:p>
          <a:p>
            <a:pPr marL="61913" indent="-342900">
              <a:buFont typeface="Calibri" panose="020F0502020204030204" pitchFamily="34" charset="0"/>
              <a:buChar char="‒"/>
            </a:pPr>
            <a:endParaRPr lang="en-US" dirty="0"/>
          </a:p>
          <a:p>
            <a:pPr lvl="1"/>
            <a:endParaRPr lang="en-US" dirty="0"/>
          </a:p>
        </p:txBody>
      </p:sp>
      <p:sp>
        <p:nvSpPr>
          <p:cNvPr id="2" name="Slide Number Placeholder 1"/>
          <p:cNvSpPr>
            <a:spLocks noGrp="1"/>
          </p:cNvSpPr>
          <p:nvPr>
            <p:ph type="sldNum" sz="quarter" idx="12"/>
          </p:nvPr>
        </p:nvSpPr>
        <p:spPr>
          <a:xfrm>
            <a:off x="8610600" y="6629400"/>
            <a:ext cx="533400" cy="228600"/>
          </a:xfrm>
          <a:prstGeom prst="rect">
            <a:avLst/>
          </a:prstGeom>
        </p:spPr>
        <p:txBody>
          <a:bodyPr/>
          <a:lstStyle/>
          <a:p>
            <a:fld id="{4BC46EB8-CE35-4DAE-B7F3-4DF8987CF803}" type="slidenum">
              <a:rPr lang="en-US" smtClean="0"/>
              <a:t>24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921803116"/>
              </p:ext>
            </p:extLst>
          </p:nvPr>
        </p:nvGraphicFramePr>
        <p:xfrm>
          <a:off x="1379537" y="1875135"/>
          <a:ext cx="6243637" cy="2657475"/>
        </p:xfrm>
        <a:graphic>
          <a:graphicData uri="http://schemas.openxmlformats.org/presentationml/2006/ole">
            <mc:AlternateContent xmlns:mc="http://schemas.openxmlformats.org/markup-compatibility/2006">
              <mc:Choice xmlns:v="urn:schemas-microsoft-com:vml" Requires="v">
                <p:oleObj spid="_x0000_s2143" name="Worksheet" r:id="rId3" imgW="6926641" imgH="2956560" progId="Excel.Sheet.12">
                  <p:embed/>
                </p:oleObj>
              </mc:Choice>
              <mc:Fallback>
                <p:oleObj name="Worksheet" r:id="rId3" imgW="6926641" imgH="2956560" progId="Excel.Sheet.12">
                  <p:embed/>
                  <p:pic>
                    <p:nvPicPr>
                      <p:cNvPr id="0" name=""/>
                      <p:cNvPicPr/>
                      <p:nvPr/>
                    </p:nvPicPr>
                    <p:blipFill>
                      <a:blip r:embed="rId4"/>
                      <a:stretch>
                        <a:fillRect/>
                      </a:stretch>
                    </p:blipFill>
                    <p:spPr>
                      <a:xfrm>
                        <a:off x="1379537" y="1875135"/>
                        <a:ext cx="6243637" cy="2657475"/>
                      </a:xfrm>
                      <a:prstGeom prst="rect">
                        <a:avLst/>
                      </a:prstGeom>
                    </p:spPr>
                  </p:pic>
                </p:oleObj>
              </mc:Fallback>
            </mc:AlternateContent>
          </a:graphicData>
        </a:graphic>
      </p:graphicFrame>
      <p:sp>
        <p:nvSpPr>
          <p:cNvPr id="7" name="Date Placeholder 3"/>
          <p:cNvSpPr>
            <a:spLocks noGrp="1"/>
          </p:cNvSpPr>
          <p:nvPr>
            <p:ph type="dt" sz="half" idx="4294967295"/>
          </p:nvPr>
        </p:nvSpPr>
        <p:spPr>
          <a:xfrm>
            <a:off x="605901" y="6400800"/>
            <a:ext cx="1905000" cy="282575"/>
          </a:xfrm>
          <a:prstGeom prst="rect">
            <a:avLst/>
          </a:prstGeom>
        </p:spPr>
        <p:txBody>
          <a:bodyPr/>
          <a:lstStyle/>
          <a:p>
            <a:fld id="{7DB4B019-241E-CA47-8E4A-6B493E3AA95D}" type="datetime1">
              <a:rPr lang="en-US" smtClean="0"/>
              <a:t>6/27/2017</a:t>
            </a:fld>
            <a:endParaRPr lang="en-US" dirty="0"/>
          </a:p>
        </p:txBody>
      </p:sp>
    </p:spTree>
    <p:extLst>
      <p:ext uri="{BB962C8B-B14F-4D97-AF65-F5344CB8AC3E}">
        <p14:creationId xmlns:p14="http://schemas.microsoft.com/office/powerpoint/2010/main" val="53203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3667" y="126417"/>
            <a:ext cx="7636933" cy="584302"/>
          </a:xfrm>
        </p:spPr>
        <p:txBody>
          <a:bodyPr>
            <a:normAutofit/>
          </a:bodyPr>
          <a:lstStyle/>
          <a:p>
            <a:r>
              <a:rPr lang="en-US" sz="2400" dirty="0">
                <a:latin typeface="Arial" pitchFamily="34" charset="0"/>
                <a:ea typeface="ＭＳ Ｐゴシック"/>
                <a:cs typeface="ＭＳ Ｐゴシック"/>
              </a:rPr>
              <a:t>Costing Rules of Thumb (cont’d)</a:t>
            </a:r>
          </a:p>
        </p:txBody>
      </p:sp>
      <p:sp>
        <p:nvSpPr>
          <p:cNvPr id="5" name="Content Placeholder 4"/>
          <p:cNvSpPr>
            <a:spLocks noGrp="1"/>
          </p:cNvSpPr>
          <p:nvPr>
            <p:ph idx="1"/>
          </p:nvPr>
        </p:nvSpPr>
        <p:spPr>
          <a:xfrm>
            <a:off x="689061" y="976271"/>
            <a:ext cx="7789114" cy="5031470"/>
          </a:xfrm>
        </p:spPr>
        <p:txBody>
          <a:bodyPr>
            <a:normAutofit fontScale="85000" lnSpcReduction="10000"/>
          </a:bodyPr>
          <a:lstStyle/>
          <a:p>
            <a:r>
              <a:rPr lang="en-US" sz="1800" dirty="0" smtClean="0"/>
              <a:t>A spacecraft bus comparable to the Kepler bus would cost today ~$160M to $170M  </a:t>
            </a:r>
          </a:p>
          <a:p>
            <a:r>
              <a:rPr lang="en-US" sz="1800" dirty="0" smtClean="0"/>
              <a:t>OTS S/C bus able to handle a 500kg payload costs $80-$180M</a:t>
            </a:r>
          </a:p>
          <a:p>
            <a:pPr lvl="1"/>
            <a:r>
              <a:rPr lang="en-US" sz="1600" dirty="0" smtClean="0"/>
              <a:t>Costs </a:t>
            </a:r>
            <a:r>
              <a:rPr lang="en-US" sz="1600" dirty="0"/>
              <a:t>based on a 2011 Team X survey of OTS S/C vendors</a:t>
            </a:r>
          </a:p>
          <a:p>
            <a:pPr lvl="1"/>
            <a:r>
              <a:rPr lang="en-US" sz="1600" dirty="0" smtClean="0"/>
              <a:t>All </a:t>
            </a:r>
            <a:r>
              <a:rPr lang="en-US" sz="1600" dirty="0"/>
              <a:t>will likely need uncosted upgrades to meet pointing and other requirements</a:t>
            </a:r>
          </a:p>
          <a:p>
            <a:pPr lvl="1"/>
            <a:r>
              <a:rPr lang="en-US" sz="1600" dirty="0" smtClean="0"/>
              <a:t>Cost </a:t>
            </a:r>
            <a:r>
              <a:rPr lang="en-US" sz="1600" dirty="0"/>
              <a:t>includes ATLO</a:t>
            </a:r>
          </a:p>
          <a:p>
            <a:pPr lvl="1"/>
            <a:r>
              <a:rPr lang="en-US" sz="1600" dirty="0" smtClean="0"/>
              <a:t>Generally</a:t>
            </a:r>
            <a:r>
              <a:rPr lang="en-US" sz="1600" dirty="0"/>
              <a:t>, lower cost equals lower </a:t>
            </a:r>
            <a:r>
              <a:rPr lang="en-US" sz="1600" dirty="0" smtClean="0"/>
              <a:t>capability</a:t>
            </a:r>
          </a:p>
          <a:p>
            <a:r>
              <a:rPr lang="en-US" sz="1800" dirty="0" smtClean="0"/>
              <a:t>Instruments </a:t>
            </a:r>
            <a:r>
              <a:rPr lang="en-US" sz="1800" dirty="0"/>
              <a:t>typically  cost $800-1000k/kg</a:t>
            </a:r>
          </a:p>
          <a:p>
            <a:pPr lvl="1"/>
            <a:r>
              <a:rPr lang="en-US" sz="1600" dirty="0"/>
              <a:t>Based on NASA Instrument Cost Model (NICM) actual instrument costs</a:t>
            </a:r>
          </a:p>
          <a:p>
            <a:pPr lvl="1"/>
            <a:r>
              <a:rPr lang="en-US" sz="1600" dirty="0"/>
              <a:t>Assumes Class B Earth orbiting mission</a:t>
            </a:r>
          </a:p>
          <a:p>
            <a:pPr lvl="1"/>
            <a:r>
              <a:rPr lang="en-US" sz="1600" dirty="0" smtClean="0"/>
              <a:t>Does </a:t>
            </a:r>
            <a:r>
              <a:rPr lang="en-US" sz="1600" dirty="0"/>
              <a:t>not include telescope</a:t>
            </a:r>
          </a:p>
          <a:p>
            <a:pPr lvl="1"/>
            <a:r>
              <a:rPr lang="en-US" sz="1600" dirty="0"/>
              <a:t>Does not include technology development </a:t>
            </a:r>
          </a:p>
          <a:p>
            <a:r>
              <a:rPr lang="en-US" sz="1800" dirty="0"/>
              <a:t>An on-axis 1.0-1.5m telescope costs $50-110M</a:t>
            </a:r>
          </a:p>
          <a:p>
            <a:pPr lvl="1"/>
            <a:r>
              <a:rPr lang="en-US" sz="1600" dirty="0"/>
              <a:t>Based on 2013 cost model inflated into $FY15</a:t>
            </a:r>
          </a:p>
          <a:p>
            <a:pPr lvl="1"/>
            <a:r>
              <a:rPr lang="en-US" sz="1600" dirty="0"/>
              <a:t>Assumes 1st unit and visible spectrum</a:t>
            </a:r>
          </a:p>
          <a:p>
            <a:pPr lvl="1"/>
            <a:r>
              <a:rPr lang="en-US" sz="1600" dirty="0"/>
              <a:t>Off axis costs a bit more and is </a:t>
            </a:r>
            <a:r>
              <a:rPr lang="en-US" sz="1600" dirty="0" smtClean="0"/>
              <a:t>heavier</a:t>
            </a:r>
          </a:p>
          <a:p>
            <a:r>
              <a:rPr lang="en-US" sz="1800" dirty="0"/>
              <a:t>Second unit cost is about 50% of the first unit cost</a:t>
            </a:r>
          </a:p>
          <a:p>
            <a:pPr lvl="1"/>
            <a:r>
              <a:rPr lang="en-US" sz="1600" dirty="0"/>
              <a:t>Based on NICM instrument re-flight data and 1996 Aerospace Small Satellite Subsystem Cost Model ver. 2.0 data</a:t>
            </a:r>
          </a:p>
          <a:p>
            <a:pPr lvl="1"/>
            <a:r>
              <a:rPr lang="en-US" sz="1600" dirty="0"/>
              <a:t>Varies between 20-80% but averages around 50%</a:t>
            </a:r>
          </a:p>
          <a:p>
            <a:pPr lvl="1"/>
            <a:r>
              <a:rPr lang="en-US" sz="1600" dirty="0"/>
              <a:t>The second unit should be close in time to the first unit to be credibly build-to-print</a:t>
            </a:r>
          </a:p>
          <a:p>
            <a:pPr lvl="1"/>
            <a:endParaRPr lang="en-US" sz="1600" dirty="0"/>
          </a:p>
          <a:p>
            <a:endParaRPr lang="en-US" sz="1800" dirty="0"/>
          </a:p>
          <a:p>
            <a:pPr lvl="1"/>
            <a:endParaRPr lang="en-US" sz="1600" dirty="0"/>
          </a:p>
        </p:txBody>
      </p:sp>
      <p:sp>
        <p:nvSpPr>
          <p:cNvPr id="2" name="Slide Number Placeholder 1"/>
          <p:cNvSpPr>
            <a:spLocks noGrp="1"/>
          </p:cNvSpPr>
          <p:nvPr>
            <p:ph type="sldNum" sz="quarter" idx="12"/>
          </p:nvPr>
        </p:nvSpPr>
        <p:spPr>
          <a:xfrm>
            <a:off x="8610600" y="6629400"/>
            <a:ext cx="533400" cy="228600"/>
          </a:xfrm>
          <a:prstGeom prst="rect">
            <a:avLst/>
          </a:prstGeom>
        </p:spPr>
        <p:txBody>
          <a:bodyPr/>
          <a:lstStyle/>
          <a:p>
            <a:fld id="{4BC46EB8-CE35-4DAE-B7F3-4DF8987CF803}" type="slidenum">
              <a:rPr lang="en-US" smtClean="0"/>
              <a:t>25</a:t>
            </a:fld>
            <a:endParaRPr lang="en-US"/>
          </a:p>
        </p:txBody>
      </p:sp>
      <p:sp>
        <p:nvSpPr>
          <p:cNvPr id="6" name="Date Placeholder 3"/>
          <p:cNvSpPr>
            <a:spLocks noGrp="1"/>
          </p:cNvSpPr>
          <p:nvPr>
            <p:ph type="dt" sz="half" idx="4294967295"/>
          </p:nvPr>
        </p:nvSpPr>
        <p:spPr>
          <a:xfrm>
            <a:off x="605901" y="6400800"/>
            <a:ext cx="1905000" cy="282575"/>
          </a:xfrm>
          <a:prstGeom prst="rect">
            <a:avLst/>
          </a:prstGeom>
        </p:spPr>
        <p:txBody>
          <a:bodyPr/>
          <a:lstStyle/>
          <a:p>
            <a:fld id="{7DB4B019-241E-CA47-8E4A-6B493E3AA95D}" type="datetime1">
              <a:rPr lang="en-US" smtClean="0"/>
              <a:t>6/27/2017</a:t>
            </a:fld>
            <a:endParaRPr lang="en-US" dirty="0"/>
          </a:p>
        </p:txBody>
      </p:sp>
    </p:spTree>
    <p:extLst>
      <p:ext uri="{BB962C8B-B14F-4D97-AF65-F5344CB8AC3E}">
        <p14:creationId xmlns:p14="http://schemas.microsoft.com/office/powerpoint/2010/main" val="415890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1188" y="130542"/>
            <a:ext cx="7636933" cy="584302"/>
          </a:xfrm>
        </p:spPr>
        <p:txBody>
          <a:bodyPr>
            <a:normAutofit/>
          </a:bodyPr>
          <a:lstStyle/>
          <a:p>
            <a:r>
              <a:rPr lang="en-US" sz="2400" dirty="0" smtClean="0">
                <a:latin typeface="Arial" pitchFamily="34" charset="0"/>
                <a:ea typeface="ＭＳ Ｐゴシック"/>
                <a:cs typeface="ＭＳ Ｐゴシック"/>
              </a:rPr>
              <a:t>Misc</a:t>
            </a:r>
            <a:r>
              <a:rPr lang="en-US" sz="2400" dirty="0">
                <a:latin typeface="Arial" pitchFamily="34" charset="0"/>
                <a:ea typeface="ＭＳ Ｐゴシック"/>
                <a:cs typeface="ＭＳ Ｐゴシック"/>
              </a:rPr>
              <a:t>. </a:t>
            </a:r>
            <a:r>
              <a:rPr lang="en-US" sz="2400" dirty="0" smtClean="0">
                <a:latin typeface="Arial" pitchFamily="34" charset="0"/>
                <a:ea typeface="ＭＳ Ｐゴシック"/>
                <a:cs typeface="ＭＳ Ｐゴシック"/>
              </a:rPr>
              <a:t>Rules and Rules </a:t>
            </a:r>
            <a:r>
              <a:rPr lang="en-US" sz="2400" dirty="0">
                <a:latin typeface="Arial" pitchFamily="34" charset="0"/>
                <a:ea typeface="ＭＳ Ｐゴシック"/>
                <a:cs typeface="ＭＳ Ｐゴシック"/>
              </a:rPr>
              <a:t>of Thumb</a:t>
            </a:r>
          </a:p>
        </p:txBody>
      </p:sp>
      <p:sp>
        <p:nvSpPr>
          <p:cNvPr id="5" name="Content Placeholder 4"/>
          <p:cNvSpPr>
            <a:spLocks noGrp="1"/>
          </p:cNvSpPr>
          <p:nvPr>
            <p:ph idx="1"/>
          </p:nvPr>
        </p:nvSpPr>
        <p:spPr>
          <a:xfrm>
            <a:off x="762412" y="1099033"/>
            <a:ext cx="7636932" cy="4535501"/>
          </a:xfrm>
        </p:spPr>
        <p:txBody>
          <a:bodyPr>
            <a:normAutofit/>
          </a:bodyPr>
          <a:lstStyle/>
          <a:p>
            <a:r>
              <a:rPr lang="en-US" sz="1800" dirty="0" smtClean="0"/>
              <a:t>Instrument </a:t>
            </a:r>
            <a:r>
              <a:rPr lang="en-US" sz="1800" dirty="0"/>
              <a:t>mass/power ratio is typically 1 kg/W</a:t>
            </a:r>
          </a:p>
          <a:p>
            <a:r>
              <a:rPr lang="en-US" sz="1800" dirty="0"/>
              <a:t>Electronics in card boxes typically have mass/volume = density of water i.e. 1 kg/liter (1000 kg/m^3)</a:t>
            </a:r>
          </a:p>
          <a:p>
            <a:r>
              <a:rPr lang="en-US" sz="1800" dirty="0"/>
              <a:t>Acceptable spacecraft bus densities are 250 – 400 </a:t>
            </a:r>
            <a:r>
              <a:rPr lang="en-US" sz="1800" dirty="0" smtClean="0"/>
              <a:t>kg/m^3. At </a:t>
            </a:r>
            <a:r>
              <a:rPr lang="en-US" sz="1800" dirty="0"/>
              <a:t>higher densities I&amp;T becomes complicated and </a:t>
            </a:r>
            <a:r>
              <a:rPr lang="en-US" sz="1800" dirty="0" smtClean="0"/>
              <a:t>expensive.</a:t>
            </a:r>
            <a:endParaRPr lang="en-US" sz="1800" dirty="0"/>
          </a:p>
          <a:p>
            <a:r>
              <a:rPr lang="en-US" sz="1800" dirty="0"/>
              <a:t>More mass can be delivered to Earth-Sun L2 or Earth Trailing/Leading orbits than to Geostationary due to the delta-v cost of raising </a:t>
            </a:r>
            <a:r>
              <a:rPr lang="en-US" sz="1800" dirty="0" smtClean="0"/>
              <a:t>periapsis</a:t>
            </a:r>
            <a:endParaRPr lang="en-US" sz="1800" dirty="0"/>
          </a:p>
          <a:p>
            <a:r>
              <a:rPr lang="en-US" sz="1800" dirty="0"/>
              <a:t>Radiation at Geostationary is much worse than Earth-Sun L2, </a:t>
            </a:r>
            <a:r>
              <a:rPr lang="en-US" sz="1800" dirty="0" smtClean="0"/>
              <a:t>Heliocentric, </a:t>
            </a:r>
            <a:r>
              <a:rPr lang="en-US" sz="1800" dirty="0"/>
              <a:t>or LEO</a:t>
            </a:r>
          </a:p>
          <a:p>
            <a:r>
              <a:rPr lang="en-US" sz="1800" dirty="0"/>
              <a:t>Geostationary has eclipses. Earth-Sun L2 not necessarily, not even partial, </a:t>
            </a:r>
            <a:r>
              <a:rPr lang="en-US" sz="1800" dirty="0" smtClean="0"/>
              <a:t>ever, for suitably </a:t>
            </a:r>
            <a:r>
              <a:rPr lang="en-US" sz="1800" smtClean="0"/>
              <a:t>selected orbits</a:t>
            </a:r>
            <a:endParaRPr lang="en-US" sz="1800" dirty="0"/>
          </a:p>
        </p:txBody>
      </p:sp>
      <p:sp>
        <p:nvSpPr>
          <p:cNvPr id="2" name="Slide Number Placeholder 1"/>
          <p:cNvSpPr>
            <a:spLocks noGrp="1"/>
          </p:cNvSpPr>
          <p:nvPr>
            <p:ph type="sldNum" sz="quarter" idx="12"/>
          </p:nvPr>
        </p:nvSpPr>
        <p:spPr>
          <a:xfrm>
            <a:off x="8610600" y="6629400"/>
            <a:ext cx="533400" cy="228600"/>
          </a:xfrm>
          <a:prstGeom prst="rect">
            <a:avLst/>
          </a:prstGeom>
        </p:spPr>
        <p:txBody>
          <a:bodyPr/>
          <a:lstStyle/>
          <a:p>
            <a:fld id="{4BC46EB8-CE35-4DAE-B7F3-4DF8987CF803}" type="slidenum">
              <a:rPr lang="en-US" smtClean="0"/>
              <a:t>26</a:t>
            </a:fld>
            <a:endParaRPr lang="en-US"/>
          </a:p>
        </p:txBody>
      </p:sp>
      <p:sp>
        <p:nvSpPr>
          <p:cNvPr id="6" name="Date Placeholder 3"/>
          <p:cNvSpPr>
            <a:spLocks noGrp="1"/>
          </p:cNvSpPr>
          <p:nvPr>
            <p:ph type="dt" sz="half" idx="4294967295"/>
          </p:nvPr>
        </p:nvSpPr>
        <p:spPr>
          <a:xfrm>
            <a:off x="605901" y="6400800"/>
            <a:ext cx="1905000" cy="282575"/>
          </a:xfrm>
          <a:prstGeom prst="rect">
            <a:avLst/>
          </a:prstGeom>
        </p:spPr>
        <p:txBody>
          <a:bodyPr/>
          <a:lstStyle/>
          <a:p>
            <a:fld id="{7DB4B019-241E-CA47-8E4A-6B493E3AA95D}" type="datetime1">
              <a:rPr lang="en-US" smtClean="0"/>
              <a:t>6/27/2017</a:t>
            </a:fld>
            <a:endParaRPr lang="en-US" dirty="0"/>
          </a:p>
        </p:txBody>
      </p:sp>
    </p:spTree>
    <p:extLst>
      <p:ext uri="{BB962C8B-B14F-4D97-AF65-F5344CB8AC3E}">
        <p14:creationId xmlns:p14="http://schemas.microsoft.com/office/powerpoint/2010/main" val="299245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Appendix A: POCs Roles and Functions </a:t>
            </a:r>
            <a:r>
              <a:rPr lang="en-US" sz="2000" b="1" dirty="0" smtClean="0"/>
              <a:t/>
            </a:r>
            <a:br>
              <a:rPr lang="en-US" sz="2000" b="1" dirty="0" smtClean="0"/>
            </a:br>
            <a:r>
              <a:rPr lang="en-US" sz="1400" i="1" dirty="0"/>
              <a:t>(from the PI </a:t>
            </a:r>
            <a:r>
              <a:rPr lang="en-US" sz="1400" i="1" dirty="0" smtClean="0"/>
              <a:t>Package</a:t>
            </a:r>
            <a:r>
              <a:rPr lang="en-US" sz="1400" i="1" dirty="0"/>
              <a:t>) </a:t>
            </a:r>
          </a:p>
        </p:txBody>
      </p:sp>
      <p:sp>
        <p:nvSpPr>
          <p:cNvPr id="3" name="Content Placeholder 2"/>
          <p:cNvSpPr>
            <a:spLocks noGrp="1"/>
          </p:cNvSpPr>
          <p:nvPr>
            <p:ph idx="1"/>
          </p:nvPr>
        </p:nvSpPr>
        <p:spPr>
          <a:xfrm>
            <a:off x="319596" y="990600"/>
            <a:ext cx="8291004" cy="5551488"/>
          </a:xfrm>
        </p:spPr>
        <p:txBody>
          <a:bodyPr>
            <a:noAutofit/>
          </a:bodyPr>
          <a:lstStyle/>
          <a:p>
            <a:pPr lvl="1"/>
            <a:r>
              <a:rPr lang="en-US" sz="1600" dirty="0" smtClean="0"/>
              <a:t>Responsible </a:t>
            </a:r>
            <a:r>
              <a:rPr lang="en-US" sz="1600" dirty="0"/>
              <a:t>for communication with the PI study teams to ensure consistent and complete information is provided to all</a:t>
            </a:r>
          </a:p>
          <a:p>
            <a:pPr lvl="1"/>
            <a:r>
              <a:rPr lang="en-US" sz="1600" dirty="0"/>
              <a:t>Develop an integrated plan for the multiple studies in the Design Lab and broker the dates and durations for each study with the PIs and the Labs (before April 30, 2017).</a:t>
            </a:r>
          </a:p>
          <a:p>
            <a:pPr lvl="1"/>
            <a:r>
              <a:rPr lang="en-US" sz="1600" dirty="0"/>
              <a:t>Collect quarterly status from and monitor progress of the PI study teams.  Convey status and progress on all studies to HQ</a:t>
            </a:r>
          </a:p>
          <a:p>
            <a:pPr lvl="1"/>
            <a:r>
              <a:rPr lang="en-US" sz="1600" dirty="0"/>
              <a:t>Assist the PI in the definition of and preparation for the Design Lab studies.  The PO will support the study runs in the Design Labs.  The PO may suggest synergies between the studies to take advantage of commonalities of designs/requirements and economize the design lab expenditures. PIs have the prerogative not to accept the PO recommendations</a:t>
            </a:r>
          </a:p>
          <a:p>
            <a:pPr lvl="1"/>
            <a:r>
              <a:rPr lang="en-US" sz="1600" dirty="0"/>
              <a:t>Monitor the expenditure of funds at the Design Labs and report regularly to HQ</a:t>
            </a:r>
          </a:p>
          <a:p>
            <a:pPr lvl="1"/>
            <a:r>
              <a:rPr lang="en-US" sz="1600" dirty="0"/>
              <a:t>Organize teleconferences with all the selected Teams to facilitate synergies and cross pollination of ideas.</a:t>
            </a:r>
          </a:p>
          <a:p>
            <a:pPr lvl="1"/>
            <a:r>
              <a:rPr lang="en-US" sz="1600" dirty="0" smtClean="0"/>
              <a:t>Review the Study Teams’ Study Reports and Engineering Concept Definition Packages for self-consistency, and in the event of disconnects, work with each Team to clarify the disconnects in a separate Errata Brief.</a:t>
            </a:r>
          </a:p>
          <a:p>
            <a:pPr lvl="1"/>
            <a:r>
              <a:rPr lang="en-US" sz="1600" dirty="0" smtClean="0"/>
              <a:t>Produce </a:t>
            </a:r>
            <a:r>
              <a:rPr lang="en-US" sz="1600" dirty="0"/>
              <a:t>an integrated Executive Summary report of all studies summarizing salient features and costs and deliver </a:t>
            </a:r>
            <a:r>
              <a:rPr lang="en-US" sz="1600" dirty="0" smtClean="0"/>
              <a:t>it to HQ.</a:t>
            </a:r>
            <a:endParaRPr lang="en-US" sz="1800" dirty="0"/>
          </a:p>
          <a:p>
            <a:pPr lvl="1"/>
            <a:endParaRPr lang="en-US" sz="1600" dirty="0"/>
          </a:p>
        </p:txBody>
      </p:sp>
      <p:sp>
        <p:nvSpPr>
          <p:cNvPr id="4" name="Date Placeholder 3"/>
          <p:cNvSpPr>
            <a:spLocks noGrp="1"/>
          </p:cNvSpPr>
          <p:nvPr>
            <p:ph type="dt" sz="half" idx="10"/>
          </p:nvPr>
        </p:nvSpPr>
        <p:spPr/>
        <p:txBody>
          <a:bodyPr/>
          <a:lstStyle/>
          <a:p>
            <a:fld id="{7DB4B019-241E-CA47-8E4A-6B493E3AA95D}" type="datetime1">
              <a:rPr lang="en-US" smtClean="0"/>
              <a:t>6/27/2017</a:t>
            </a:fld>
            <a:endParaRPr lang="en-US"/>
          </a:p>
        </p:txBody>
      </p:sp>
      <p:sp>
        <p:nvSpPr>
          <p:cNvPr id="5" name="Slide Number Placeholder 4"/>
          <p:cNvSpPr>
            <a:spLocks noGrp="1"/>
          </p:cNvSpPr>
          <p:nvPr>
            <p:ph type="sldNum" sz="quarter" idx="12"/>
          </p:nvPr>
        </p:nvSpPr>
        <p:spPr/>
        <p:txBody>
          <a:bodyPr/>
          <a:lstStyle/>
          <a:p>
            <a:fld id="{B54DFC07-8F64-4A47-9DA5-DA616D86F6F7}" type="slidenum">
              <a:rPr lang="en-US" smtClean="0"/>
              <a:t>27</a:t>
            </a:fld>
            <a:endParaRPr lang="en-US"/>
          </a:p>
        </p:txBody>
      </p:sp>
    </p:spTree>
    <p:extLst>
      <p:ext uri="{BB962C8B-B14F-4D97-AF65-F5344CB8AC3E}">
        <p14:creationId xmlns:p14="http://schemas.microsoft.com/office/powerpoint/2010/main" val="1380032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8484" y="1548064"/>
            <a:ext cx="3302669" cy="2687052"/>
          </a:xfrm>
        </p:spPr>
        <p:txBody>
          <a:bodyPr>
            <a:normAutofit fontScale="90000"/>
          </a:bodyPr>
          <a:lstStyle/>
          <a:p>
            <a:r>
              <a:rPr lang="en-US" sz="2400" dirty="0">
                <a:latin typeface="Arial" pitchFamily="34" charset="0"/>
                <a:ea typeface="ＭＳ Ｐゴシック"/>
                <a:cs typeface="ＭＳ Ｐゴシック"/>
              </a:rPr>
              <a:t/>
            </a:r>
            <a:br>
              <a:rPr lang="en-US" sz="2400" dirty="0">
                <a:latin typeface="Arial" pitchFamily="34" charset="0"/>
                <a:ea typeface="ＭＳ Ｐゴシック"/>
                <a:cs typeface="ＭＳ Ｐゴシック"/>
              </a:rPr>
            </a:br>
            <a:r>
              <a:rPr lang="en-US" sz="2400" dirty="0">
                <a:latin typeface="Arial" pitchFamily="34" charset="0"/>
                <a:ea typeface="ＭＳ Ｐゴシック"/>
                <a:cs typeface="ＭＳ Ｐゴシック"/>
              </a:rPr>
              <a:t/>
            </a:r>
            <a:br>
              <a:rPr lang="en-US" sz="2400" dirty="0">
                <a:latin typeface="Arial" pitchFamily="34" charset="0"/>
                <a:ea typeface="ＭＳ Ｐゴシック"/>
                <a:cs typeface="ＭＳ Ｐゴシック"/>
              </a:rPr>
            </a:br>
            <a:r>
              <a:rPr lang="en-US" sz="2400" dirty="0" smtClean="0">
                <a:latin typeface="Arial" pitchFamily="34" charset="0"/>
                <a:ea typeface="ＭＳ Ｐゴシック"/>
                <a:cs typeface="ＭＳ Ｐゴシック"/>
              </a:rPr>
              <a:t>APPENDIX B:</a:t>
            </a:r>
            <a:br>
              <a:rPr lang="en-US" sz="2400" dirty="0" smtClean="0">
                <a:latin typeface="Arial" pitchFamily="34" charset="0"/>
                <a:ea typeface="ＭＳ Ｐゴシック"/>
                <a:cs typeface="ＭＳ Ｐゴシック"/>
              </a:rPr>
            </a:br>
            <a:r>
              <a:rPr lang="en-US" sz="2000" dirty="0" smtClean="0">
                <a:latin typeface="Arial" pitchFamily="34" charset="0"/>
                <a:ea typeface="ＭＳ Ｐゴシック"/>
                <a:cs typeface="ＭＳ Ｐゴシック"/>
              </a:rPr>
              <a:t>Sample </a:t>
            </a:r>
            <a:r>
              <a:rPr lang="en-US" sz="2000" dirty="0">
                <a:latin typeface="Arial" pitchFamily="34" charset="0"/>
                <a:ea typeface="ＭＳ Ｐゴシック"/>
                <a:cs typeface="ＭＳ Ｐゴシック"/>
              </a:rPr>
              <a:t>Final </a:t>
            </a:r>
            <a:r>
              <a:rPr lang="en-US" sz="2000" dirty="0" smtClean="0"/>
              <a:t>Deliverable</a:t>
            </a:r>
            <a:r>
              <a:rPr lang="en-US" sz="2000" dirty="0" smtClean="0">
                <a:latin typeface="Arial" pitchFamily="34" charset="0"/>
                <a:ea typeface="ＭＳ Ｐゴシック"/>
                <a:cs typeface="ＭＳ Ｐゴシック"/>
              </a:rPr>
              <a:t>: </a:t>
            </a:r>
            <a:br>
              <a:rPr lang="en-US" sz="2000" dirty="0" smtClean="0">
                <a:latin typeface="Arial" pitchFamily="34" charset="0"/>
                <a:ea typeface="ＭＳ Ｐゴシック"/>
                <a:cs typeface="ＭＳ Ｐゴシック"/>
              </a:rPr>
            </a:br>
            <a:r>
              <a:rPr lang="en-US" sz="2000" dirty="0" smtClean="0">
                <a:latin typeface="Arial" pitchFamily="34" charset="0"/>
                <a:ea typeface="ＭＳ Ｐゴシック"/>
                <a:cs typeface="ＭＳ Ｐゴシック"/>
              </a:rPr>
              <a:t>- the THEIA Study Report</a:t>
            </a:r>
            <a:r>
              <a:rPr lang="en-US" sz="2400" dirty="0">
                <a:latin typeface="Arial" pitchFamily="34" charset="0"/>
                <a:ea typeface="ＭＳ Ｐゴシック"/>
                <a:cs typeface="ＭＳ Ｐゴシック"/>
              </a:rPr>
              <a:t/>
            </a:r>
            <a:br>
              <a:rPr lang="en-US" sz="2400" dirty="0">
                <a:latin typeface="Arial" pitchFamily="34" charset="0"/>
                <a:ea typeface="ＭＳ Ｐゴシック"/>
                <a:cs typeface="ＭＳ Ｐゴシック"/>
              </a:rPr>
            </a:br>
            <a:r>
              <a:rPr lang="en-US" sz="2400" dirty="0" smtClean="0">
                <a:latin typeface="Arial" pitchFamily="34" charset="0"/>
                <a:ea typeface="ＭＳ Ｐゴシック"/>
                <a:cs typeface="ＭＳ Ｐゴシック"/>
              </a:rPr>
              <a:t/>
            </a:r>
            <a:br>
              <a:rPr lang="en-US" sz="2400" dirty="0" smtClean="0">
                <a:latin typeface="Arial" pitchFamily="34" charset="0"/>
                <a:ea typeface="ＭＳ Ｐゴシック"/>
                <a:cs typeface="ＭＳ Ｐゴシック"/>
              </a:rPr>
            </a:br>
            <a:r>
              <a:rPr lang="en-US" sz="1300" i="1" dirty="0" smtClean="0">
                <a:latin typeface="Arial" pitchFamily="34" charset="0"/>
                <a:ea typeface="ＭＳ Ｐゴシック"/>
                <a:cs typeface="ＭＳ Ｐゴシック"/>
                <a:hlinkClick r:id="rId2"/>
              </a:rPr>
              <a:t>https</a:t>
            </a:r>
            <a:r>
              <a:rPr lang="en-US" sz="1300" i="1" dirty="0">
                <a:latin typeface="Arial" pitchFamily="34" charset="0"/>
                <a:ea typeface="ＭＳ Ｐゴシック"/>
                <a:cs typeface="ＭＳ Ｐゴシック"/>
                <a:hlinkClick r:id="rId2"/>
              </a:rPr>
              <a:t>://www.princeton.edu/~hcil/papers/theiaWhitePaper.pdf</a:t>
            </a:r>
            <a:r>
              <a:rPr lang="en-US" sz="2400" dirty="0">
                <a:latin typeface="Arial" pitchFamily="34" charset="0"/>
                <a:ea typeface="ＭＳ Ｐゴシック"/>
                <a:cs typeface="ＭＳ Ｐゴシック"/>
              </a:rPr>
              <a:t/>
            </a:r>
            <a:br>
              <a:rPr lang="en-US" sz="2400" dirty="0">
                <a:latin typeface="Arial" pitchFamily="34" charset="0"/>
                <a:ea typeface="ＭＳ Ｐゴシック"/>
                <a:cs typeface="ＭＳ Ｐゴシック"/>
              </a:rPr>
            </a:br>
            <a:r>
              <a:rPr lang="en-US" sz="2400" dirty="0" smtClean="0">
                <a:latin typeface="Arial" pitchFamily="34" charset="0"/>
                <a:ea typeface="ＭＳ Ｐゴシック"/>
                <a:cs typeface="ＭＳ Ｐゴシック"/>
              </a:rPr>
              <a:t/>
            </a:r>
            <a:br>
              <a:rPr lang="en-US" sz="2400" dirty="0" smtClean="0">
                <a:latin typeface="Arial" pitchFamily="34" charset="0"/>
                <a:ea typeface="ＭＳ Ｐゴシック"/>
                <a:cs typeface="ＭＳ Ｐゴシック"/>
              </a:rPr>
            </a:br>
            <a:r>
              <a:rPr lang="en-US" sz="1300" b="0" i="1" dirty="0" smtClean="0">
                <a:latin typeface="Arial" pitchFamily="34" charset="0"/>
                <a:ea typeface="ＭＳ Ｐゴシック"/>
                <a:cs typeface="ＭＳ Ｐゴシック"/>
              </a:rPr>
              <a:t>- This was an </a:t>
            </a:r>
            <a:r>
              <a:rPr lang="en-US" sz="1300" b="0" i="1" dirty="0">
                <a:latin typeface="Arial" pitchFamily="34" charset="0"/>
                <a:ea typeface="ＭＳ Ｐゴシック"/>
                <a:cs typeface="ＭＳ Ｐゴシック"/>
              </a:rPr>
              <a:t>actual submission to the 2010 Astrophysical Decadal </a:t>
            </a:r>
            <a:r>
              <a:rPr lang="en-US" sz="1300" b="0" i="1" dirty="0" smtClean="0">
                <a:latin typeface="Arial" pitchFamily="34" charset="0"/>
                <a:ea typeface="ＭＳ Ｐゴシック"/>
                <a:cs typeface="ＭＳ Ｐゴシック"/>
              </a:rPr>
              <a:t>Survey - </a:t>
            </a:r>
            <a:endParaRPr lang="en-US" sz="1300" b="0" i="1" dirty="0">
              <a:latin typeface="Arial" pitchFamily="34" charset="0"/>
              <a:ea typeface="ＭＳ Ｐゴシック"/>
              <a:cs typeface="ＭＳ Ｐゴシック"/>
            </a:endParaRPr>
          </a:p>
        </p:txBody>
      </p:sp>
      <p:sp>
        <p:nvSpPr>
          <p:cNvPr id="2" name="Slide Number Placeholder 1"/>
          <p:cNvSpPr>
            <a:spLocks noGrp="1"/>
          </p:cNvSpPr>
          <p:nvPr>
            <p:ph type="sldNum" sz="quarter" idx="12"/>
          </p:nvPr>
        </p:nvSpPr>
        <p:spPr>
          <a:xfrm>
            <a:off x="8610600" y="6629400"/>
            <a:ext cx="533400" cy="228600"/>
          </a:xfrm>
          <a:prstGeom prst="rect">
            <a:avLst/>
          </a:prstGeom>
        </p:spPr>
        <p:txBody>
          <a:bodyPr/>
          <a:lstStyle/>
          <a:p>
            <a:fld id="{4BC46EB8-CE35-4DAE-B7F3-4DF8987CF803}" type="slidenum">
              <a:rPr lang="en-US" smtClean="0"/>
              <a:t>28</a:t>
            </a:fld>
            <a:endParaRPr lang="en-US"/>
          </a:p>
        </p:txBody>
      </p:sp>
      <p:pic>
        <p:nvPicPr>
          <p:cNvPr id="5" name="Picture 4"/>
          <p:cNvPicPr>
            <a:picLocks noChangeAspect="1"/>
          </p:cNvPicPr>
          <p:nvPr/>
        </p:nvPicPr>
        <p:blipFill>
          <a:blip r:embed="rId3"/>
          <a:stretch>
            <a:fillRect/>
          </a:stretch>
        </p:blipFill>
        <p:spPr>
          <a:xfrm>
            <a:off x="62144" y="71021"/>
            <a:ext cx="5175681" cy="6727083"/>
          </a:xfrm>
          <a:prstGeom prst="rect">
            <a:avLst/>
          </a:prstGeom>
          <a:ln>
            <a:solidFill>
              <a:schemeClr val="tx1"/>
            </a:solidFill>
          </a:ln>
        </p:spPr>
      </p:pic>
    </p:spTree>
    <p:extLst>
      <p:ext uri="{BB962C8B-B14F-4D97-AF65-F5344CB8AC3E}">
        <p14:creationId xmlns:p14="http://schemas.microsoft.com/office/powerpoint/2010/main" val="4123704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4286"/>
            <a:ext cx="7848600" cy="499601"/>
          </a:xfrm>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sz="1600" dirty="0" smtClean="0"/>
              <a:t>NASA is supporting the Probe Studies for submission to the Decadal </a:t>
            </a:r>
            <a:r>
              <a:rPr lang="en-US" sz="1600" dirty="0"/>
              <a:t>C</a:t>
            </a:r>
            <a:r>
              <a:rPr lang="en-US" sz="1600" dirty="0" smtClean="0"/>
              <a:t>ommittee </a:t>
            </a:r>
          </a:p>
          <a:p>
            <a:r>
              <a:rPr lang="en-US" sz="1600" dirty="0" smtClean="0"/>
              <a:t>These Studies are chartered by NASA and the Study PIs are responsible for delivering the final products (a Study Report report and an Engineering Concept Data Package) to NASA</a:t>
            </a:r>
          </a:p>
          <a:p>
            <a:r>
              <a:rPr lang="en-US" sz="1600" dirty="0" smtClean="0"/>
              <a:t>NASA will submit the Studies’ final products to the Decadal Committee, as defined later in this package</a:t>
            </a:r>
          </a:p>
          <a:p>
            <a:r>
              <a:rPr lang="en-US" sz="1600" dirty="0" smtClean="0"/>
              <a:t>The Decadal Committee will have the option to prioritize any of these mission concepts, or recommend a competed line of Probes (similar to Explorers) </a:t>
            </a:r>
          </a:p>
          <a:p>
            <a:r>
              <a:rPr lang="en-US" sz="1600" dirty="0" smtClean="0"/>
              <a:t>Selections will be based on science merit </a:t>
            </a:r>
            <a:endParaRPr lang="en-US" sz="1600" dirty="0"/>
          </a:p>
        </p:txBody>
      </p:sp>
      <p:sp>
        <p:nvSpPr>
          <p:cNvPr id="4" name="Date Placeholder 3"/>
          <p:cNvSpPr>
            <a:spLocks noGrp="1"/>
          </p:cNvSpPr>
          <p:nvPr>
            <p:ph type="dt" sz="half" idx="10"/>
          </p:nvPr>
        </p:nvSpPr>
        <p:spPr/>
        <p:txBody>
          <a:bodyPr/>
          <a:lstStyle/>
          <a:p>
            <a:fld id="{7DB4B019-241E-CA47-8E4A-6B493E3AA95D}" type="datetime1">
              <a:rPr lang="en-US" smtClean="0"/>
              <a:t>6/27/2017</a:t>
            </a:fld>
            <a:endParaRPr lang="en-US"/>
          </a:p>
        </p:txBody>
      </p:sp>
      <p:sp>
        <p:nvSpPr>
          <p:cNvPr id="5" name="Slide Number Placeholder 4"/>
          <p:cNvSpPr>
            <a:spLocks noGrp="1"/>
          </p:cNvSpPr>
          <p:nvPr>
            <p:ph type="sldNum" sz="quarter" idx="12"/>
          </p:nvPr>
        </p:nvSpPr>
        <p:spPr/>
        <p:txBody>
          <a:bodyPr/>
          <a:lstStyle/>
          <a:p>
            <a:fld id="{B54DFC07-8F64-4A47-9DA5-DA616D86F6F7}" type="slidenum">
              <a:rPr lang="en-US" smtClean="0"/>
              <a:t>3</a:t>
            </a:fld>
            <a:endParaRPr lang="en-US"/>
          </a:p>
        </p:txBody>
      </p:sp>
    </p:spTree>
    <p:extLst>
      <p:ext uri="{BB962C8B-B14F-4D97-AF65-F5344CB8AC3E}">
        <p14:creationId xmlns:p14="http://schemas.microsoft.com/office/powerpoint/2010/main" val="17002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058" y="256405"/>
            <a:ext cx="7886700" cy="309318"/>
          </a:xfrm>
        </p:spPr>
        <p:txBody>
          <a:bodyPr>
            <a:noAutofit/>
          </a:bodyPr>
          <a:lstStyle/>
          <a:p>
            <a:r>
              <a:rPr lang="en-US" sz="2400" dirty="0"/>
              <a:t>Selected Probe Mission Concept Studies</a:t>
            </a:r>
          </a:p>
        </p:txBody>
      </p:sp>
      <p:sp>
        <p:nvSpPr>
          <p:cNvPr id="5" name="Slide Number Placeholder 4"/>
          <p:cNvSpPr>
            <a:spLocks noGrp="1"/>
          </p:cNvSpPr>
          <p:nvPr>
            <p:ph type="sldNum" sz="quarter" idx="12"/>
          </p:nvPr>
        </p:nvSpPr>
        <p:spPr/>
        <p:txBody>
          <a:bodyPr/>
          <a:lstStyle/>
          <a:p>
            <a:fld id="{4AE09051-7208-6642-9EBA-1EE207AC0B2C}" type="slidenum">
              <a:rPr lang="en-US" smtClean="0"/>
              <a:t>4</a:t>
            </a:fld>
            <a:endParaRPr lang="en-US"/>
          </a:p>
        </p:txBody>
      </p:sp>
      <p:pic>
        <p:nvPicPr>
          <p:cNvPr id="6" name="Picture 5"/>
          <p:cNvPicPr>
            <a:picLocks noChangeAspect="1"/>
          </p:cNvPicPr>
          <p:nvPr/>
        </p:nvPicPr>
        <p:blipFill rotWithShape="1">
          <a:blip r:embed="rId3"/>
          <a:srcRect l="3687" t="23010" r="20822" b="21247"/>
          <a:stretch/>
        </p:blipFill>
        <p:spPr>
          <a:xfrm>
            <a:off x="1341250" y="1212621"/>
            <a:ext cx="6554450" cy="3732551"/>
          </a:xfrm>
          <a:prstGeom prst="rect">
            <a:avLst/>
          </a:prstGeom>
        </p:spPr>
      </p:pic>
      <p:sp>
        <p:nvSpPr>
          <p:cNvPr id="3" name="TextBox 2"/>
          <p:cNvSpPr txBox="1"/>
          <p:nvPr/>
        </p:nvSpPr>
        <p:spPr>
          <a:xfrm>
            <a:off x="1819444" y="5126101"/>
            <a:ext cx="5598061" cy="738664"/>
          </a:xfrm>
          <a:prstGeom prst="rect">
            <a:avLst/>
          </a:prstGeom>
          <a:noFill/>
        </p:spPr>
        <p:txBody>
          <a:bodyPr wrap="square" rtlCol="0">
            <a:spAutoFit/>
          </a:bodyPr>
          <a:lstStyle/>
          <a:p>
            <a:r>
              <a:rPr lang="en-US" sz="1400" dirty="0" smtClean="0"/>
              <a:t>Points of Contact (POCs) for the Study Teams: </a:t>
            </a:r>
          </a:p>
          <a:p>
            <a:pPr marL="285750" indent="-285750">
              <a:buFont typeface="Arial" charset="0"/>
              <a:buChar char="•"/>
            </a:pPr>
            <a:r>
              <a:rPr lang="en-US" sz="1400" dirty="0" smtClean="0"/>
              <a:t>G. Karpati, PCOS/COR</a:t>
            </a:r>
          </a:p>
          <a:p>
            <a:pPr marL="285750" indent="-285750">
              <a:buFont typeface="Arial" charset="0"/>
              <a:buChar char="•"/>
            </a:pPr>
            <a:r>
              <a:rPr lang="en-US" sz="1400" dirty="0" smtClean="0"/>
              <a:t>K. Warfield, ExEP</a:t>
            </a:r>
            <a:endParaRPr lang="en-US" sz="1400" dirty="0"/>
          </a:p>
        </p:txBody>
      </p:sp>
      <p:sp>
        <p:nvSpPr>
          <p:cNvPr id="7" name="Date Placeholder 3"/>
          <p:cNvSpPr>
            <a:spLocks noGrp="1"/>
          </p:cNvSpPr>
          <p:nvPr>
            <p:ph type="dt" sz="half" idx="4294967295"/>
          </p:nvPr>
        </p:nvSpPr>
        <p:spPr>
          <a:xfrm>
            <a:off x="605901" y="6400800"/>
            <a:ext cx="1905000" cy="282575"/>
          </a:xfrm>
          <a:prstGeom prst="rect">
            <a:avLst/>
          </a:prstGeom>
        </p:spPr>
        <p:txBody>
          <a:bodyPr/>
          <a:lstStyle/>
          <a:p>
            <a:fld id="{7DB4B019-241E-CA47-8E4A-6B493E3AA95D}" type="datetime1">
              <a:rPr lang="en-US" smtClean="0"/>
              <a:t>6/27/2017</a:t>
            </a:fld>
            <a:endParaRPr lang="en-US" dirty="0"/>
          </a:p>
        </p:txBody>
      </p:sp>
    </p:spTree>
    <p:extLst>
      <p:ext uri="{BB962C8B-B14F-4D97-AF65-F5344CB8AC3E}">
        <p14:creationId xmlns:p14="http://schemas.microsoft.com/office/powerpoint/2010/main" val="3506375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9798"/>
            <a:ext cx="7848600" cy="464090"/>
          </a:xfrm>
        </p:spPr>
        <p:txBody>
          <a:bodyPr/>
          <a:lstStyle/>
          <a:p>
            <a:r>
              <a:rPr lang="en-US" b="1" dirty="0" smtClean="0"/>
              <a:t>Funding and Extensions </a:t>
            </a:r>
            <a:endParaRPr lang="en-US" b="1" dirty="0"/>
          </a:p>
        </p:txBody>
      </p:sp>
      <p:sp>
        <p:nvSpPr>
          <p:cNvPr id="3" name="Content Placeholder 2"/>
          <p:cNvSpPr>
            <a:spLocks noGrp="1"/>
          </p:cNvSpPr>
          <p:nvPr>
            <p:ph idx="1"/>
          </p:nvPr>
        </p:nvSpPr>
        <p:spPr>
          <a:xfrm>
            <a:off x="447054" y="959087"/>
            <a:ext cx="7886700" cy="5459468"/>
          </a:xfrm>
        </p:spPr>
        <p:txBody>
          <a:bodyPr>
            <a:noAutofit/>
          </a:bodyPr>
          <a:lstStyle/>
          <a:p>
            <a:r>
              <a:rPr lang="en-US" sz="1600" dirty="0" smtClean="0"/>
              <a:t>NASA supports the selected Probe Studies via awards to the PIs’ Institutions to conduct an 18-month study. As specified in the PI package distributed earlier, the assigned Points of Contact (POCs) at GSFC and JPL will be monitoring expenditures and reporting to HQ. </a:t>
            </a:r>
          </a:p>
          <a:p>
            <a:r>
              <a:rPr lang="en-US" sz="1600" dirty="0"/>
              <a:t>NASA </a:t>
            </a:r>
            <a:r>
              <a:rPr lang="en-US" sz="1600" dirty="0" smtClean="0"/>
              <a:t>supports the PI’s concurrent </a:t>
            </a:r>
            <a:r>
              <a:rPr lang="en-US" sz="1600" dirty="0"/>
              <a:t>design lab of choice (either </a:t>
            </a:r>
            <a:r>
              <a:rPr lang="en-US" sz="1600" dirty="0" smtClean="0"/>
              <a:t>Team-X </a:t>
            </a:r>
            <a:r>
              <a:rPr lang="en-US" sz="1600" dirty="0"/>
              <a:t>or </a:t>
            </a:r>
            <a:r>
              <a:rPr lang="en-US" sz="1600" dirty="0" smtClean="0"/>
              <a:t>the IDC</a:t>
            </a:r>
            <a:r>
              <a:rPr lang="en-US" sz="1600" dirty="0"/>
              <a:t>) to perform design lab runs. Each study will get </a:t>
            </a:r>
            <a:r>
              <a:rPr lang="en-US" sz="1600" b="1" u="sng" dirty="0"/>
              <a:t>one</a:t>
            </a:r>
            <a:r>
              <a:rPr lang="en-US" sz="1600" dirty="0"/>
              <a:t> run at their </a:t>
            </a:r>
            <a:r>
              <a:rPr lang="en-US" sz="1600" dirty="0" smtClean="0"/>
              <a:t>concurrent lab </a:t>
            </a:r>
            <a:r>
              <a:rPr lang="en-US" sz="1600" dirty="0"/>
              <a:t>of </a:t>
            </a:r>
            <a:r>
              <a:rPr lang="en-US" sz="1600" dirty="0" smtClean="0"/>
              <a:t>choice, funded by </a:t>
            </a:r>
            <a:r>
              <a:rPr lang="en-US" sz="1600" dirty="0"/>
              <a:t>NASA. HQ will not provide </a:t>
            </a:r>
            <a:r>
              <a:rPr lang="en-US" sz="1600" dirty="0" smtClean="0"/>
              <a:t>any more funding for </a:t>
            </a:r>
            <a:r>
              <a:rPr lang="en-US" sz="1600" dirty="0"/>
              <a:t>additional </a:t>
            </a:r>
            <a:r>
              <a:rPr lang="en-US" sz="1600" dirty="0" smtClean="0"/>
              <a:t>concurrent lab work, but the PIs </a:t>
            </a:r>
            <a:r>
              <a:rPr lang="en-US" sz="1600" dirty="0"/>
              <a:t>are free to arrange for additional runs at no </a:t>
            </a:r>
            <a:r>
              <a:rPr lang="en-US" sz="1600" dirty="0" smtClean="0"/>
              <a:t>additional cost </a:t>
            </a:r>
            <a:r>
              <a:rPr lang="en-US" sz="1600" dirty="0"/>
              <a:t>to </a:t>
            </a:r>
            <a:r>
              <a:rPr lang="en-US" sz="1600" dirty="0" smtClean="0"/>
              <a:t>NASA, conditional on the availability of the labs.</a:t>
            </a:r>
            <a:endParaRPr lang="en-US" sz="1600" dirty="0"/>
          </a:p>
          <a:p>
            <a:r>
              <a:rPr lang="en-US" sz="1600" dirty="0" smtClean="0"/>
              <a:t>Funds </a:t>
            </a:r>
            <a:r>
              <a:rPr lang="en-US" sz="1600" dirty="0"/>
              <a:t>phasing: </a:t>
            </a:r>
          </a:p>
          <a:p>
            <a:pPr lvl="1"/>
            <a:r>
              <a:rPr lang="en-US" sz="1400" dirty="0"/>
              <a:t>PI awards: first 6 months of the study were </a:t>
            </a:r>
            <a:r>
              <a:rPr lang="en-US" sz="1400" dirty="0" smtClean="0"/>
              <a:t>released in </a:t>
            </a:r>
            <a:r>
              <a:rPr lang="en-US" sz="1400" dirty="0"/>
              <a:t>April 2017. In FY18, the remaining balance will be </a:t>
            </a:r>
            <a:r>
              <a:rPr lang="en-US" sz="1400" dirty="0" smtClean="0"/>
              <a:t>awarded. Your award package provides a starting date for the period of performance. The clock starts ticking then.  </a:t>
            </a:r>
            <a:endParaRPr lang="en-US" sz="1400" dirty="0"/>
          </a:p>
          <a:p>
            <a:pPr lvl="1"/>
            <a:r>
              <a:rPr lang="en-US" sz="1400" dirty="0"/>
              <a:t>The </a:t>
            </a:r>
            <a:r>
              <a:rPr lang="en-US" sz="1400" dirty="0" smtClean="0"/>
              <a:t>duration </a:t>
            </a:r>
            <a:r>
              <a:rPr lang="en-US" sz="1400" dirty="0"/>
              <a:t>of </a:t>
            </a:r>
            <a:r>
              <a:rPr lang="en-US" sz="1400" dirty="0" smtClean="0"/>
              <a:t>of the NASA-supported study is 18 </a:t>
            </a:r>
            <a:r>
              <a:rPr lang="en-US" sz="1400" dirty="0"/>
              <a:t>months</a:t>
            </a:r>
            <a:r>
              <a:rPr lang="en-US" sz="1400" dirty="0" smtClean="0"/>
              <a:t>.</a:t>
            </a:r>
          </a:p>
          <a:p>
            <a:pPr lvl="1"/>
            <a:r>
              <a:rPr lang="en-US" sz="1400" dirty="0" smtClean="0"/>
              <a:t>Design </a:t>
            </a:r>
            <a:r>
              <a:rPr lang="en-US" sz="1400" dirty="0"/>
              <a:t>Lab: funding </a:t>
            </a:r>
            <a:r>
              <a:rPr lang="en-US" sz="1400" dirty="0" smtClean="0"/>
              <a:t>is disbursed directly to the Labs by HQ  </a:t>
            </a:r>
          </a:p>
          <a:p>
            <a:r>
              <a:rPr lang="en-US" sz="1600" b="1" dirty="0" smtClean="0"/>
              <a:t>No-cost extensions</a:t>
            </a:r>
            <a:r>
              <a:rPr lang="en-US" sz="1600" dirty="0" smtClean="0"/>
              <a:t>: If needed, the Teams can ask HQ for an extension of the study period for a few months, but no additional funds will be awarded by NASA for the additional months beyond the 18 months baseline. </a:t>
            </a:r>
          </a:p>
          <a:p>
            <a:pPr lvl="1"/>
            <a:r>
              <a:rPr lang="en-US" sz="1400" dirty="0" smtClean="0"/>
              <a:t>The final report is due to NASA no later than December 31, 2018. Duration of the no-cost extension needs to meet this deadline. </a:t>
            </a:r>
            <a:endParaRPr lang="en-US" sz="1400" dirty="0"/>
          </a:p>
        </p:txBody>
      </p:sp>
      <p:sp>
        <p:nvSpPr>
          <p:cNvPr id="4" name="Date Placeholder 3"/>
          <p:cNvSpPr>
            <a:spLocks noGrp="1"/>
          </p:cNvSpPr>
          <p:nvPr>
            <p:ph type="dt" sz="half" idx="10"/>
          </p:nvPr>
        </p:nvSpPr>
        <p:spPr/>
        <p:txBody>
          <a:bodyPr/>
          <a:lstStyle/>
          <a:p>
            <a:fld id="{7DB4B019-241E-CA47-8E4A-6B493E3AA95D}" type="datetime1">
              <a:rPr lang="en-US" smtClean="0"/>
              <a:t>6/27/2017</a:t>
            </a:fld>
            <a:endParaRPr lang="en-US"/>
          </a:p>
        </p:txBody>
      </p:sp>
      <p:sp>
        <p:nvSpPr>
          <p:cNvPr id="5" name="Slide Number Placeholder 4"/>
          <p:cNvSpPr>
            <a:spLocks noGrp="1"/>
          </p:cNvSpPr>
          <p:nvPr>
            <p:ph type="sldNum" sz="quarter" idx="12"/>
          </p:nvPr>
        </p:nvSpPr>
        <p:spPr/>
        <p:txBody>
          <a:bodyPr/>
          <a:lstStyle/>
          <a:p>
            <a:fld id="{B54DFC07-8F64-4A47-9DA5-DA616D86F6F7}" type="slidenum">
              <a:rPr lang="en-US" smtClean="0"/>
              <a:t>5</a:t>
            </a:fld>
            <a:endParaRPr lang="en-US"/>
          </a:p>
        </p:txBody>
      </p:sp>
    </p:spTree>
    <p:extLst>
      <p:ext uri="{BB962C8B-B14F-4D97-AF65-F5344CB8AC3E}">
        <p14:creationId xmlns:p14="http://schemas.microsoft.com/office/powerpoint/2010/main" val="765577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3164"/>
            <a:ext cx="7848600" cy="490723"/>
          </a:xfrm>
        </p:spPr>
        <p:txBody>
          <a:bodyPr/>
          <a:lstStyle/>
          <a:p>
            <a:r>
              <a:rPr lang="en-US" b="1" dirty="0" smtClean="0"/>
              <a:t>NASA HQ Oversight</a:t>
            </a:r>
            <a:endParaRPr lang="en-US" b="1" dirty="0"/>
          </a:p>
        </p:txBody>
      </p:sp>
      <p:sp>
        <p:nvSpPr>
          <p:cNvPr id="3" name="Content Placeholder 2"/>
          <p:cNvSpPr>
            <a:spLocks noGrp="1"/>
          </p:cNvSpPr>
          <p:nvPr>
            <p:ph idx="1"/>
          </p:nvPr>
        </p:nvSpPr>
        <p:spPr/>
        <p:txBody>
          <a:bodyPr>
            <a:normAutofit/>
          </a:bodyPr>
          <a:lstStyle/>
          <a:p>
            <a:r>
              <a:rPr lang="en-US" sz="1600" dirty="0" smtClean="0"/>
              <a:t>HQ has delegated the day-to-day oversight activities to the POCs listed on slide 4. See Appendix A for a description of their functions. </a:t>
            </a:r>
          </a:p>
          <a:p>
            <a:r>
              <a:rPr lang="en-US" sz="1600" dirty="0" smtClean="0"/>
              <a:t>HQ will maintain oversight of the studies through the POCs who report to HQ regularly.  </a:t>
            </a:r>
          </a:p>
          <a:p>
            <a:r>
              <a:rPr lang="en-US" sz="1600" dirty="0"/>
              <a:t>T</a:t>
            </a:r>
            <a:r>
              <a:rPr lang="en-US" sz="1600" dirty="0" smtClean="0"/>
              <a:t>he Study PIs will provide a quarterly report to their POC with a description of the status of the study. Use template in the next slide for the quarterly report. </a:t>
            </a:r>
          </a:p>
          <a:p>
            <a:pPr lvl="1"/>
            <a:r>
              <a:rPr lang="en-US" sz="1600" dirty="0" smtClean="0"/>
              <a:t>Reports are due to the POCs by (for a nominal duration of 18 months): </a:t>
            </a:r>
          </a:p>
          <a:p>
            <a:pPr lvl="2"/>
            <a:r>
              <a:rPr lang="en-US" sz="1400" dirty="0" smtClean="0"/>
              <a:t>2017: August 1, November 1</a:t>
            </a:r>
          </a:p>
          <a:p>
            <a:pPr lvl="2"/>
            <a:r>
              <a:rPr lang="en-US" sz="1400" dirty="0" smtClean="0"/>
              <a:t>2018: February 1, May 1, August 1, November 1  </a:t>
            </a:r>
          </a:p>
          <a:p>
            <a:pPr lvl="1"/>
            <a:r>
              <a:rPr lang="en-US" sz="1600" dirty="0" smtClean="0"/>
              <a:t>Additional reports as needed during no-cost extensions </a:t>
            </a:r>
          </a:p>
        </p:txBody>
      </p:sp>
      <p:sp>
        <p:nvSpPr>
          <p:cNvPr id="4" name="Date Placeholder 3"/>
          <p:cNvSpPr>
            <a:spLocks noGrp="1"/>
          </p:cNvSpPr>
          <p:nvPr>
            <p:ph type="dt" sz="half" idx="10"/>
          </p:nvPr>
        </p:nvSpPr>
        <p:spPr/>
        <p:txBody>
          <a:bodyPr/>
          <a:lstStyle/>
          <a:p>
            <a:fld id="{7DB4B019-241E-CA47-8E4A-6B493E3AA95D}" type="datetime1">
              <a:rPr lang="en-US" smtClean="0"/>
              <a:t>6/27/2017</a:t>
            </a:fld>
            <a:endParaRPr lang="en-US"/>
          </a:p>
        </p:txBody>
      </p:sp>
      <p:sp>
        <p:nvSpPr>
          <p:cNvPr id="5" name="Slide Number Placeholder 4"/>
          <p:cNvSpPr>
            <a:spLocks noGrp="1"/>
          </p:cNvSpPr>
          <p:nvPr>
            <p:ph type="sldNum" sz="quarter" idx="12"/>
          </p:nvPr>
        </p:nvSpPr>
        <p:spPr/>
        <p:txBody>
          <a:bodyPr/>
          <a:lstStyle/>
          <a:p>
            <a:fld id="{B54DFC07-8F64-4A47-9DA5-DA616D86F6F7}" type="slidenum">
              <a:rPr lang="en-US" smtClean="0"/>
              <a:t>6</a:t>
            </a:fld>
            <a:endParaRPr lang="en-US"/>
          </a:p>
        </p:txBody>
      </p:sp>
    </p:spTree>
    <p:extLst>
      <p:ext uri="{BB962C8B-B14F-4D97-AF65-F5344CB8AC3E}">
        <p14:creationId xmlns:p14="http://schemas.microsoft.com/office/powerpoint/2010/main" val="491790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52584" y="1020941"/>
            <a:ext cx="8265111" cy="5264459"/>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Line 3"/>
          <p:cNvSpPr>
            <a:spLocks noChangeShapeType="1"/>
          </p:cNvSpPr>
          <p:nvPr/>
        </p:nvSpPr>
        <p:spPr bwMode="auto">
          <a:xfrm flipH="1">
            <a:off x="4589106" y="1925089"/>
            <a:ext cx="8335" cy="4135040"/>
          </a:xfrm>
          <a:prstGeom prst="line">
            <a:avLst/>
          </a:prstGeom>
          <a:noFill/>
          <a:ln w="38100">
            <a:solidFill>
              <a:schemeClr val="accent1"/>
            </a:solidFill>
            <a:round/>
            <a:headEnd/>
            <a:tailEnd/>
          </a:ln>
        </p:spPr>
        <p:txBody>
          <a:bodyPr/>
          <a:lstStyle/>
          <a:p>
            <a:endParaRPr lang="en-US" sz="1800" dirty="0"/>
          </a:p>
        </p:txBody>
      </p:sp>
      <p:sp>
        <p:nvSpPr>
          <p:cNvPr id="20" name="Rectangle 12"/>
          <p:cNvSpPr>
            <a:spLocks noGrp="1" noChangeArrowheads="1"/>
          </p:cNvSpPr>
          <p:nvPr>
            <p:ph type="title"/>
          </p:nvPr>
        </p:nvSpPr>
        <p:spPr bwMode="auto">
          <a:xfrm>
            <a:off x="2141853" y="1163088"/>
            <a:ext cx="5122069" cy="436959"/>
          </a:xfrm>
          <a:noFill/>
          <a:ln>
            <a:miter lim="800000"/>
            <a:headEnd/>
            <a:tailEnd/>
          </a:ln>
        </p:spPr>
        <p:txBody>
          <a:bodyPr vert="horz" wrap="square" lIns="68580" tIns="34290" rIns="68580" bIns="34290" numCol="1" rtlCol="0" anchor="t" anchorCtr="0" compatLnSpc="1">
            <a:prstTxWarp prst="textNoShape">
              <a:avLst/>
            </a:prstTxWarp>
            <a:normAutofit/>
          </a:bodyPr>
          <a:lstStyle/>
          <a:p>
            <a:pPr algn="ctr"/>
            <a:r>
              <a:rPr lang="en-US" sz="1500" dirty="0">
                <a:solidFill>
                  <a:srgbClr val="0070C0"/>
                </a:solidFill>
                <a:latin typeface="Helvetica" panose="020B0604020202020204" pitchFamily="34" charset="0"/>
                <a:cs typeface="Helvetica" panose="020B0604020202020204" pitchFamily="34" charset="0"/>
              </a:rPr>
              <a:t>PROBE TITLE</a:t>
            </a:r>
          </a:p>
        </p:txBody>
      </p:sp>
      <p:sp>
        <p:nvSpPr>
          <p:cNvPr id="33" name="Text Box 26"/>
          <p:cNvSpPr txBox="1">
            <a:spLocks noChangeArrowheads="1"/>
          </p:cNvSpPr>
          <p:nvPr/>
        </p:nvSpPr>
        <p:spPr bwMode="auto">
          <a:xfrm>
            <a:off x="3540627" y="1417276"/>
            <a:ext cx="2405743" cy="369332"/>
          </a:xfrm>
          <a:prstGeom prst="rect">
            <a:avLst/>
          </a:prstGeom>
          <a:noFill/>
          <a:ln w="25400">
            <a:noFill/>
            <a:miter lim="800000"/>
            <a:headEnd/>
            <a:tailEnd/>
          </a:ln>
        </p:spPr>
        <p:txBody>
          <a:bodyPr wrap="square">
            <a:spAutoFit/>
          </a:bodyPr>
          <a:lstStyle/>
          <a:p>
            <a:pPr algn="ctr"/>
            <a:r>
              <a:rPr lang="en-US" sz="900" dirty="0"/>
              <a:t>PI’s name/Organization</a:t>
            </a:r>
          </a:p>
          <a:p>
            <a:pPr algn="ctr"/>
            <a:r>
              <a:rPr lang="en-US" sz="900" dirty="0"/>
              <a:t>Date</a:t>
            </a:r>
          </a:p>
        </p:txBody>
      </p:sp>
      <p:sp>
        <p:nvSpPr>
          <p:cNvPr id="35" name="Rectangle 36"/>
          <p:cNvSpPr>
            <a:spLocks noChangeArrowheads="1"/>
          </p:cNvSpPr>
          <p:nvPr/>
        </p:nvSpPr>
        <p:spPr bwMode="auto">
          <a:xfrm>
            <a:off x="4825497" y="1948833"/>
            <a:ext cx="3286206" cy="1788951"/>
          </a:xfrm>
          <a:prstGeom prst="rect">
            <a:avLst/>
          </a:prstGeom>
          <a:noFill/>
          <a:ln w="25400">
            <a:solidFill>
              <a:schemeClr val="tx1"/>
            </a:solidFill>
            <a:miter lim="800000"/>
            <a:headEnd/>
            <a:tailEnd/>
          </a:ln>
        </p:spPr>
        <p:txBody>
          <a:bodyPr wrap="square">
            <a:spAutoFit/>
          </a:bodyPr>
          <a:lstStyle/>
          <a:p>
            <a:pPr algn="ctr"/>
            <a:r>
              <a:rPr lang="en-US" sz="900" dirty="0"/>
              <a:t> </a:t>
            </a:r>
          </a:p>
          <a:p>
            <a:pPr algn="ctr"/>
            <a:r>
              <a:rPr lang="en-US" sz="1050" b="1" i="1" u="sng" dirty="0">
                <a:solidFill>
                  <a:srgbClr val="1F497D">
                    <a:lumMod val="60000"/>
                    <a:lumOff val="40000"/>
                  </a:srgbClr>
                </a:solidFill>
              </a:rPr>
              <a:t>Any picture the PI chooses</a:t>
            </a:r>
          </a:p>
          <a:p>
            <a:pPr algn="ctr"/>
            <a:r>
              <a:rPr lang="en-US" sz="825" dirty="0"/>
              <a:t>(illustration, photo, block diagram, chart, </a:t>
            </a:r>
          </a:p>
          <a:p>
            <a:pPr algn="ctr"/>
            <a:r>
              <a:rPr lang="en-US" sz="825" dirty="0"/>
              <a:t>or table, of recent work)</a:t>
            </a:r>
          </a:p>
          <a:p>
            <a:pPr algn="ctr"/>
            <a:r>
              <a:rPr lang="en-US" sz="825" dirty="0"/>
              <a:t> </a:t>
            </a:r>
          </a:p>
          <a:p>
            <a:pPr algn="ctr"/>
            <a:r>
              <a:rPr lang="en-US" sz="825" dirty="0"/>
              <a:t>Preferably changing with every submission</a:t>
            </a:r>
          </a:p>
          <a:p>
            <a:pPr algn="ctr"/>
            <a:endParaRPr lang="en-US" sz="825" dirty="0"/>
          </a:p>
          <a:p>
            <a:pPr algn="ctr"/>
            <a:endParaRPr lang="en-US" sz="825" dirty="0"/>
          </a:p>
          <a:p>
            <a:pPr algn="ctr"/>
            <a:endParaRPr lang="en-US" sz="825" dirty="0"/>
          </a:p>
          <a:p>
            <a:pPr algn="ctr"/>
            <a:endParaRPr lang="en-US" sz="825" dirty="0"/>
          </a:p>
          <a:p>
            <a:pPr algn="ctr"/>
            <a:endParaRPr lang="en-US" sz="825" dirty="0"/>
          </a:p>
          <a:p>
            <a:pPr algn="ctr"/>
            <a:endParaRPr lang="en-US" sz="825" dirty="0"/>
          </a:p>
          <a:p>
            <a:pPr algn="ctr"/>
            <a:endParaRPr lang="en-US" sz="825" dirty="0"/>
          </a:p>
        </p:txBody>
      </p:sp>
      <p:sp>
        <p:nvSpPr>
          <p:cNvPr id="44" name="Rectangle 8"/>
          <p:cNvSpPr>
            <a:spLocks noChangeArrowheads="1"/>
          </p:cNvSpPr>
          <p:nvPr/>
        </p:nvSpPr>
        <p:spPr bwMode="auto">
          <a:xfrm>
            <a:off x="863529" y="1925089"/>
            <a:ext cx="3224462" cy="1879991"/>
          </a:xfrm>
          <a:prstGeom prst="rect">
            <a:avLst/>
          </a:prstGeom>
          <a:noFill/>
          <a:ln w="9525">
            <a:noFill/>
            <a:miter lim="800000"/>
            <a:headEnd/>
            <a:tailEnd/>
          </a:ln>
        </p:spPr>
        <p:txBody>
          <a:bodyPr/>
          <a:lstStyle/>
          <a:p>
            <a:pPr marL="127397" indent="-127397">
              <a:lnSpc>
                <a:spcPct val="90000"/>
              </a:lnSpc>
              <a:buSzPct val="100000"/>
            </a:pPr>
            <a:r>
              <a:rPr lang="en-US" sz="1050" b="1" i="1" u="sng" dirty="0">
                <a:solidFill>
                  <a:srgbClr val="1F497D">
                    <a:lumMod val="60000"/>
                    <a:lumOff val="40000"/>
                  </a:srgbClr>
                </a:solidFill>
              </a:rPr>
              <a:t>Science / Observations / Measurements:</a:t>
            </a:r>
            <a:endParaRPr lang="en-US" sz="1050" b="1" i="1" u="sng" dirty="0">
              <a:solidFill>
                <a:srgbClr val="1F497D">
                  <a:lumMod val="60000"/>
                  <a:lumOff val="40000"/>
                </a:srgbClr>
              </a:solidFill>
              <a:latin typeface="Calibri"/>
            </a:endParaRPr>
          </a:p>
          <a:p>
            <a:pPr marL="127397" indent="-127397">
              <a:lnSpc>
                <a:spcPct val="90000"/>
              </a:lnSpc>
              <a:spcBef>
                <a:spcPts val="75"/>
              </a:spcBef>
              <a:buSzPct val="100000"/>
              <a:buFontTx/>
              <a:buChar char="•"/>
            </a:pPr>
            <a:r>
              <a:rPr lang="en-US" sz="825" dirty="0">
                <a:solidFill>
                  <a:srgbClr val="000000"/>
                </a:solidFill>
              </a:rPr>
              <a:t>Brief description of science goals/objectives </a:t>
            </a:r>
          </a:p>
          <a:p>
            <a:pPr>
              <a:lnSpc>
                <a:spcPct val="90000"/>
              </a:lnSpc>
              <a:spcBef>
                <a:spcPts val="75"/>
              </a:spcBef>
              <a:buSzPct val="100000"/>
            </a:pPr>
            <a:endParaRPr lang="en-US" sz="825" dirty="0">
              <a:solidFill>
                <a:srgbClr val="000000"/>
              </a:solidFill>
            </a:endParaRPr>
          </a:p>
          <a:p>
            <a:pPr>
              <a:lnSpc>
                <a:spcPct val="90000"/>
              </a:lnSpc>
              <a:spcBef>
                <a:spcPts val="75"/>
              </a:spcBef>
              <a:buSzPct val="100000"/>
            </a:pPr>
            <a:endParaRPr lang="en-US" sz="825" dirty="0">
              <a:solidFill>
                <a:srgbClr val="000000"/>
              </a:solidFill>
            </a:endParaRPr>
          </a:p>
        </p:txBody>
      </p:sp>
      <p:sp>
        <p:nvSpPr>
          <p:cNvPr id="49" name="Rectangle 27"/>
          <p:cNvSpPr>
            <a:spLocks noChangeArrowheads="1"/>
          </p:cNvSpPr>
          <p:nvPr/>
        </p:nvSpPr>
        <p:spPr bwMode="auto">
          <a:xfrm>
            <a:off x="940854" y="4046130"/>
            <a:ext cx="3094549" cy="853054"/>
          </a:xfrm>
          <a:prstGeom prst="rect">
            <a:avLst/>
          </a:prstGeom>
          <a:noFill/>
          <a:ln w="25400">
            <a:noFill/>
            <a:miter lim="800000"/>
            <a:headEnd/>
            <a:tailEnd/>
          </a:ln>
        </p:spPr>
        <p:txBody>
          <a:bodyPr wrap="square">
            <a:spAutoFit/>
          </a:bodyPr>
          <a:lstStyle/>
          <a:p>
            <a:pPr marL="130302" indent="-130302" defTabSz="342900">
              <a:lnSpc>
                <a:spcPct val="90000"/>
              </a:lnSpc>
              <a:buSzPct val="100000"/>
            </a:pPr>
            <a:r>
              <a:rPr lang="en-US" sz="1050" b="1" i="1" u="sng" dirty="0">
                <a:solidFill>
                  <a:srgbClr val="1F497D">
                    <a:lumMod val="60000"/>
                    <a:lumOff val="40000"/>
                  </a:srgbClr>
                </a:solidFill>
                <a:latin typeface="Calibri"/>
              </a:rPr>
              <a:t>Recent Accomplishments:</a:t>
            </a:r>
          </a:p>
          <a:p>
            <a:pPr marL="130302" indent="-130302" defTabSz="342900">
              <a:lnSpc>
                <a:spcPct val="90000"/>
              </a:lnSpc>
              <a:buSzPct val="100000"/>
              <a:buFont typeface="Arial" panose="020B0604020202020204" pitchFamily="34" charset="0"/>
              <a:buChar char="•"/>
            </a:pPr>
            <a:r>
              <a:rPr lang="en-US" sz="825" dirty="0">
                <a:solidFill>
                  <a:srgbClr val="000000"/>
                </a:solidFill>
              </a:rPr>
              <a:t>Key accomplishment 1</a:t>
            </a:r>
          </a:p>
          <a:p>
            <a:pPr marL="130302" indent="-130302" defTabSz="342900">
              <a:lnSpc>
                <a:spcPct val="90000"/>
              </a:lnSpc>
              <a:buSzPct val="100000"/>
              <a:buFont typeface="Arial" panose="020B0604020202020204" pitchFamily="34" charset="0"/>
              <a:buChar char="•"/>
            </a:pPr>
            <a:r>
              <a:rPr lang="en-US" sz="825" dirty="0">
                <a:solidFill>
                  <a:srgbClr val="000000"/>
                </a:solidFill>
              </a:rPr>
              <a:t>Key accomplishment 2</a:t>
            </a:r>
          </a:p>
          <a:p>
            <a:pPr marL="130302" indent="-130302" defTabSz="342900">
              <a:lnSpc>
                <a:spcPct val="90000"/>
              </a:lnSpc>
              <a:buSzPct val="100000"/>
              <a:buFont typeface="Arial" panose="020B0604020202020204" pitchFamily="34" charset="0"/>
              <a:buChar char="•"/>
            </a:pPr>
            <a:r>
              <a:rPr lang="en-US" sz="825" dirty="0"/>
              <a:t>…</a:t>
            </a:r>
          </a:p>
          <a:p>
            <a:pPr marL="130302" indent="-130302" defTabSz="342900">
              <a:lnSpc>
                <a:spcPct val="90000"/>
              </a:lnSpc>
              <a:buSzPct val="100000"/>
              <a:buFont typeface="Arial" panose="020B0604020202020204" pitchFamily="34" charset="0"/>
              <a:buChar char="•"/>
            </a:pPr>
            <a:endParaRPr lang="en-US" sz="825" dirty="0"/>
          </a:p>
          <a:p>
            <a:pPr>
              <a:lnSpc>
                <a:spcPct val="90000"/>
              </a:lnSpc>
              <a:spcBef>
                <a:spcPts val="75"/>
              </a:spcBef>
            </a:pPr>
            <a:endParaRPr lang="en-US" sz="1050" dirty="0"/>
          </a:p>
        </p:txBody>
      </p:sp>
      <p:sp>
        <p:nvSpPr>
          <p:cNvPr id="19" name="Rectangle 36"/>
          <p:cNvSpPr>
            <a:spLocks noChangeArrowheads="1"/>
          </p:cNvSpPr>
          <p:nvPr/>
        </p:nvSpPr>
        <p:spPr bwMode="auto">
          <a:xfrm>
            <a:off x="832011" y="4815378"/>
            <a:ext cx="3481587" cy="1107996"/>
          </a:xfrm>
          <a:prstGeom prst="rect">
            <a:avLst/>
          </a:prstGeom>
          <a:noFill/>
          <a:ln w="25400">
            <a:solidFill>
              <a:schemeClr val="tx1"/>
            </a:solidFill>
            <a:miter lim="800000"/>
            <a:headEnd/>
            <a:tailEnd/>
          </a:ln>
        </p:spPr>
        <p:txBody>
          <a:bodyPr wrap="square">
            <a:spAutoFit/>
          </a:bodyPr>
          <a:lstStyle/>
          <a:p>
            <a:pPr algn="ctr"/>
            <a:r>
              <a:rPr lang="en-US" sz="900" dirty="0"/>
              <a:t> </a:t>
            </a:r>
          </a:p>
          <a:p>
            <a:pPr algn="ctr"/>
            <a:endParaRPr lang="en-US" sz="900" b="1" i="1" u="sng" dirty="0">
              <a:solidFill>
                <a:srgbClr val="1F497D">
                  <a:lumMod val="60000"/>
                  <a:lumOff val="40000"/>
                </a:srgbClr>
              </a:solidFill>
            </a:endParaRPr>
          </a:p>
          <a:p>
            <a:pPr algn="ctr"/>
            <a:r>
              <a:rPr lang="en-US" sz="1050" b="1" i="1" u="sng" dirty="0">
                <a:solidFill>
                  <a:srgbClr val="1F497D">
                    <a:lumMod val="60000"/>
                    <a:lumOff val="40000"/>
                  </a:srgbClr>
                </a:solidFill>
              </a:rPr>
              <a:t>Study Budget</a:t>
            </a:r>
          </a:p>
          <a:p>
            <a:pPr algn="ctr"/>
            <a:endParaRPr lang="en-US" sz="1050" b="1" i="1" u="sng" dirty="0">
              <a:solidFill>
                <a:srgbClr val="1F497D">
                  <a:lumMod val="60000"/>
                  <a:lumOff val="40000"/>
                </a:srgbClr>
              </a:solidFill>
            </a:endParaRPr>
          </a:p>
          <a:p>
            <a:pPr algn="ctr"/>
            <a:r>
              <a:rPr lang="en-US" sz="825" dirty="0">
                <a:solidFill>
                  <a:srgbClr val="000000"/>
                </a:solidFill>
              </a:rPr>
              <a:t>&lt; Bar chart budget by quarter along with actual spending by quarter&gt;</a:t>
            </a:r>
          </a:p>
          <a:p>
            <a:pPr algn="ctr"/>
            <a:endParaRPr lang="en-US" sz="1050" dirty="0"/>
          </a:p>
          <a:p>
            <a:pPr algn="ctr"/>
            <a:endParaRPr lang="en-US" sz="825" dirty="0"/>
          </a:p>
        </p:txBody>
      </p:sp>
      <p:sp>
        <p:nvSpPr>
          <p:cNvPr id="12" name="Text Box 13"/>
          <p:cNvSpPr txBox="1">
            <a:spLocks noChangeArrowheads="1"/>
          </p:cNvSpPr>
          <p:nvPr/>
        </p:nvSpPr>
        <p:spPr bwMode="auto">
          <a:xfrm>
            <a:off x="4833974" y="3997462"/>
            <a:ext cx="3224462" cy="1420645"/>
          </a:xfrm>
          <a:prstGeom prst="rect">
            <a:avLst/>
          </a:prstGeom>
          <a:noFill/>
          <a:ln w="25400">
            <a:noFill/>
            <a:miter lim="800000"/>
            <a:headEnd/>
            <a:tailEnd/>
          </a:ln>
        </p:spPr>
        <p:txBody>
          <a:bodyPr wrap="square">
            <a:spAutoFit/>
          </a:bodyPr>
          <a:lstStyle/>
          <a:p>
            <a:pPr marL="130302" indent="-130302">
              <a:lnSpc>
                <a:spcPct val="90000"/>
              </a:lnSpc>
              <a:buSzPct val="100000"/>
            </a:pPr>
            <a:r>
              <a:rPr lang="en-US" sz="1050" b="1" i="1" u="sng" dirty="0">
                <a:solidFill>
                  <a:srgbClr val="1F497D">
                    <a:lumMod val="60000"/>
                    <a:lumOff val="40000"/>
                  </a:srgbClr>
                </a:solidFill>
              </a:rPr>
              <a:t>Next Milestones:</a:t>
            </a:r>
          </a:p>
          <a:p>
            <a:pPr marL="130302" indent="-130302">
              <a:lnSpc>
                <a:spcPct val="90000"/>
              </a:lnSpc>
              <a:spcBef>
                <a:spcPts val="75"/>
              </a:spcBef>
              <a:buFontTx/>
              <a:buChar char="•"/>
            </a:pPr>
            <a:r>
              <a:rPr lang="en-US" sz="825" dirty="0">
                <a:solidFill>
                  <a:prstClr val="black"/>
                </a:solidFill>
              </a:rPr>
              <a:t>Milestone or Accomplishment w/ est. completion date</a:t>
            </a:r>
          </a:p>
          <a:p>
            <a:pPr marL="130302" indent="-130302">
              <a:lnSpc>
                <a:spcPct val="90000"/>
              </a:lnSpc>
              <a:spcBef>
                <a:spcPts val="75"/>
              </a:spcBef>
              <a:buFontTx/>
              <a:buChar char="•"/>
            </a:pPr>
            <a:r>
              <a:rPr lang="en-US" sz="825" dirty="0">
                <a:solidFill>
                  <a:prstClr val="black"/>
                </a:solidFill>
              </a:rPr>
              <a:t>Milestone or Accomplishment w/ est. completion date</a:t>
            </a:r>
          </a:p>
          <a:p>
            <a:pPr marL="130302" indent="-130302">
              <a:lnSpc>
                <a:spcPct val="90000"/>
              </a:lnSpc>
              <a:spcBef>
                <a:spcPts val="75"/>
              </a:spcBef>
              <a:buFontTx/>
              <a:buChar char="•"/>
            </a:pPr>
            <a:r>
              <a:rPr lang="en-US" sz="825" dirty="0">
                <a:solidFill>
                  <a:prstClr val="black"/>
                </a:solidFill>
              </a:rPr>
              <a:t>…</a:t>
            </a:r>
          </a:p>
          <a:p>
            <a:pPr marL="127397" indent="-127397">
              <a:lnSpc>
                <a:spcPct val="90000"/>
              </a:lnSpc>
              <a:spcBef>
                <a:spcPts val="75"/>
              </a:spcBef>
              <a:buFontTx/>
              <a:buChar char="•"/>
            </a:pPr>
            <a:endParaRPr lang="en-US" sz="900" dirty="0"/>
          </a:p>
          <a:p>
            <a:pPr marL="130302" indent="-130302">
              <a:lnSpc>
                <a:spcPct val="90000"/>
              </a:lnSpc>
            </a:pPr>
            <a:r>
              <a:rPr lang="en-US" sz="1050" b="1" i="1" u="sng" dirty="0">
                <a:solidFill>
                  <a:srgbClr val="1F497D">
                    <a:lumMod val="60000"/>
                    <a:lumOff val="40000"/>
                  </a:srgbClr>
                </a:solidFill>
              </a:rPr>
              <a:t>Issues, Concerns:</a:t>
            </a:r>
          </a:p>
          <a:p>
            <a:pPr marL="130302" indent="-130302">
              <a:lnSpc>
                <a:spcPct val="90000"/>
              </a:lnSpc>
              <a:spcBef>
                <a:spcPts val="75"/>
              </a:spcBef>
              <a:buFontTx/>
              <a:buChar char="•"/>
            </a:pPr>
            <a:r>
              <a:rPr lang="en-US" sz="825" dirty="0">
                <a:solidFill>
                  <a:prstClr val="black"/>
                </a:solidFill>
              </a:rPr>
              <a:t>Issue or Concern 1</a:t>
            </a:r>
          </a:p>
          <a:p>
            <a:pPr marL="130302" indent="-130302">
              <a:lnSpc>
                <a:spcPct val="90000"/>
              </a:lnSpc>
              <a:spcBef>
                <a:spcPts val="75"/>
              </a:spcBef>
              <a:buFontTx/>
              <a:buChar char="•"/>
            </a:pPr>
            <a:r>
              <a:rPr lang="en-US" sz="825" dirty="0">
                <a:solidFill>
                  <a:prstClr val="black"/>
                </a:solidFill>
              </a:rPr>
              <a:t>Issue or Concern 2</a:t>
            </a:r>
          </a:p>
          <a:p>
            <a:pPr marL="130302" indent="-130302">
              <a:lnSpc>
                <a:spcPct val="90000"/>
              </a:lnSpc>
              <a:spcBef>
                <a:spcPts val="75"/>
              </a:spcBef>
              <a:buFontTx/>
              <a:buChar char="•"/>
            </a:pPr>
            <a:r>
              <a:rPr lang="en-US" sz="825" dirty="0">
                <a:solidFill>
                  <a:prstClr val="black"/>
                </a:solidFill>
              </a:rPr>
              <a:t>…</a:t>
            </a:r>
          </a:p>
          <a:p>
            <a:pPr marL="127397" indent="-127397">
              <a:lnSpc>
                <a:spcPct val="90000"/>
              </a:lnSpc>
              <a:spcBef>
                <a:spcPts val="75"/>
              </a:spcBef>
              <a:buFontTx/>
              <a:buChar char="•"/>
            </a:pPr>
            <a:endParaRPr lang="en-US" sz="900" dirty="0"/>
          </a:p>
        </p:txBody>
      </p:sp>
      <p:sp>
        <p:nvSpPr>
          <p:cNvPr id="13" name="Rectangle 8"/>
          <p:cNvSpPr>
            <a:spLocks noChangeArrowheads="1"/>
          </p:cNvSpPr>
          <p:nvPr/>
        </p:nvSpPr>
        <p:spPr bwMode="auto">
          <a:xfrm>
            <a:off x="890686" y="2369863"/>
            <a:ext cx="3224462" cy="1166180"/>
          </a:xfrm>
          <a:prstGeom prst="rect">
            <a:avLst/>
          </a:prstGeom>
          <a:noFill/>
          <a:ln w="9525">
            <a:noFill/>
            <a:miter lim="800000"/>
            <a:headEnd/>
            <a:tailEnd/>
          </a:ln>
        </p:spPr>
        <p:txBody>
          <a:bodyPr/>
          <a:lstStyle/>
          <a:p>
            <a:pPr marL="127397" indent="-127397">
              <a:lnSpc>
                <a:spcPct val="90000"/>
              </a:lnSpc>
            </a:pPr>
            <a:endParaRPr lang="en-US" sz="1050" b="1" i="1" u="sng" dirty="0">
              <a:solidFill>
                <a:srgbClr val="1F497D">
                  <a:lumMod val="60000"/>
                  <a:lumOff val="40000"/>
                </a:srgbClr>
              </a:solidFill>
            </a:endParaRPr>
          </a:p>
          <a:p>
            <a:pPr marL="127397" indent="-127397">
              <a:lnSpc>
                <a:spcPct val="90000"/>
              </a:lnSpc>
            </a:pPr>
            <a:r>
              <a:rPr lang="en-US" sz="1050" b="1" i="1" u="sng" dirty="0">
                <a:solidFill>
                  <a:srgbClr val="1F497D">
                    <a:lumMod val="60000"/>
                    <a:lumOff val="40000"/>
                  </a:srgbClr>
                </a:solidFill>
              </a:rPr>
              <a:t>Mission Overview:</a:t>
            </a:r>
          </a:p>
          <a:p>
            <a:pPr marL="127397" indent="-127397">
              <a:lnSpc>
                <a:spcPct val="90000"/>
              </a:lnSpc>
              <a:spcBef>
                <a:spcPts val="75"/>
              </a:spcBef>
              <a:buSzPct val="100000"/>
              <a:buFontTx/>
              <a:buChar char="•"/>
            </a:pPr>
            <a:r>
              <a:rPr lang="en-US" sz="825" dirty="0">
                <a:solidFill>
                  <a:srgbClr val="000000"/>
                </a:solidFill>
              </a:rPr>
              <a:t>Brief description of orbit, launch, mission life,  and </a:t>
            </a:r>
            <a:r>
              <a:rPr lang="en-US" sz="825" dirty="0" err="1">
                <a:solidFill>
                  <a:srgbClr val="000000"/>
                </a:solidFill>
              </a:rPr>
              <a:t>conops</a:t>
            </a:r>
            <a:endParaRPr lang="en-US" sz="825" dirty="0">
              <a:solidFill>
                <a:srgbClr val="000000"/>
              </a:solidFill>
            </a:endParaRPr>
          </a:p>
          <a:p>
            <a:pPr marL="127397" indent="-127397">
              <a:lnSpc>
                <a:spcPct val="90000"/>
              </a:lnSpc>
              <a:spcBef>
                <a:spcPts val="75"/>
              </a:spcBef>
              <a:buSzPct val="100000"/>
              <a:buFontTx/>
              <a:buChar char="•"/>
            </a:pPr>
            <a:endParaRPr lang="en-US" sz="825" dirty="0">
              <a:solidFill>
                <a:srgbClr val="000000"/>
              </a:solidFill>
            </a:endParaRPr>
          </a:p>
          <a:p>
            <a:pPr marL="127397" indent="-127397">
              <a:lnSpc>
                <a:spcPct val="90000"/>
              </a:lnSpc>
              <a:buSzPct val="100000"/>
            </a:pPr>
            <a:endParaRPr lang="en-US" sz="1050" b="1" i="1" u="sng" dirty="0">
              <a:solidFill>
                <a:srgbClr val="1F497D">
                  <a:lumMod val="60000"/>
                  <a:lumOff val="40000"/>
                </a:srgbClr>
              </a:solidFill>
            </a:endParaRPr>
          </a:p>
          <a:p>
            <a:pPr marL="127397" indent="-127397">
              <a:lnSpc>
                <a:spcPct val="90000"/>
              </a:lnSpc>
              <a:buSzPct val="100000"/>
            </a:pPr>
            <a:r>
              <a:rPr lang="en-US" sz="1050" b="1" i="1" u="sng" dirty="0">
                <a:solidFill>
                  <a:srgbClr val="1F497D">
                    <a:lumMod val="60000"/>
                    <a:lumOff val="40000"/>
                  </a:srgbClr>
                </a:solidFill>
              </a:rPr>
              <a:t>Flight System:</a:t>
            </a:r>
          </a:p>
          <a:p>
            <a:pPr marL="127397" indent="-127397">
              <a:lnSpc>
                <a:spcPct val="90000"/>
              </a:lnSpc>
              <a:spcBef>
                <a:spcPts val="75"/>
              </a:spcBef>
              <a:buSzPct val="100000"/>
              <a:buFontTx/>
              <a:buChar char="•"/>
            </a:pPr>
            <a:r>
              <a:rPr lang="en-US" sz="825" dirty="0">
                <a:solidFill>
                  <a:srgbClr val="000000"/>
                </a:solidFill>
              </a:rPr>
              <a:t>&lt; Brief description of the spacecraft, telescope, instruments, etc.&gt;</a:t>
            </a:r>
          </a:p>
          <a:p>
            <a:pPr>
              <a:lnSpc>
                <a:spcPct val="90000"/>
              </a:lnSpc>
              <a:spcBef>
                <a:spcPts val="75"/>
              </a:spcBef>
            </a:pPr>
            <a:endParaRPr lang="en-US" sz="825" dirty="0">
              <a:solidFill>
                <a:srgbClr val="000000"/>
              </a:solidFill>
            </a:endParaRPr>
          </a:p>
        </p:txBody>
      </p:sp>
      <p:sp>
        <p:nvSpPr>
          <p:cNvPr id="14" name="Title 1"/>
          <p:cNvSpPr txBox="1">
            <a:spLocks/>
          </p:cNvSpPr>
          <p:nvPr/>
        </p:nvSpPr>
        <p:spPr bwMode="auto">
          <a:xfrm>
            <a:off x="949171" y="176479"/>
            <a:ext cx="7848600" cy="490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600" b="1">
                <a:solidFill>
                  <a:schemeClr val="tx1"/>
                </a:solidFill>
                <a:latin typeface="+mj-lt"/>
                <a:ea typeface="+mj-ea"/>
                <a:cs typeface="+mj-cs"/>
              </a:defRPr>
            </a:lvl1pPr>
            <a:lvl2pPr algn="ctr" rtl="0" fontAlgn="base">
              <a:spcBef>
                <a:spcPct val="0"/>
              </a:spcBef>
              <a:spcAft>
                <a:spcPct val="0"/>
              </a:spcAft>
              <a:defRPr sz="2600" b="1">
                <a:solidFill>
                  <a:schemeClr val="tx1"/>
                </a:solidFill>
                <a:latin typeface="Arial" charset="0"/>
                <a:ea typeface="ＭＳ Ｐゴシック" charset="-128"/>
                <a:cs typeface="ＭＳ Ｐゴシック" charset="-128"/>
              </a:defRPr>
            </a:lvl2pPr>
            <a:lvl3pPr algn="ctr" rtl="0" fontAlgn="base">
              <a:spcBef>
                <a:spcPct val="0"/>
              </a:spcBef>
              <a:spcAft>
                <a:spcPct val="0"/>
              </a:spcAft>
              <a:defRPr sz="2600" b="1">
                <a:solidFill>
                  <a:schemeClr val="tx1"/>
                </a:solidFill>
                <a:latin typeface="Arial" charset="0"/>
                <a:ea typeface="ＭＳ Ｐゴシック" charset="-128"/>
                <a:cs typeface="ＭＳ Ｐゴシック" charset="-128"/>
              </a:defRPr>
            </a:lvl3pPr>
            <a:lvl4pPr algn="ctr" rtl="0" fontAlgn="base">
              <a:spcBef>
                <a:spcPct val="0"/>
              </a:spcBef>
              <a:spcAft>
                <a:spcPct val="0"/>
              </a:spcAft>
              <a:defRPr sz="2600" b="1">
                <a:solidFill>
                  <a:schemeClr val="tx1"/>
                </a:solidFill>
                <a:latin typeface="Arial" charset="0"/>
                <a:ea typeface="ＭＳ Ｐゴシック" charset="-128"/>
                <a:cs typeface="ＭＳ Ｐゴシック" charset="-128"/>
              </a:defRPr>
            </a:lvl4pPr>
            <a:lvl5pPr algn="ctr" rtl="0" fontAlgn="base">
              <a:spcBef>
                <a:spcPct val="0"/>
              </a:spcBef>
              <a:spcAft>
                <a:spcPct val="0"/>
              </a:spcAft>
              <a:defRPr sz="2600" b="1">
                <a:solidFill>
                  <a:schemeClr val="tx1"/>
                </a:solidFill>
                <a:latin typeface="Arial" charset="0"/>
                <a:ea typeface="ＭＳ Ｐゴシック" charset="-128"/>
                <a:cs typeface="ＭＳ Ｐゴシック" charset="-128"/>
              </a:defRPr>
            </a:lvl5pPr>
            <a:lvl6pPr marL="457200" algn="ctr" rtl="0" fontAlgn="base">
              <a:spcBef>
                <a:spcPct val="0"/>
              </a:spcBef>
              <a:spcAft>
                <a:spcPct val="0"/>
              </a:spcAft>
              <a:defRPr sz="2600" b="1">
                <a:solidFill>
                  <a:schemeClr val="tx1"/>
                </a:solidFill>
                <a:latin typeface="Arial" charset="0"/>
                <a:ea typeface="ＭＳ Ｐゴシック" charset="-128"/>
                <a:cs typeface="ＭＳ Ｐゴシック" charset="-128"/>
              </a:defRPr>
            </a:lvl6pPr>
            <a:lvl7pPr marL="914400" algn="ctr" rtl="0" fontAlgn="base">
              <a:spcBef>
                <a:spcPct val="0"/>
              </a:spcBef>
              <a:spcAft>
                <a:spcPct val="0"/>
              </a:spcAft>
              <a:defRPr sz="2600" b="1">
                <a:solidFill>
                  <a:schemeClr val="tx1"/>
                </a:solidFill>
                <a:latin typeface="Arial" charset="0"/>
                <a:ea typeface="ＭＳ Ｐゴシック" charset="-128"/>
                <a:cs typeface="ＭＳ Ｐゴシック" charset="-128"/>
              </a:defRPr>
            </a:lvl7pPr>
            <a:lvl8pPr marL="1371600" algn="ctr" rtl="0" fontAlgn="base">
              <a:spcBef>
                <a:spcPct val="0"/>
              </a:spcBef>
              <a:spcAft>
                <a:spcPct val="0"/>
              </a:spcAft>
              <a:defRPr sz="2600" b="1">
                <a:solidFill>
                  <a:schemeClr val="tx1"/>
                </a:solidFill>
                <a:latin typeface="Arial" charset="0"/>
                <a:ea typeface="ＭＳ Ｐゴシック" charset="-128"/>
                <a:cs typeface="ＭＳ Ｐゴシック" charset="-128"/>
              </a:defRPr>
            </a:lvl8pPr>
            <a:lvl9pPr marL="1828800" algn="ctr" rtl="0" fontAlgn="base">
              <a:spcBef>
                <a:spcPct val="0"/>
              </a:spcBef>
              <a:spcAft>
                <a:spcPct val="0"/>
              </a:spcAft>
              <a:defRPr sz="2600" b="1">
                <a:solidFill>
                  <a:schemeClr val="tx1"/>
                </a:solidFill>
                <a:latin typeface="Arial" charset="0"/>
                <a:ea typeface="ＭＳ Ｐゴシック" charset="-128"/>
                <a:cs typeface="ＭＳ Ｐゴシック" charset="-128"/>
              </a:defRPr>
            </a:lvl9pPr>
          </a:lstStyle>
          <a:p>
            <a:pPr eaLnBrk="1" hangingPunct="1"/>
            <a:r>
              <a:rPr lang="en-US" kern="0" dirty="0" smtClean="0"/>
              <a:t>Quad-Chart Format for Q</a:t>
            </a:r>
            <a:r>
              <a:rPr lang="en-US" sz="2400" dirty="0" smtClean="0"/>
              <a:t>uarterly Reports</a:t>
            </a:r>
            <a:endParaRPr lang="en-US" kern="0" dirty="0"/>
          </a:p>
        </p:txBody>
      </p:sp>
      <p:sp>
        <p:nvSpPr>
          <p:cNvPr id="16" name="Line 2"/>
          <p:cNvSpPr>
            <a:spLocks noChangeShapeType="1"/>
          </p:cNvSpPr>
          <p:nvPr/>
        </p:nvSpPr>
        <p:spPr bwMode="auto">
          <a:xfrm>
            <a:off x="699966" y="3850171"/>
            <a:ext cx="7531116" cy="56284"/>
          </a:xfrm>
          <a:prstGeom prst="line">
            <a:avLst/>
          </a:prstGeom>
          <a:noFill/>
          <a:ln w="38100">
            <a:solidFill>
              <a:schemeClr val="accent1"/>
            </a:solidFill>
            <a:round/>
            <a:headEnd/>
            <a:tailEnd/>
          </a:ln>
        </p:spPr>
        <p:txBody>
          <a:bodyPr/>
          <a:lstStyle/>
          <a:p>
            <a:endParaRPr lang="en-US" sz="1800" dirty="0"/>
          </a:p>
        </p:txBody>
      </p:sp>
      <p:sp>
        <p:nvSpPr>
          <p:cNvPr id="15" name="Date Placeholder 3"/>
          <p:cNvSpPr>
            <a:spLocks noGrp="1"/>
          </p:cNvSpPr>
          <p:nvPr>
            <p:ph type="dt" sz="half" idx="4294967295"/>
          </p:nvPr>
        </p:nvSpPr>
        <p:spPr>
          <a:xfrm>
            <a:off x="605901" y="6400800"/>
            <a:ext cx="1905000" cy="282575"/>
          </a:xfrm>
          <a:prstGeom prst="rect">
            <a:avLst/>
          </a:prstGeom>
        </p:spPr>
        <p:txBody>
          <a:bodyPr/>
          <a:lstStyle/>
          <a:p>
            <a:fld id="{7DB4B019-241E-CA47-8E4A-6B493E3AA95D}" type="datetime1">
              <a:rPr lang="en-US" smtClean="0"/>
              <a:t>6/27/2017</a:t>
            </a:fld>
            <a:endParaRPr lang="en-US" dirty="0"/>
          </a:p>
        </p:txBody>
      </p:sp>
      <p:sp>
        <p:nvSpPr>
          <p:cNvPr id="17" name="Slide Number Placeholder 1"/>
          <p:cNvSpPr>
            <a:spLocks noGrp="1"/>
          </p:cNvSpPr>
          <p:nvPr>
            <p:ph type="sldNum" sz="quarter" idx="4294967295"/>
          </p:nvPr>
        </p:nvSpPr>
        <p:spPr>
          <a:xfrm>
            <a:off x="8610600" y="6617043"/>
            <a:ext cx="533400" cy="228600"/>
          </a:xfrm>
          <a:prstGeom prst="rect">
            <a:avLst/>
          </a:prstGeom>
        </p:spPr>
        <p:txBody>
          <a:bodyPr/>
          <a:lstStyle/>
          <a:p>
            <a:r>
              <a:rPr lang="en-US" dirty="0" smtClean="0"/>
              <a:t>7</a:t>
            </a:r>
            <a:endParaRPr lang="en-US" dirty="0"/>
          </a:p>
        </p:txBody>
      </p:sp>
    </p:spTree>
    <p:extLst>
      <p:ext uri="{BB962C8B-B14F-4D97-AF65-F5344CB8AC3E}">
        <p14:creationId xmlns:p14="http://schemas.microsoft.com/office/powerpoint/2010/main" val="1112920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4286"/>
            <a:ext cx="7848600" cy="577049"/>
          </a:xfrm>
        </p:spPr>
        <p:txBody>
          <a:bodyPr/>
          <a:lstStyle/>
          <a:p>
            <a:r>
              <a:rPr lang="en-US" b="1" dirty="0" smtClean="0"/>
              <a:t>Probe Session at the Winter 2018 AAS</a:t>
            </a:r>
            <a:endParaRPr lang="en-US" b="1" dirty="0"/>
          </a:p>
        </p:txBody>
      </p:sp>
      <p:sp>
        <p:nvSpPr>
          <p:cNvPr id="3" name="Content Placeholder 2"/>
          <p:cNvSpPr>
            <a:spLocks noGrp="1"/>
          </p:cNvSpPr>
          <p:nvPr>
            <p:ph idx="1"/>
          </p:nvPr>
        </p:nvSpPr>
        <p:spPr>
          <a:xfrm>
            <a:off x="539622" y="1126777"/>
            <a:ext cx="8388477" cy="5214646"/>
          </a:xfrm>
        </p:spPr>
        <p:txBody>
          <a:bodyPr>
            <a:noAutofit/>
          </a:bodyPr>
          <a:lstStyle/>
          <a:p>
            <a:r>
              <a:rPr lang="en-US" sz="1800" dirty="0" smtClean="0"/>
              <a:t>NASA is organizing two back-to-back special sessions at the winter 2018 AAS meeting for the Decadal studies, to inform the astrophysics community of the progress achieved thus far in all NASA-sponsored studies: </a:t>
            </a:r>
          </a:p>
          <a:p>
            <a:pPr lvl="1"/>
            <a:r>
              <a:rPr lang="en-US" sz="1600" dirty="0" smtClean="0"/>
              <a:t>Morning session: Large Scale Studies</a:t>
            </a:r>
          </a:p>
          <a:p>
            <a:pPr lvl="1"/>
            <a:r>
              <a:rPr lang="en-US" sz="1600" dirty="0" smtClean="0"/>
              <a:t>Afternoon session: Probes studies </a:t>
            </a:r>
          </a:p>
          <a:p>
            <a:r>
              <a:rPr lang="en-US" sz="1800" dirty="0" smtClean="0"/>
              <a:t>Special sessions have an allocation of 90 minutes</a:t>
            </a:r>
          </a:p>
          <a:p>
            <a:r>
              <a:rPr lang="en-US" sz="1800" dirty="0" smtClean="0"/>
              <a:t>Each Probe study will have ~10 minutes (including questions) to present the status of the Study, including: science case, activities to date, noteworthy results so far, announcements for workshops, future steps </a:t>
            </a:r>
          </a:p>
          <a:p>
            <a:r>
              <a:rPr lang="en-US" sz="1800" dirty="0" smtClean="0"/>
              <a:t>NASA does </a:t>
            </a:r>
            <a:r>
              <a:rPr lang="en-US" sz="1800" b="1" u="sng" dirty="0" smtClean="0"/>
              <a:t>not</a:t>
            </a:r>
            <a:r>
              <a:rPr lang="en-US" sz="1800" dirty="0" smtClean="0"/>
              <a:t> expect that at the time of the 2018 AAS meeting the mission design labs will be completed for the purpose of the presentation, nor that cost estimates will be defined. </a:t>
            </a:r>
          </a:p>
          <a:p>
            <a:r>
              <a:rPr lang="en-US" sz="1800" dirty="0"/>
              <a:t>NASA </a:t>
            </a:r>
            <a:r>
              <a:rPr lang="en-US" sz="1800" dirty="0" smtClean="0"/>
              <a:t>has also asked </a:t>
            </a:r>
            <a:r>
              <a:rPr lang="en-US" sz="1800" dirty="0"/>
              <a:t>the AAS to </a:t>
            </a:r>
            <a:r>
              <a:rPr lang="en-US" sz="1800" dirty="0" smtClean="0"/>
              <a:t>allow an </a:t>
            </a:r>
            <a:r>
              <a:rPr lang="en-US" sz="1800" dirty="0"/>
              <a:t>adjunct Probes Poster Session </a:t>
            </a:r>
            <a:r>
              <a:rPr lang="en-US" sz="1800" dirty="0" smtClean="0"/>
              <a:t>for </a:t>
            </a:r>
            <a:r>
              <a:rPr lang="en-US" sz="1800" dirty="0"/>
              <a:t>the ten Probe </a:t>
            </a:r>
            <a:r>
              <a:rPr lang="en-US" sz="1800" dirty="0" smtClean="0"/>
              <a:t>Studies.</a:t>
            </a:r>
            <a:endParaRPr lang="en-US" sz="1800" dirty="0"/>
          </a:p>
          <a:p>
            <a:endParaRPr lang="en-US" sz="1800" dirty="0" smtClean="0"/>
          </a:p>
        </p:txBody>
      </p:sp>
      <p:sp>
        <p:nvSpPr>
          <p:cNvPr id="4" name="Date Placeholder 3"/>
          <p:cNvSpPr>
            <a:spLocks noGrp="1"/>
          </p:cNvSpPr>
          <p:nvPr>
            <p:ph type="dt" sz="half" idx="10"/>
          </p:nvPr>
        </p:nvSpPr>
        <p:spPr/>
        <p:txBody>
          <a:bodyPr/>
          <a:lstStyle/>
          <a:p>
            <a:fld id="{7DB4B019-241E-CA47-8E4A-6B493E3AA95D}" type="datetime1">
              <a:rPr lang="en-US" smtClean="0"/>
              <a:t>6/27/2017</a:t>
            </a:fld>
            <a:endParaRPr lang="en-US"/>
          </a:p>
        </p:txBody>
      </p:sp>
      <p:sp>
        <p:nvSpPr>
          <p:cNvPr id="5" name="Slide Number Placeholder 4"/>
          <p:cNvSpPr>
            <a:spLocks noGrp="1"/>
          </p:cNvSpPr>
          <p:nvPr>
            <p:ph type="sldNum" sz="quarter" idx="12"/>
          </p:nvPr>
        </p:nvSpPr>
        <p:spPr/>
        <p:txBody>
          <a:bodyPr/>
          <a:lstStyle/>
          <a:p>
            <a:fld id="{B54DFC07-8F64-4A47-9DA5-DA616D86F6F7}" type="slidenum">
              <a:rPr lang="en-US" smtClean="0"/>
              <a:t>8</a:t>
            </a:fld>
            <a:endParaRPr lang="en-US" dirty="0"/>
          </a:p>
        </p:txBody>
      </p:sp>
    </p:spTree>
    <p:extLst>
      <p:ext uri="{BB962C8B-B14F-4D97-AF65-F5344CB8AC3E}">
        <p14:creationId xmlns:p14="http://schemas.microsoft.com/office/powerpoint/2010/main" val="606147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0244"/>
            <a:ext cx="7848600" cy="585788"/>
          </a:xfrm>
        </p:spPr>
        <p:txBody>
          <a:bodyPr/>
          <a:lstStyle/>
          <a:p>
            <a:r>
              <a:rPr lang="en-US" b="1" dirty="0" smtClean="0"/>
              <a:t>Final Study Products </a:t>
            </a:r>
            <a:endParaRPr lang="en-US" b="1" dirty="0"/>
          </a:p>
        </p:txBody>
      </p:sp>
      <p:sp>
        <p:nvSpPr>
          <p:cNvPr id="3" name="Content Placeholder 2"/>
          <p:cNvSpPr>
            <a:spLocks noGrp="1"/>
          </p:cNvSpPr>
          <p:nvPr>
            <p:ph idx="1"/>
          </p:nvPr>
        </p:nvSpPr>
        <p:spPr>
          <a:xfrm>
            <a:off x="301841" y="834501"/>
            <a:ext cx="8540318" cy="5496974"/>
          </a:xfrm>
        </p:spPr>
        <p:txBody>
          <a:bodyPr>
            <a:noAutofit/>
          </a:bodyPr>
          <a:lstStyle/>
          <a:p>
            <a:r>
              <a:rPr lang="en-US" sz="1400" dirty="0" smtClean="0"/>
              <a:t>Each 18 </a:t>
            </a:r>
            <a:r>
              <a:rPr lang="en-US" sz="1400" dirty="0"/>
              <a:t>month Probe </a:t>
            </a:r>
            <a:r>
              <a:rPr lang="en-US" sz="1400" dirty="0" smtClean="0"/>
              <a:t>Study is required to generate two major products for submission:</a:t>
            </a:r>
          </a:p>
          <a:p>
            <a:pPr lvl="1"/>
            <a:r>
              <a:rPr lang="en-US" sz="1400" dirty="0" smtClean="0"/>
              <a:t>A Study Report, and </a:t>
            </a:r>
          </a:p>
          <a:p>
            <a:pPr lvl="1"/>
            <a:r>
              <a:rPr lang="en-US" sz="1400" dirty="0" smtClean="0"/>
              <a:t>An </a:t>
            </a:r>
            <a:r>
              <a:rPr lang="en-US" sz="1400" dirty="0"/>
              <a:t>Engineering Concept Definition Package</a:t>
            </a:r>
          </a:p>
          <a:p>
            <a:pPr lvl="2"/>
            <a:endParaRPr lang="en-US" sz="1000" dirty="0" smtClean="0"/>
          </a:p>
          <a:p>
            <a:r>
              <a:rPr lang="en-US" sz="1400" dirty="0" smtClean="0"/>
              <a:t>The principal product of the 18 month Probe Study is a Study Report.</a:t>
            </a:r>
          </a:p>
          <a:p>
            <a:pPr lvl="1"/>
            <a:r>
              <a:rPr lang="en-US" sz="1400" dirty="0" smtClean="0"/>
              <a:t>Your Study Report is due at the end of either the 18-months or the no-cost extension, but absolutely no later than December 31, 2018. </a:t>
            </a:r>
          </a:p>
          <a:p>
            <a:pPr lvl="1"/>
            <a:r>
              <a:rPr lang="en-US" sz="1400" dirty="0" smtClean="0"/>
              <a:t>Submit your Study Report to your Point of Contact, your POC will then forward it to HQ with a qualitative internal assessment. HQ will append the Independent Cost Estimate to it and deliver that package to the Decadal Committee.</a:t>
            </a:r>
          </a:p>
          <a:p>
            <a:pPr lvl="1"/>
            <a:r>
              <a:rPr lang="en-US" sz="1400" dirty="0" smtClean="0"/>
              <a:t>At initial delivery, the Decadal will only receive your Study Report and the Independent Cost Estimate, but not your Engineering </a:t>
            </a:r>
            <a:r>
              <a:rPr lang="en-US" sz="1400" dirty="0"/>
              <a:t>Concept Definition </a:t>
            </a:r>
            <a:r>
              <a:rPr lang="en-US" sz="1400" dirty="0" smtClean="0"/>
              <a:t>Package. Upon request from the Decadal, HQ will also deliver to them </a:t>
            </a:r>
            <a:r>
              <a:rPr lang="en-US" sz="1400" dirty="0"/>
              <a:t>your Engineering Concept Definition </a:t>
            </a:r>
            <a:r>
              <a:rPr lang="en-US" sz="1400" dirty="0" smtClean="0"/>
              <a:t>Package after removal of any ITAR sensitive information.</a:t>
            </a:r>
          </a:p>
          <a:p>
            <a:pPr lvl="2"/>
            <a:endParaRPr lang="en-US" sz="1000" dirty="0"/>
          </a:p>
          <a:p>
            <a:r>
              <a:rPr lang="en-US" sz="1400" dirty="0" smtClean="0"/>
              <a:t>The other major study product is your Engineering Concept Definition Package.</a:t>
            </a:r>
          </a:p>
          <a:p>
            <a:pPr lvl="1"/>
            <a:r>
              <a:rPr lang="en-US" sz="1400" dirty="0" smtClean="0"/>
              <a:t>The </a:t>
            </a:r>
            <a:r>
              <a:rPr lang="en-US" sz="1400" dirty="0"/>
              <a:t>Engineering Concept Definition Package </a:t>
            </a:r>
            <a:r>
              <a:rPr lang="en-US" sz="1400" dirty="0" smtClean="0"/>
              <a:t>is originally generated by the Concurrent Design Lab supporting your Study. You may later choose to create a modified version of it. The final version </a:t>
            </a:r>
            <a:r>
              <a:rPr lang="en-US" sz="1400" dirty="0"/>
              <a:t>of </a:t>
            </a:r>
            <a:r>
              <a:rPr lang="en-US" sz="1400" dirty="0" smtClean="0"/>
              <a:t>your Engineering </a:t>
            </a:r>
            <a:r>
              <a:rPr lang="en-US" sz="1400" dirty="0"/>
              <a:t>Concept Definition </a:t>
            </a:r>
            <a:r>
              <a:rPr lang="en-US" sz="1400" dirty="0" smtClean="0"/>
              <a:t>Package gets submitted to the Independent Cost Estimator organization (SOMA) alongside your Study Report for an independent cost estimate.</a:t>
            </a:r>
          </a:p>
          <a:p>
            <a:pPr lvl="1"/>
            <a:r>
              <a:rPr lang="en-US" sz="1400" dirty="0" smtClean="0"/>
              <a:t>The </a:t>
            </a:r>
            <a:r>
              <a:rPr lang="en-US" sz="1400" dirty="0"/>
              <a:t>Independent Cost Estimator organization will </a:t>
            </a:r>
            <a:r>
              <a:rPr lang="en-US" sz="1400" dirty="0" smtClean="0"/>
              <a:t>see both your Study Report </a:t>
            </a:r>
            <a:r>
              <a:rPr lang="en-US" sz="1400" dirty="0"/>
              <a:t>and </a:t>
            </a:r>
            <a:r>
              <a:rPr lang="en-US" sz="1400" dirty="0" smtClean="0"/>
              <a:t>your final Engineering Concept Definition Package.</a:t>
            </a:r>
          </a:p>
          <a:p>
            <a:pPr lvl="2"/>
            <a:endParaRPr lang="en-US" sz="1000" dirty="0" smtClean="0"/>
          </a:p>
          <a:p>
            <a:r>
              <a:rPr lang="en-US" sz="1400" dirty="0" smtClean="0"/>
              <a:t>For more guidance on your Study Report and your Engineering </a:t>
            </a:r>
            <a:r>
              <a:rPr lang="en-US" sz="1400" dirty="0"/>
              <a:t>Concept Definition Package</a:t>
            </a:r>
            <a:r>
              <a:rPr lang="en-US" sz="1400" dirty="0" smtClean="0"/>
              <a:t> refer to the following pages. </a:t>
            </a:r>
            <a:endParaRPr lang="en-US" sz="1400" dirty="0"/>
          </a:p>
        </p:txBody>
      </p:sp>
      <p:sp>
        <p:nvSpPr>
          <p:cNvPr id="4" name="Date Placeholder 3"/>
          <p:cNvSpPr>
            <a:spLocks noGrp="1"/>
          </p:cNvSpPr>
          <p:nvPr>
            <p:ph type="dt" sz="half" idx="10"/>
          </p:nvPr>
        </p:nvSpPr>
        <p:spPr>
          <a:xfrm>
            <a:off x="0" y="6570834"/>
            <a:ext cx="1905000" cy="282575"/>
          </a:xfrm>
        </p:spPr>
        <p:txBody>
          <a:bodyPr/>
          <a:lstStyle/>
          <a:p>
            <a:fld id="{7DB4B019-241E-CA47-8E4A-6B493E3AA95D}" type="datetime1">
              <a:rPr lang="en-US" smtClean="0"/>
              <a:t>6/27/2017</a:t>
            </a:fld>
            <a:endParaRPr lang="en-US" dirty="0"/>
          </a:p>
        </p:txBody>
      </p:sp>
      <p:sp>
        <p:nvSpPr>
          <p:cNvPr id="5" name="Slide Number Placeholder 4"/>
          <p:cNvSpPr>
            <a:spLocks noGrp="1"/>
          </p:cNvSpPr>
          <p:nvPr>
            <p:ph type="sldNum" sz="quarter" idx="12"/>
          </p:nvPr>
        </p:nvSpPr>
        <p:spPr/>
        <p:txBody>
          <a:bodyPr/>
          <a:lstStyle/>
          <a:p>
            <a:fld id="{B54DFC07-8F64-4A47-9DA5-DA616D86F6F7}" type="slidenum">
              <a:rPr lang="en-US" smtClean="0"/>
              <a:t>9</a:t>
            </a:fld>
            <a:endParaRPr lang="en-US"/>
          </a:p>
        </p:txBody>
      </p:sp>
    </p:spTree>
    <p:extLst>
      <p:ext uri="{BB962C8B-B14F-4D97-AF65-F5344CB8AC3E}">
        <p14:creationId xmlns:p14="http://schemas.microsoft.com/office/powerpoint/2010/main" val="1865816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893</TotalTime>
  <Words>3795</Words>
  <Application>Microsoft Office PowerPoint</Application>
  <PresentationFormat>On-screen Show (4:3)</PresentationFormat>
  <Paragraphs>353</Paragraphs>
  <Slides>28</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5" baseType="lpstr">
      <vt:lpstr>ＭＳ Ｐゴシック</vt:lpstr>
      <vt:lpstr>Arial</vt:lpstr>
      <vt:lpstr>Calibri</vt:lpstr>
      <vt:lpstr>Helvetica</vt:lpstr>
      <vt:lpstr>Blank Presentation</vt:lpstr>
      <vt:lpstr>Photo Editor Photo</vt:lpstr>
      <vt:lpstr>Worksheet</vt:lpstr>
      <vt:lpstr>2020 Astrophysical Decadal Survey Probe Studies  Management and Process  v: 1.1</vt:lpstr>
      <vt:lpstr>Outline</vt:lpstr>
      <vt:lpstr>Purpose</vt:lpstr>
      <vt:lpstr>Selected Probe Mission Concept Studies</vt:lpstr>
      <vt:lpstr>Funding and Extensions </vt:lpstr>
      <vt:lpstr>NASA HQ Oversight</vt:lpstr>
      <vt:lpstr>PROBE TITLE</vt:lpstr>
      <vt:lpstr>Probe Session at the Winter 2018 AAS</vt:lpstr>
      <vt:lpstr>Final Study Products </vt:lpstr>
      <vt:lpstr>Study Report – Content</vt:lpstr>
      <vt:lpstr>Study Report – Page Limits </vt:lpstr>
      <vt:lpstr>Engineering Concept Definition Package</vt:lpstr>
      <vt:lpstr>Engineering Concept Definition Package Options</vt:lpstr>
      <vt:lpstr>Probe Team – ICE Interface</vt:lpstr>
      <vt:lpstr>Technology for Probes Mission Concepts </vt:lpstr>
      <vt:lpstr>Design Guidelines - Overview</vt:lpstr>
      <vt:lpstr>Contingency and Margin Definitions</vt:lpstr>
      <vt:lpstr>       ANSI/AIAA-G-020-1992 Mass Contingency Guidelines</vt:lpstr>
      <vt:lpstr>       ANSI/AIAA-G-020-1992 Power Contingency Guidelines</vt:lpstr>
      <vt:lpstr>     ANSI/AIAA-S-120A-2015 Mass Contingency Guidelines </vt:lpstr>
      <vt:lpstr>Design Guidelines - Summary</vt:lpstr>
      <vt:lpstr>Mandatory Rules </vt:lpstr>
      <vt:lpstr>Mandatory Rules (cont’d)</vt:lpstr>
      <vt:lpstr>Costing Rules of Thumb (cont’d) </vt:lpstr>
      <vt:lpstr>Costing Rules of Thumb (cont’d)</vt:lpstr>
      <vt:lpstr>Misc. Rules and Rules of Thumb</vt:lpstr>
      <vt:lpstr>Appendix A: POCs Roles and Functions  (from the PI Package) </vt:lpstr>
      <vt:lpstr>  APPENDIX B: Sample Final Deliverable:  - the THEIA Study Report  https://www.princeton.edu/~hcil/papers/theiaWhitePaper.pdf  - This was an actual submission to the 2010 Astrophysical Decadal Survey - </vt:lpstr>
    </vt:vector>
  </TitlesOfParts>
  <Company>LMIT ODIN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LMIT ODIN</dc:creator>
  <cp:lastModifiedBy>Karpati, Gabriel (GSFC-5920)</cp:lastModifiedBy>
  <cp:revision>145</cp:revision>
  <dcterms:created xsi:type="dcterms:W3CDTF">2012-04-30T18:35:01Z</dcterms:created>
  <dcterms:modified xsi:type="dcterms:W3CDTF">2017-06-27T16:40:52Z</dcterms:modified>
</cp:coreProperties>
</file>