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56" r:id="rId5"/>
    <p:sldId id="280" r:id="rId6"/>
    <p:sldId id="281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/>
    <p:restoredTop sz="94718"/>
  </p:normalViewPr>
  <p:slideViewPr>
    <p:cSldViewPr snapToGrid="0" snapToObjects="1">
      <p:cViewPr varScale="1">
        <p:scale>
          <a:sx n="128" d="100"/>
          <a:sy n="128" d="100"/>
        </p:scale>
        <p:origin x="-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1E6BB-D120-FB41-8541-4FE2DE222030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2A994-AC32-A04B-A03B-AA4D0A24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910F-CF73-094C-A82B-370F1D2B45F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142C-09B2-184A-85F7-ABDBE80E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9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910F-CF73-094C-A82B-370F1D2B45F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142C-09B2-184A-85F7-ABDBE80E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4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910F-CF73-094C-A82B-370F1D2B45F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142C-09B2-184A-85F7-ABDBE80E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1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910F-CF73-094C-A82B-370F1D2B45F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142C-09B2-184A-85F7-ABDBE80E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910F-CF73-094C-A82B-370F1D2B45F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142C-09B2-184A-85F7-ABDBE80E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6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910F-CF73-094C-A82B-370F1D2B45F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142C-09B2-184A-85F7-ABDBE80E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5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910F-CF73-094C-A82B-370F1D2B45F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142C-09B2-184A-85F7-ABDBE80E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7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910F-CF73-094C-A82B-370F1D2B45F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142C-09B2-184A-85F7-ABDBE80E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2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910F-CF73-094C-A82B-370F1D2B45F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142C-09B2-184A-85F7-ABDBE80E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6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910F-CF73-094C-A82B-370F1D2B45F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142C-09B2-184A-85F7-ABDBE80E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31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910F-CF73-094C-A82B-370F1D2B45F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142C-09B2-184A-85F7-ABDBE80E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3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1910F-CF73-094C-A82B-370F1D2B45F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B142C-09B2-184A-85F7-ABDBE80EB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4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rao.edu/meetings/isstt/papers/2007/2007131134.pdf" TargetMode="External"/><Relationship Id="rId4" Type="http://schemas.openxmlformats.org/officeDocument/2006/relationships/hyperlink" Target="https://doi.org/10.1007/s10909-015-1373-z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lanck.caltech.edu/lf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Readout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Based on discussions with </a:t>
            </a:r>
          </a:p>
          <a:p>
            <a:r>
              <a:rPr lang="en-US" dirty="0" smtClean="0"/>
              <a:t>Roger </a:t>
            </a:r>
            <a:r>
              <a:rPr lang="en-US" dirty="0" err="1" smtClean="0"/>
              <a:t>O’Brient</a:t>
            </a:r>
            <a:r>
              <a:rPr lang="en-US" dirty="0" smtClean="0"/>
              <a:t> </a:t>
            </a:r>
          </a:p>
          <a:p>
            <a:r>
              <a:rPr lang="en-US" dirty="0" smtClean="0"/>
              <a:t>(but using publicly available information)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733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9900"/>
            <a:ext cx="8229600" cy="1143000"/>
          </a:xfrm>
        </p:spPr>
        <p:txBody>
          <a:bodyPr/>
          <a:lstStyle/>
          <a:p>
            <a:r>
              <a:rPr lang="en-US" dirty="0" smtClean="0"/>
              <a:t>Readout Technologies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6731" y="967514"/>
            <a:ext cx="8124989" cy="55110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Readout</a:t>
            </a:r>
          </a:p>
          <a:p>
            <a:pPr lvl="1"/>
            <a:r>
              <a:rPr lang="en-US" dirty="0"/>
              <a:t>SQUID </a:t>
            </a:r>
            <a:r>
              <a:rPr lang="en-US" dirty="0"/>
              <a:t>FDM </a:t>
            </a:r>
            <a:endParaRPr lang="en-US" dirty="0" smtClean="0"/>
          </a:p>
          <a:p>
            <a:pPr lvl="2"/>
            <a:r>
              <a:rPr lang="en-US" dirty="0" err="1" smtClean="0"/>
              <a:t>Polarbear</a:t>
            </a:r>
            <a:r>
              <a:rPr lang="en-US" dirty="0"/>
              <a:t>, EBEX, SPT.  Baseline for LiteBIRD (TRL </a:t>
            </a:r>
            <a:r>
              <a:rPr lang="en-US" dirty="0" smtClean="0"/>
              <a:t>5-6)</a:t>
            </a:r>
          </a:p>
          <a:p>
            <a:pPr lvl="2"/>
            <a:r>
              <a:rPr lang="en-US" dirty="0"/>
              <a:t>Achieved MUX factors: 68 in SPT-</a:t>
            </a:r>
            <a:r>
              <a:rPr lang="en-US" dirty="0" smtClean="0"/>
              <a:t>3G; x105 planned for EBEX-IDS</a:t>
            </a:r>
          </a:p>
          <a:p>
            <a:pPr lvl="2"/>
            <a:r>
              <a:rPr lang="en-US" dirty="0"/>
              <a:t>Crosstalk from neighboring tones in PB1: 1%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SQUID TDM</a:t>
            </a:r>
          </a:p>
          <a:p>
            <a:pPr lvl="2"/>
            <a:r>
              <a:rPr lang="en-US" dirty="0"/>
              <a:t>ACT, CLASS, BICEP/Keck, SPIDER (TRL </a:t>
            </a:r>
            <a:r>
              <a:rPr lang="en-US" dirty="0" smtClean="0"/>
              <a:t>5-6)</a:t>
            </a:r>
          </a:p>
          <a:p>
            <a:pPr lvl="2"/>
            <a:r>
              <a:rPr lang="en-US" dirty="0"/>
              <a:t>MUX factor 64/col achieved in ACT.  Claim 128 is possible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Cross talk </a:t>
            </a:r>
            <a:r>
              <a:rPr lang="mr-IN" dirty="0" smtClean="0"/>
              <a:t>…</a:t>
            </a:r>
            <a:r>
              <a:rPr lang="en-US" dirty="0" smtClean="0"/>
              <a:t>. (to be filled)</a:t>
            </a:r>
            <a:endParaRPr lang="en-US" dirty="0" smtClean="0"/>
          </a:p>
          <a:p>
            <a:pPr lvl="1"/>
            <a:r>
              <a:rPr lang="en-US" dirty="0" smtClean="0"/>
              <a:t>u-wave </a:t>
            </a:r>
            <a:r>
              <a:rPr lang="en-US" dirty="0" smtClean="0"/>
              <a:t>SQUIDs</a:t>
            </a:r>
          </a:p>
          <a:p>
            <a:pPr lvl="2"/>
            <a:r>
              <a:rPr lang="en-US" dirty="0" smtClean="0"/>
              <a:t>assessing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KIDs</a:t>
            </a:r>
          </a:p>
          <a:p>
            <a:pPr lvl="2"/>
            <a:r>
              <a:rPr lang="en-US" dirty="0" smtClean="0"/>
              <a:t>assessing </a:t>
            </a:r>
            <a:r>
              <a:rPr lang="mr-IN" dirty="0" smtClean="0"/>
              <a:t>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2695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9900"/>
            <a:ext cx="8229600" cy="1143000"/>
          </a:xfrm>
        </p:spPr>
        <p:txBody>
          <a:bodyPr/>
          <a:lstStyle/>
          <a:p>
            <a:r>
              <a:rPr lang="en-US" dirty="0" smtClean="0"/>
              <a:t>Baseline + Open Questions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6731" y="967514"/>
            <a:ext cx="8124989" cy="5511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Current baseline is TDM (LiteBIRD is FDM)</a:t>
            </a:r>
          </a:p>
          <a:p>
            <a:endParaRPr lang="en-US" dirty="0" smtClean="0"/>
          </a:p>
          <a:p>
            <a:r>
              <a:rPr lang="en-US" dirty="0" smtClean="0"/>
              <a:t>Need to calculate power dissipation at 0.1 K and ambient</a:t>
            </a:r>
          </a:p>
          <a:p>
            <a:pPr lvl="1"/>
            <a:r>
              <a:rPr lang="en-US" dirty="0" smtClean="0"/>
              <a:t>should we assume ASICs</a:t>
            </a:r>
          </a:p>
          <a:p>
            <a:pPr lvl="1"/>
            <a:r>
              <a:rPr lang="en-US" dirty="0" smtClean="0"/>
              <a:t>how do we assess power for ASIC or for non-ASIC but custom made flight electronics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Relative advantage of u-wave SQUIDs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3496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79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 (Roger’s Compilation)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361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+mj-lt"/>
              </a:rPr>
              <a:t>BICEP/SPIDER detectors: arXiv1502.00619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+mj-lt"/>
              </a:rPr>
              <a:t>NIKA2 KIDs: arXiv1601.02774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+mj-lt"/>
              </a:rPr>
              <a:t>BLAST-TNG KIDs: arXiv1603.02963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err="1" smtClean="0">
                <a:latin typeface="+mj-lt"/>
              </a:rPr>
              <a:t>ColumbiaASU</a:t>
            </a:r>
            <a:r>
              <a:rPr lang="en-US" sz="2900" dirty="0" smtClean="0">
                <a:latin typeface="+mj-lt"/>
              </a:rPr>
              <a:t> KIDs: arXiv1510.06609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>
                <a:latin typeface="+mj-lt"/>
              </a:rPr>
              <a:t>Planck LFI: </a:t>
            </a:r>
            <a:r>
              <a:rPr lang="en-US" sz="2900" dirty="0">
                <a:latin typeface="+mj-lt"/>
                <a:hlinkClick r:id="rId2"/>
              </a:rPr>
              <a:t>http://planck.caltech.edu/</a:t>
            </a:r>
            <a:r>
              <a:rPr lang="en-US" sz="2900" dirty="0" smtClean="0">
                <a:latin typeface="+mj-lt"/>
                <a:hlinkClick r:id="rId2"/>
              </a:rPr>
              <a:t>lfi.html</a:t>
            </a:r>
            <a:endParaRPr lang="en-US" sz="29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+mj-lt"/>
              </a:rPr>
              <a:t>HUSIR detectors: </a:t>
            </a:r>
            <a:r>
              <a:rPr lang="en-US" sz="2900" i="1" dirty="0">
                <a:latin typeface="+mj-lt"/>
                <a:hlinkClick r:id="rId3"/>
              </a:rPr>
              <a:t>www.nrao.edu/meetings/isstt/papers/2007/2007131134.</a:t>
            </a:r>
            <a:r>
              <a:rPr lang="en-US" sz="2900" i="1" dirty="0" smtClean="0">
                <a:latin typeface="+mj-lt"/>
                <a:hlinkClick r:id="rId3"/>
              </a:rPr>
              <a:t>pdf</a:t>
            </a:r>
            <a:endParaRPr lang="en-US" sz="29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+mj-lt"/>
              </a:rPr>
              <a:t>QUIET Paper</a:t>
            </a:r>
            <a:r>
              <a:rPr lang="en-US" sz="2900" dirty="0">
                <a:latin typeface="+mj-lt"/>
              </a:rPr>
              <a:t>: </a:t>
            </a:r>
            <a:r>
              <a:rPr lang="en-US" sz="2900" dirty="0" smtClean="0">
                <a:latin typeface="+mj-lt"/>
              </a:rPr>
              <a:t>arXiv1207.5562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+mj-lt"/>
              </a:rPr>
              <a:t>Direct Coupling</a:t>
            </a:r>
            <a:r>
              <a:rPr lang="en-US" sz="2900" dirty="0">
                <a:latin typeface="+mj-lt"/>
              </a:rPr>
              <a:t>: arXiv1603.02963</a:t>
            </a:r>
            <a:endParaRPr lang="en-US" sz="29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+mj-lt"/>
              </a:rPr>
              <a:t>Horn coupling</a:t>
            </a:r>
            <a:r>
              <a:rPr lang="en-US" sz="2900" dirty="0">
                <a:latin typeface="+mj-lt"/>
              </a:rPr>
              <a:t>: arXiv1510.07797</a:t>
            </a:r>
            <a:endParaRPr lang="en-US" sz="29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+mj-lt"/>
              </a:rPr>
              <a:t>Lens coupling</a:t>
            </a:r>
            <a:r>
              <a:rPr lang="en-US" sz="2900" dirty="0">
                <a:latin typeface="+mj-lt"/>
              </a:rPr>
              <a:t>: </a:t>
            </a:r>
            <a:r>
              <a:rPr lang="en-US" sz="2900" dirty="0" smtClean="0">
                <a:latin typeface="+mj-lt"/>
              </a:rPr>
              <a:t>arXiv1302.0325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+mj-lt"/>
              </a:rPr>
              <a:t>BICEP Beam systematics: </a:t>
            </a:r>
            <a:r>
              <a:rPr lang="en-US" sz="2900" dirty="0">
                <a:latin typeface="+mj-lt"/>
              </a:rPr>
              <a:t>arXiv:1502.00608</a:t>
            </a:r>
            <a:endParaRPr lang="en-US" sz="29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+mj-lt"/>
              </a:rPr>
              <a:t>Digital </a:t>
            </a:r>
            <a:r>
              <a:rPr lang="en-US" sz="2900" dirty="0" err="1">
                <a:latin typeface="+mj-lt"/>
              </a:rPr>
              <a:t>fMUX</a:t>
            </a:r>
            <a:r>
              <a:rPr lang="en-US" sz="2900" dirty="0">
                <a:latin typeface="+mj-lt"/>
              </a:rPr>
              <a:t>: </a:t>
            </a:r>
            <a:r>
              <a:rPr lang="en-US" sz="2900" dirty="0" smtClean="0">
                <a:latin typeface="+mj-lt"/>
              </a:rPr>
              <a:t>arXiv1407.3161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>
                <a:latin typeface="+mj-lt"/>
              </a:rPr>
              <a:t>TDM MUX: DOI </a:t>
            </a:r>
            <a:r>
              <a:rPr lang="en-US" sz="2900" dirty="0">
                <a:latin typeface="+mj-lt"/>
                <a:hlinkClick r:id="rId4"/>
              </a:rPr>
              <a:t>10.1007/s10909-015-1373-</a:t>
            </a:r>
            <a:r>
              <a:rPr lang="en-US" sz="2900" dirty="0" smtClean="0">
                <a:latin typeface="+mj-lt"/>
                <a:hlinkClick r:id="rId4"/>
              </a:rPr>
              <a:t>z</a:t>
            </a:r>
            <a:endParaRPr lang="en-US" sz="29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+mj-lt"/>
              </a:rPr>
              <a:t>Seminal CDM TES paper: arXiv1110.1608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+mj-lt"/>
              </a:rPr>
              <a:t>McGill ICE electronics</a:t>
            </a:r>
            <a:r>
              <a:rPr lang="en-US" sz="2900" dirty="0">
                <a:latin typeface="+mj-lt"/>
              </a:rPr>
              <a:t>; </a:t>
            </a:r>
            <a:r>
              <a:rPr lang="en-US" sz="2900" dirty="0" smtClean="0">
                <a:latin typeface="+mj-lt"/>
              </a:rPr>
              <a:t>arXiv1608.06262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+mj-lt"/>
              </a:rPr>
              <a:t>Flux Ramping: </a:t>
            </a:r>
            <a:r>
              <a:rPr lang="mr-IN" sz="2900" dirty="0" smtClean="0">
                <a:latin typeface="+mj-lt"/>
              </a:rPr>
              <a:t>doi:10.1007/s10909-012-0518-6</a:t>
            </a:r>
            <a:endParaRPr lang="en-US" sz="29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12752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59458BA028E94DB1617AF7F38EC2DC" ma:contentTypeVersion="0" ma:contentTypeDescription="Create a new document." ma:contentTypeScope="" ma:versionID="b68fdc374e1bce18f726de479c4a2ac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73530D-290B-475C-A60E-0596D630AF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AAA7BDF-E44D-45B3-87FF-20A0F82983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B3E7EB-28F0-46BB-8F25-DE3EC5E1C4A5}">
  <ds:schemaRefs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8816</TotalTime>
  <Words>276</Words>
  <Application>Microsoft Macintosh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Readout</vt:lpstr>
      <vt:lpstr>Readout Technologies</vt:lpstr>
      <vt:lpstr>Baseline + Open Questions</vt:lpstr>
      <vt:lpstr>References (Roger’s Compilation)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for CMB probe detectors</dc:title>
  <dc:creator>O'Brient , Roger C (389I)</dc:creator>
  <cp:lastModifiedBy>Shaul Hanany</cp:lastModifiedBy>
  <cp:revision>61</cp:revision>
  <dcterms:created xsi:type="dcterms:W3CDTF">2017-05-19T18:08:18Z</dcterms:created>
  <dcterms:modified xsi:type="dcterms:W3CDTF">2017-11-14T19:53:44Z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0x0101007859458BA028E94DB1617AF7F38EC2DC</vt:lpwstr>
  </property>
  <property fmtid="{D5CDD505-2E9C-101B-9397-08002B2CF9AE}" pid="3" name="Order">
    <vt:r8>4000</vt:r8>
  </property>
  <property fmtid="{D5CDD505-2E9C-101B-9397-08002B2CF9AE}" pid="4" name="_CopySource">
    <vt:lpwstr>https://ps.ext.jpl.net/sites/CMBpol/SiteAssets/SitePages/2017-2018 Inflation Probe Study/CMB_Probe_detectors.pptx</vt:lpwstr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