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8" r:id="rId2"/>
    <p:sldId id="258" r:id="rId3"/>
    <p:sldId id="274" r:id="rId4"/>
    <p:sldId id="276" r:id="rId5"/>
    <p:sldId id="277" r:id="rId6"/>
    <p:sldId id="278" r:id="rId7"/>
    <p:sldId id="282" r:id="rId8"/>
    <p:sldId id="284" r:id="rId9"/>
    <p:sldId id="285" r:id="rId10"/>
    <p:sldId id="286" r:id="rId11"/>
    <p:sldId id="281" r:id="rId12"/>
    <p:sldId id="287" r:id="rId13"/>
    <p:sldId id="298" r:id="rId14"/>
    <p:sldId id="283" r:id="rId15"/>
    <p:sldId id="300" r:id="rId16"/>
    <p:sldId id="279" r:id="rId17"/>
    <p:sldId id="290" r:id="rId18"/>
    <p:sldId id="280" r:id="rId19"/>
    <p:sldId id="272" r:id="rId20"/>
    <p:sldId id="292" r:id="rId21"/>
    <p:sldId id="299" r:id="rId22"/>
    <p:sldId id="291" r:id="rId23"/>
    <p:sldId id="289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F"/>
    <a:srgbClr val="FFC86C"/>
    <a:srgbClr val="522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DB2F-4F54-E24D-B04E-C651AB694B49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B5C7F-B60E-F045-BFE9-DEBCD533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B5C7F-B60E-F045-BFE9-DEBCD5334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2693-BC6F-114A-887B-84E6D8631BA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5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6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sf.gov/attachments/131083/public/Dan-Evans_AST_Individual_Investigator_Programs-AAAC_Meeting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207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AAAC Proposal Pressures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	Study Group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3886200"/>
            <a:ext cx="70866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Priscilla Cushman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 (AAAC Chair)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University of Minnesota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March 17, 2015  NASA APS Meeting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848" y="281307"/>
            <a:ext cx="601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NSF </a:t>
            </a:r>
            <a:r>
              <a:rPr lang="en-US" sz="2800" u="sng" dirty="0" err="1" smtClean="0">
                <a:solidFill>
                  <a:srgbClr val="800000"/>
                </a:solidFill>
              </a:rPr>
              <a:t>Heliophysics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001"/>
          <a:stretch/>
        </p:blipFill>
        <p:spPr bwMode="auto">
          <a:xfrm>
            <a:off x="1003300" y="1041400"/>
            <a:ext cx="7759700" cy="370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4794935"/>
            <a:ext cx="8077200" cy="1631216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i="1" u="sng" dirty="0"/>
              <a:t>P</a:t>
            </a:r>
            <a:r>
              <a:rPr lang="en-US" sz="2000" i="1" u="sng" dirty="0" smtClean="0"/>
              <a:t>roposals </a:t>
            </a:r>
            <a:r>
              <a:rPr lang="en-US" sz="2000" i="1" u="sng" dirty="0"/>
              <a:t>submitted to  </a:t>
            </a:r>
            <a:r>
              <a:rPr lang="en-US" sz="2000" i="1" u="sng" dirty="0" smtClean="0"/>
              <a:t>NSF</a:t>
            </a:r>
            <a:r>
              <a:rPr lang="en-US" sz="2000" i="1" u="sng" dirty="0"/>
              <a:t>/AGS Solar-Terrestrial Research </a:t>
            </a:r>
            <a:r>
              <a:rPr lang="en-US" sz="2000" i="1" u="sng" dirty="0" smtClean="0"/>
              <a:t>Program</a:t>
            </a:r>
          </a:p>
          <a:p>
            <a:endParaRPr lang="en-US" sz="2000" i="1" u="sng" dirty="0"/>
          </a:p>
          <a:p>
            <a:r>
              <a:rPr lang="en-US" sz="2000" dirty="0"/>
              <a:t>E</a:t>
            </a:r>
            <a:r>
              <a:rPr lang="en-US" sz="2000" dirty="0" smtClean="0"/>
              <a:t>volved </a:t>
            </a:r>
            <a:r>
              <a:rPr lang="en-US" sz="2000" dirty="0"/>
              <a:t>and grown somewhat since 2009, but </a:t>
            </a:r>
            <a:r>
              <a:rPr lang="en-US" sz="2000" dirty="0" smtClean="0"/>
              <a:t>highly variable.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number of awards averaged about 25 </a:t>
            </a:r>
            <a:br>
              <a:rPr lang="en-US" sz="2000" dirty="0"/>
            </a:br>
            <a:r>
              <a:rPr lang="en-US" sz="2000" dirty="0"/>
              <a:t>A</a:t>
            </a:r>
            <a:r>
              <a:rPr lang="en-US" sz="2000" dirty="0" smtClean="0"/>
              <a:t>verage </a:t>
            </a:r>
            <a:r>
              <a:rPr lang="en-US" sz="2000" dirty="0"/>
              <a:t>award size has grown from $90K/</a:t>
            </a:r>
            <a:r>
              <a:rPr lang="en-US" sz="2000" dirty="0" err="1"/>
              <a:t>yr</a:t>
            </a:r>
            <a:r>
              <a:rPr lang="en-US" sz="2000" dirty="0"/>
              <a:t> </a:t>
            </a:r>
            <a:r>
              <a:rPr lang="en-US" sz="2000" dirty="0" smtClean="0"/>
              <a:t> (2009) </a:t>
            </a:r>
            <a:r>
              <a:rPr lang="en-US" sz="2000" dirty="0"/>
              <a:t>to $114K/year  </a:t>
            </a:r>
            <a:r>
              <a:rPr lang="en-US" sz="2000" dirty="0" smtClean="0"/>
              <a:t>(2014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2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514600"/>
            <a:ext cx="8242300" cy="1181100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1228" r="7737" b="67049"/>
          <a:stretch/>
        </p:blipFill>
        <p:spPr bwMode="auto">
          <a:xfrm>
            <a:off x="508000" y="3695700"/>
            <a:ext cx="8267700" cy="316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" y="179707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NSF/PHY  Particle Astrophysics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788243"/>
            <a:ext cx="863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	Astronomy </a:t>
            </a:r>
            <a:r>
              <a:rPr lang="en-US" sz="2000" dirty="0"/>
              <a:t>and </a:t>
            </a:r>
            <a:r>
              <a:rPr lang="en-US" sz="2000" dirty="0" smtClean="0"/>
              <a:t>Astrophysics </a:t>
            </a:r>
            <a:r>
              <a:rPr lang="en-US" sz="2000" dirty="0"/>
              <a:t>with P</a:t>
            </a:r>
            <a:r>
              <a:rPr lang="en-US" sz="2000" dirty="0" smtClean="0"/>
              <a:t>articles (began in 2000) 	</a:t>
            </a:r>
            <a:br>
              <a:rPr lang="en-US" sz="2000" dirty="0" smtClean="0"/>
            </a:br>
            <a:r>
              <a:rPr lang="en-US" sz="2000" dirty="0" smtClean="0"/>
              <a:t>  PA </a:t>
            </a:r>
            <a:r>
              <a:rPr lang="en-US" sz="2000" dirty="0"/>
              <a:t>budget has been a steady percentage of the NSF/PHY budget, around 7%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		</a:t>
            </a:r>
            <a:r>
              <a:rPr lang="en-US" sz="2000" dirty="0">
                <a:solidFill>
                  <a:srgbClr val="008000"/>
                </a:solidFill>
              </a:rPr>
              <a:t>cosmic rays (Auger) </a:t>
            </a:r>
            <a:r>
              <a:rPr lang="en-US" sz="2000" dirty="0" smtClean="0">
                <a:solidFill>
                  <a:srgbClr val="008000"/>
                </a:solidFill>
              </a:rPr>
              <a:t>			  cosmic </a:t>
            </a:r>
            <a:r>
              <a:rPr lang="en-US" sz="2000" dirty="0">
                <a:solidFill>
                  <a:srgbClr val="008000"/>
                </a:solidFill>
              </a:rPr>
              <a:t>neutrinos (</a:t>
            </a:r>
            <a:r>
              <a:rPr lang="en-US" sz="2000" dirty="0" err="1">
                <a:solidFill>
                  <a:srgbClr val="008000"/>
                </a:solidFill>
              </a:rPr>
              <a:t>IceCube</a:t>
            </a:r>
            <a:r>
              <a:rPr lang="en-US" sz="2000" dirty="0" smtClean="0">
                <a:solidFill>
                  <a:srgbClr val="008000"/>
                </a:solidFill>
              </a:rPr>
              <a:t>)                 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          gamma</a:t>
            </a:r>
            <a:r>
              <a:rPr lang="en-US" sz="2000" dirty="0">
                <a:solidFill>
                  <a:srgbClr val="008000"/>
                </a:solidFill>
              </a:rPr>
              <a:t>-rays (VERITAS, HAWC</a:t>
            </a:r>
            <a:r>
              <a:rPr lang="en-US" sz="2000" dirty="0" smtClean="0">
                <a:solidFill>
                  <a:srgbClr val="008000"/>
                </a:solidFill>
              </a:rPr>
              <a:t>)             dark </a:t>
            </a:r>
            <a:r>
              <a:rPr lang="en-US" sz="2000" dirty="0">
                <a:solidFill>
                  <a:srgbClr val="008000"/>
                </a:solidFill>
              </a:rPr>
              <a:t>matter (Xenon, </a:t>
            </a:r>
            <a:r>
              <a:rPr lang="en-US" sz="2000" dirty="0" err="1">
                <a:solidFill>
                  <a:srgbClr val="008000"/>
                </a:solidFill>
              </a:rPr>
              <a:t>SuperCDMS</a:t>
            </a:r>
            <a:r>
              <a:rPr lang="en-US" sz="2000" dirty="0" smtClean="0">
                <a:solidFill>
                  <a:srgbClr val="008000"/>
                </a:solidFill>
              </a:rPr>
              <a:t>)</a:t>
            </a:r>
            <a:endParaRPr lang="en-US" sz="2000" dirty="0">
              <a:solidFill>
                <a:srgbClr val="008000"/>
              </a:solidFill>
            </a:endParaRPr>
          </a:p>
          <a:p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/>
              <a:t>2005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smtClean="0"/>
              <a:t>2014     Number </a:t>
            </a:r>
            <a:r>
              <a:rPr lang="en-US" sz="2000" dirty="0"/>
              <a:t>of proposals doubled (from 30 to 70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	                      Funding </a:t>
            </a:r>
            <a:r>
              <a:rPr lang="en-US" sz="2000" dirty="0"/>
              <a:t>increased </a:t>
            </a:r>
            <a:r>
              <a:rPr lang="en-US" sz="2000" dirty="0" smtClean="0"/>
              <a:t>~34%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              Average </a:t>
            </a:r>
            <a:r>
              <a:rPr lang="en-US" sz="2000" dirty="0"/>
              <a:t>success </a:t>
            </a:r>
            <a:r>
              <a:rPr lang="en-US" sz="2000" dirty="0" smtClean="0"/>
              <a:t>rate:  </a:t>
            </a:r>
            <a:r>
              <a:rPr lang="en-US" sz="2000" b="1" dirty="0" smtClean="0">
                <a:solidFill>
                  <a:srgbClr val="FF0000"/>
                </a:solidFill>
              </a:rPr>
              <a:t>45% (2005-7)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 39% (2012-2014)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9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92407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DOE High Energy Physics at the Cosmic Frontier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944227"/>
            <a:ext cx="7645400" cy="2554545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Success rates much higher.    Proposal Acceptance going up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		but may be ~ 50% in FY15</a:t>
            </a:r>
          </a:p>
          <a:p>
            <a:endParaRPr lang="en-US" sz="2000" dirty="0" smtClean="0"/>
          </a:p>
          <a:p>
            <a:r>
              <a:rPr lang="en-US" sz="2000" dirty="0" smtClean="0"/>
              <a:t>Mostly block grants with multiple PIs.  </a:t>
            </a:r>
            <a:br>
              <a:rPr lang="en-US" sz="2000" dirty="0" smtClean="0"/>
            </a:br>
            <a:r>
              <a:rPr lang="en-US" sz="2000" dirty="0" smtClean="0"/>
              <a:t>Stable number of Universities, applying every 3 </a:t>
            </a:r>
            <a:r>
              <a:rPr lang="en-US" sz="2000" dirty="0" err="1" smtClean="0"/>
              <a:t>yrs</a:t>
            </a:r>
            <a:r>
              <a:rPr lang="en-US" sz="2000" dirty="0" smtClean="0"/>
              <a:t>, staggered by years </a:t>
            </a:r>
          </a:p>
          <a:p>
            <a:r>
              <a:rPr lang="en-US" sz="2000" dirty="0" smtClean="0"/>
              <a:t>$$ awarded depends on who is up for renewal   </a:t>
            </a:r>
            <a:br>
              <a:rPr lang="en-US" sz="2000" dirty="0" smtClean="0"/>
            </a:br>
            <a:r>
              <a:rPr lang="en-US" sz="2000" dirty="0" smtClean="0"/>
              <a:t>Comparative review process began in 2012  </a:t>
            </a:r>
            <a:br>
              <a:rPr lang="en-US" sz="2000" dirty="0" smtClean="0"/>
            </a:br>
            <a:r>
              <a:rPr lang="en-US" sz="2000" dirty="0" smtClean="0"/>
              <a:t>		Energy,  Intensity,  Cosmic separately reviewed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47824"/>
              </p:ext>
            </p:extLst>
          </p:nvPr>
        </p:nvGraphicFramePr>
        <p:xfrm>
          <a:off x="315258" y="3810000"/>
          <a:ext cx="849854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Document" r:id="rId3" imgW="6096000" imgH="1079500" progId="Word.Document.12">
                  <p:embed/>
                </p:oleObj>
              </mc:Choice>
              <mc:Fallback>
                <p:oleObj name="Document" r:id="rId3" imgW="6096000" imgH="107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58" y="3810000"/>
                        <a:ext cx="849854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71354"/>
              </p:ext>
            </p:extLst>
          </p:nvPr>
        </p:nvGraphicFramePr>
        <p:xfrm>
          <a:off x="1370853" y="5156200"/>
          <a:ext cx="831924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Document" r:id="rId5" imgW="6096000" imgH="1079500" progId="Word.Document.12">
                  <p:embed/>
                </p:oleObj>
              </mc:Choice>
              <mc:Fallback>
                <p:oleObj name="Document" r:id="rId5" imgW="6096000" imgH="107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0853" y="5156200"/>
                        <a:ext cx="8319247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937500" y="3739297"/>
            <a:ext cx="698500" cy="24456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258" y="3713897"/>
            <a:ext cx="8320742" cy="275040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594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76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56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92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1774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Summary of Population Pressure 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698500"/>
            <a:ext cx="9004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The proposal selection rate for NSF Astronomical Sciences </a:t>
            </a:r>
            <a:r>
              <a:rPr lang="en-US" sz="2000" dirty="0"/>
              <a:t>and </a:t>
            </a:r>
            <a:r>
              <a:rPr lang="en-US" sz="2000" dirty="0" smtClean="0"/>
              <a:t>NASA</a:t>
            </a:r>
            <a:r>
              <a:rPr lang="en-US" sz="2000" dirty="0"/>
              <a:t> </a:t>
            </a:r>
            <a:r>
              <a:rPr lang="en-US" sz="2000" dirty="0" smtClean="0"/>
              <a:t>Astrophysics 		has dropped from approximately 30% to 15% in the last decade.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Similar trends observed in NASA </a:t>
            </a:r>
            <a:r>
              <a:rPr lang="en-US" sz="2000" dirty="0" err="1" smtClean="0"/>
              <a:t>Heliophysics</a:t>
            </a:r>
            <a:r>
              <a:rPr lang="en-US" sz="2000" dirty="0" smtClean="0"/>
              <a:t> and Planetary Science Divisions 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Trends can be seen overall, but details in individual programs are complicated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Programmatic changes or cancellations/suspensions </a:t>
            </a:r>
            <a:br>
              <a:rPr lang="en-US" sz="2000" dirty="0" smtClean="0"/>
            </a:br>
            <a:r>
              <a:rPr lang="en-US" sz="2000" dirty="0" smtClean="0"/>
              <a:t>		Less statistics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Size of awards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NSF Particle Astrophysics and </a:t>
            </a:r>
            <a:r>
              <a:rPr lang="en-US" sz="2000" dirty="0" err="1" smtClean="0"/>
              <a:t>Heliophysics</a:t>
            </a:r>
            <a:r>
              <a:rPr lang="en-US" sz="2000" dirty="0" smtClean="0"/>
              <a:t> programs are highly variable </a:t>
            </a:r>
            <a:br>
              <a:rPr lang="en-US" sz="2000" dirty="0" smtClean="0"/>
            </a:br>
            <a:r>
              <a:rPr lang="en-US" sz="2000" dirty="0" smtClean="0"/>
              <a:t>		Again, program size makes statistics difficult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Trend is downward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DOE High Energy Physics Program has a different funding model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Success rate has stayed stable above 50% in Cosmic Frontier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Only 3 years of comparative review panel data available</a:t>
            </a:r>
            <a:endParaRPr lang="en-US" sz="2000" dirty="0"/>
          </a:p>
          <a:p>
            <a:r>
              <a:rPr lang="en-US" sz="2000" dirty="0" smtClean="0"/>
              <a:t>		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621448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Next, drill down to understand demographics </a:t>
            </a:r>
            <a:endParaRPr lang="en-US" sz="2800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Most </a:t>
            </a:r>
            <a:r>
              <a:rPr lang="en-US" sz="2800" u="sng" dirty="0" smtClean="0">
                <a:solidFill>
                  <a:srgbClr val="800000"/>
                </a:solidFill>
              </a:rPr>
              <a:t>NSF/AST and NASA/APD Proposals </a:t>
            </a:r>
            <a:r>
              <a:rPr lang="en-US" sz="2800" u="sng" dirty="0" smtClean="0">
                <a:solidFill>
                  <a:srgbClr val="800000"/>
                </a:solidFill>
              </a:rPr>
              <a:t>are Single Proposals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133600"/>
            <a:ext cx="7200900" cy="3842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46201" y="6175684"/>
            <a:ext cx="6908800" cy="4001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NSF</a:t>
            </a:r>
            <a:r>
              <a:rPr lang="en-US" sz="2000" dirty="0"/>
              <a:t> </a:t>
            </a:r>
            <a:r>
              <a:rPr lang="en-US" sz="2000" dirty="0" smtClean="0"/>
              <a:t>Astronomy</a:t>
            </a: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 smtClean="0"/>
              <a:t>Only </a:t>
            </a:r>
            <a:r>
              <a:rPr lang="en-US" sz="2000" dirty="0" smtClean="0"/>
              <a:t>~ 15% Multiple Proposals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9275" y="1089560"/>
            <a:ext cx="823595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Proposal Increase </a:t>
            </a:r>
            <a:r>
              <a:rPr lang="en-US" sz="2400" i="1" dirty="0" smtClean="0">
                <a:solidFill>
                  <a:schemeClr val="bg1"/>
                </a:solidFill>
                <a:sym typeface="Wingdings"/>
              </a:rPr>
              <a:t> </a:t>
            </a:r>
            <a:r>
              <a:rPr lang="en-US" sz="2400" i="1" dirty="0" smtClean="0">
                <a:solidFill>
                  <a:schemeClr val="bg1"/>
                </a:solidFill>
              </a:rPr>
              <a:t>The actual number of Unique PIs is going up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4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0200" y="774700"/>
            <a:ext cx="8242300" cy="5079256"/>
            <a:chOff x="3803650" y="3504843"/>
            <a:chExt cx="5689600" cy="3486229"/>
          </a:xfrm>
        </p:grpSpPr>
        <p:pic>
          <p:nvPicPr>
            <p:cNvPr id="3" name="Picture 2"/>
            <p:cNvPicPr/>
            <p:nvPr/>
          </p:nvPicPr>
          <p:blipFill>
            <a:blip r:embed="rId2">
              <a:lum bright="-41000" contras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50" y="3504843"/>
              <a:ext cx="5689600" cy="3486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03650" y="3504843"/>
              <a:ext cx="5689600" cy="85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9925" y="0"/>
            <a:ext cx="823595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Multiple Proposals in NSF Planetary Sciences</a:t>
            </a:r>
            <a:endParaRPr lang="en-US" sz="2800" u="sng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800" y="5049391"/>
            <a:ext cx="82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2004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4233" y="5064323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2013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824968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1.3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0300" y="1888677"/>
            <a:ext cx="58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1.6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8820" y="3707656"/>
            <a:ext cx="147047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Proposals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Individual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2800" y="840720"/>
            <a:ext cx="7594600" cy="707886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NASA</a:t>
            </a:r>
            <a:r>
              <a:rPr lang="en-US" sz="2000" dirty="0"/>
              <a:t>/PSD funding is distributed over 34 programs </a:t>
            </a:r>
            <a:endParaRPr lang="en-US" sz="2000" dirty="0" smtClean="0"/>
          </a:p>
          <a:p>
            <a:r>
              <a:rPr lang="en-US" sz="2000" dirty="0"/>
              <a:t>	Multiple proposals rose from 40% to 60</a:t>
            </a:r>
            <a:r>
              <a:rPr lang="en-US" sz="2000" dirty="0" smtClean="0"/>
              <a:t>% starting around 2005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14300" y="5785236"/>
            <a:ext cx="8928100" cy="1015663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Recently </a:t>
            </a:r>
            <a:r>
              <a:rPr lang="en-US" sz="2000" dirty="0" smtClean="0"/>
              <a:t>began </a:t>
            </a:r>
            <a:r>
              <a:rPr lang="en-US" sz="2000" dirty="0"/>
              <a:t>using two-step </a:t>
            </a:r>
            <a:r>
              <a:rPr lang="en-US" sz="2000" dirty="0" smtClean="0"/>
              <a:t>process, where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 First </a:t>
            </a:r>
            <a:r>
              <a:rPr lang="en-US" sz="2000" dirty="0" smtClean="0"/>
              <a:t>Step =   </a:t>
            </a:r>
            <a:r>
              <a:rPr lang="en-US" sz="2000" dirty="0"/>
              <a:t>Direct proposals to the proper program </a:t>
            </a:r>
            <a:br>
              <a:rPr lang="en-US" sz="2000" dirty="0"/>
            </a:br>
            <a:r>
              <a:rPr lang="en-US" sz="2000" dirty="0"/>
              <a:t>		           </a:t>
            </a:r>
            <a:r>
              <a:rPr lang="en-US" sz="2000" dirty="0" smtClean="0"/>
              <a:t>     and </a:t>
            </a:r>
            <a:r>
              <a:rPr lang="en-US" sz="2000" dirty="0"/>
              <a:t>look for largely identical proposals submitted more than </a:t>
            </a:r>
            <a:r>
              <a:rPr lang="en-US" sz="2000" dirty="0" smtClean="0"/>
              <a:t>once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95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83" y="3708400"/>
            <a:ext cx="5677818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800" y="2520"/>
            <a:ext cx="66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Fraction of Proposals by age of PI (NSF/AST)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335" y="646481"/>
            <a:ext cx="5568865" cy="3061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0" y="4900880"/>
            <a:ext cx="2933700" cy="1323439"/>
          </a:xfrm>
          <a:prstGeom prst="rect">
            <a:avLst/>
          </a:prstGeom>
          <a:solidFill>
            <a:srgbClr val="D9D9D9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doesn’t depend on gender.  Slight increase in women in the younger pool is encouraging.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771900" y="4445000"/>
            <a:ext cx="723900" cy="213360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0"/>
            <a:ext cx="134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562600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F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6095999" y="977899"/>
            <a:ext cx="831851" cy="473075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0" y="939800"/>
            <a:ext cx="3492500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“Postdoc Problem”</a:t>
            </a:r>
          </a:p>
          <a:p>
            <a:endParaRPr lang="en-US" sz="2000" dirty="0"/>
          </a:p>
          <a:p>
            <a:r>
              <a:rPr lang="en-US" sz="2000" dirty="0" smtClean="0"/>
              <a:t>The suggestion that recent generous postdoc fellowship programs and targeted encouragement have boosted one segment of the population that is now moving through the system as an increased PI pool   </a:t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b="1" dirty="0" smtClean="0">
                <a:solidFill>
                  <a:srgbClr val="FF0000"/>
                </a:solidFill>
              </a:rPr>
              <a:t>… is NOT true.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-86380"/>
            <a:ext cx="66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Fraction of Proposals by age of PI </a:t>
            </a:r>
          </a:p>
          <a:p>
            <a:pPr algn="ctr"/>
            <a:endParaRPr lang="en-US" sz="2800" u="sng" dirty="0" smtClean="0">
              <a:solidFill>
                <a:srgbClr val="8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NSF/PHY  Particle Astrophysics is slightly different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972270"/>
              </p:ext>
            </p:extLst>
          </p:nvPr>
        </p:nvGraphicFramePr>
        <p:xfrm>
          <a:off x="584200" y="1346200"/>
          <a:ext cx="8065984" cy="180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3" imgW="6083300" imgH="1358900" progId="Word.Document.12">
                  <p:embed/>
                </p:oleObj>
              </mc:Choice>
              <mc:Fallback>
                <p:oleObj name="Document" r:id="rId3" imgW="6083300" imgH="135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1346200"/>
                        <a:ext cx="8065984" cy="180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51657"/>
              </p:ext>
            </p:extLst>
          </p:nvPr>
        </p:nvGraphicFramePr>
        <p:xfrm>
          <a:off x="577850" y="2923438"/>
          <a:ext cx="8134350" cy="210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" r:id="rId5" imgW="6083300" imgH="1574800" progId="Word.Document.12">
                  <p:embed/>
                </p:oleObj>
              </mc:Choice>
              <mc:Fallback>
                <p:oleObj name="Document" r:id="rId5" imgW="60833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2923438"/>
                        <a:ext cx="8134350" cy="2105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4000" y="4890699"/>
            <a:ext cx="8623300" cy="1754327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	         Fraction of women </a:t>
            </a:r>
            <a:r>
              <a:rPr lang="en-US" dirty="0" err="1" smtClean="0"/>
              <a:t>Pis</a:t>
            </a:r>
            <a:r>
              <a:rPr lang="en-US" dirty="0" smtClean="0"/>
              <a:t> is rising:  11</a:t>
            </a:r>
            <a:r>
              <a:rPr lang="en-US" dirty="0"/>
              <a:t>% </a:t>
            </a:r>
            <a:r>
              <a:rPr lang="en-US" dirty="0" smtClean="0"/>
              <a:t> (2008)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24</a:t>
            </a:r>
            <a:r>
              <a:rPr lang="en-US" dirty="0"/>
              <a:t>%  </a:t>
            </a:r>
            <a:r>
              <a:rPr lang="en-US" dirty="0" smtClean="0"/>
              <a:t>(2014).  </a:t>
            </a:r>
          </a:p>
          <a:p>
            <a:r>
              <a:rPr lang="en-US" dirty="0" smtClean="0"/>
              <a:t>		Fraction </a:t>
            </a:r>
            <a:r>
              <a:rPr lang="en-US" dirty="0"/>
              <a:t>of younger PIs </a:t>
            </a:r>
            <a:r>
              <a:rPr lang="en-US" dirty="0" smtClean="0"/>
              <a:t>is rising: 10</a:t>
            </a:r>
            <a:r>
              <a:rPr lang="en-US" dirty="0"/>
              <a:t>% </a:t>
            </a:r>
            <a:r>
              <a:rPr lang="en-US" dirty="0" smtClean="0"/>
              <a:t> (2008)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/>
              <a:t>27%  </a:t>
            </a:r>
            <a:r>
              <a:rPr lang="en-US" dirty="0" smtClean="0"/>
              <a:t>(2014) </a:t>
            </a:r>
          </a:p>
          <a:p>
            <a:r>
              <a:rPr lang="en-US" dirty="0"/>
              <a:t>	</a:t>
            </a:r>
            <a:r>
              <a:rPr lang="en-US" dirty="0" smtClean="0"/>
              <a:t>		defined </a:t>
            </a:r>
            <a:r>
              <a:rPr lang="en-US" dirty="0"/>
              <a:t>as &lt;12 years from </a:t>
            </a:r>
            <a:r>
              <a:rPr lang="en-US" dirty="0" smtClean="0"/>
              <a:t>PhD.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   BUT</a:t>
            </a:r>
            <a:r>
              <a:rPr lang="en-US" dirty="0" smtClean="0"/>
              <a:t>  2008 </a:t>
            </a:r>
            <a:r>
              <a:rPr lang="en-US" dirty="0"/>
              <a:t>NSF/PHY PA proposers is </a:t>
            </a:r>
            <a:r>
              <a:rPr lang="en-US" dirty="0" smtClean="0"/>
              <a:t>heavily weighted toward senior </a:t>
            </a:r>
            <a:r>
              <a:rPr lang="en-US" dirty="0"/>
              <a:t>PIs.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2014 </a:t>
            </a:r>
            <a:r>
              <a:rPr lang="en-US" dirty="0"/>
              <a:t>NSF/PHY PA </a:t>
            </a:r>
            <a:r>
              <a:rPr lang="en-US" dirty="0" smtClean="0"/>
              <a:t>age fraction now matches the </a:t>
            </a:r>
            <a:r>
              <a:rPr lang="en-US" dirty="0"/>
              <a:t>more stable NSF/AST </a:t>
            </a:r>
            <a:r>
              <a:rPr lang="en-US" dirty="0" smtClean="0"/>
              <a:t>distribution.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1300" y="539853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statistics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5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5321" y="787400"/>
            <a:ext cx="5481679" cy="292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100" y="30340"/>
            <a:ext cx="741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Institutional Affiliation (NSF/AST and NASA)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376858"/>
            <a:ext cx="324322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Suggestion: </a:t>
            </a:r>
          </a:p>
          <a:p>
            <a:r>
              <a:rPr lang="en-US" sz="2000" dirty="0" smtClean="0"/>
              <a:t>More proposers from smaller non-traditional institutions?        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true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721101"/>
            <a:ext cx="7137399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48" y="1168758"/>
            <a:ext cx="862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2347"/>
                </a:solidFill>
              </a:rPr>
              <a:t>Reviewer rating is not a good merit indicator for NSF  or DOE/HEP Cosmic </a:t>
            </a:r>
            <a:r>
              <a:rPr lang="en-US" dirty="0" smtClean="0">
                <a:solidFill>
                  <a:srgbClr val="522347"/>
                </a:solidFill>
              </a:rPr>
              <a:t>Frontier</a:t>
            </a:r>
            <a:endParaRPr lang="en-US" dirty="0">
              <a:solidFill>
                <a:srgbClr val="522347"/>
              </a:solidFill>
            </a:endParaRPr>
          </a:p>
          <a:p>
            <a:r>
              <a:rPr lang="en-US" dirty="0">
                <a:solidFill>
                  <a:srgbClr val="522347"/>
                </a:solidFill>
              </a:rPr>
              <a:t>NASA </a:t>
            </a:r>
            <a:r>
              <a:rPr lang="en-US" dirty="0" smtClean="0">
                <a:solidFill>
                  <a:srgbClr val="522347"/>
                </a:solidFill>
              </a:rPr>
              <a:t>reviewer ratings are more reliable,</a:t>
            </a:r>
            <a:br>
              <a:rPr lang="en-US" dirty="0" smtClean="0">
                <a:solidFill>
                  <a:srgbClr val="522347"/>
                </a:solidFill>
              </a:rPr>
            </a:br>
            <a:r>
              <a:rPr lang="en-US" dirty="0" smtClean="0">
                <a:solidFill>
                  <a:srgbClr val="522347"/>
                </a:solidFill>
              </a:rPr>
              <a:t>            but anecdotal </a:t>
            </a:r>
            <a:r>
              <a:rPr lang="en-US" dirty="0">
                <a:solidFill>
                  <a:srgbClr val="522347"/>
                </a:solidFill>
              </a:rPr>
              <a:t>evidence for NSF and DOE is in line with data from NASA</a:t>
            </a:r>
          </a:p>
          <a:p>
            <a:endParaRPr lang="en-US" dirty="0">
              <a:solidFill>
                <a:srgbClr val="52234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48" y="182740"/>
            <a:ext cx="902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Is </a:t>
            </a:r>
            <a:r>
              <a:rPr lang="en-US" sz="2800" u="sng" dirty="0">
                <a:solidFill>
                  <a:srgbClr val="800000"/>
                </a:solidFill>
              </a:rPr>
              <a:t>the number of Excellent Proposals </a:t>
            </a:r>
            <a:r>
              <a:rPr lang="en-US" sz="2800" u="sng" dirty="0" smtClean="0">
                <a:solidFill>
                  <a:srgbClr val="800000"/>
                </a:solidFill>
              </a:rPr>
              <a:t>funded </a:t>
            </a:r>
            <a:r>
              <a:rPr lang="en-US" sz="2800" u="sng" dirty="0">
                <a:solidFill>
                  <a:srgbClr val="800000"/>
                </a:solidFill>
              </a:rPr>
              <a:t>going </a:t>
            </a:r>
            <a:r>
              <a:rPr lang="en-US" sz="2800" u="sng" dirty="0" smtClean="0">
                <a:solidFill>
                  <a:srgbClr val="800000"/>
                </a:solidFill>
              </a:rPr>
              <a:t>down?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707417"/>
            <a:ext cx="697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</a:t>
            </a:r>
            <a:r>
              <a:rPr lang="en-US" sz="2400" i="1" dirty="0">
                <a:solidFill>
                  <a:srgbClr val="800000"/>
                </a:solidFill>
              </a:rPr>
              <a:t>	Quantifying this takes a figure of merit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48" y="2192883"/>
            <a:ext cx="515810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500" y="5402808"/>
            <a:ext cx="8940800" cy="1200329"/>
          </a:xfrm>
          <a:prstGeom prst="rect">
            <a:avLst/>
          </a:prstGeom>
          <a:solidFill>
            <a:srgbClr val="FFEDDF"/>
          </a:solidFill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All SMD ROSES: Number </a:t>
            </a:r>
            <a:r>
              <a:rPr lang="en-US" dirty="0"/>
              <a:t>of funded proposals in the VG category </a:t>
            </a:r>
            <a:r>
              <a:rPr lang="en-US" dirty="0" smtClean="0"/>
              <a:t>was 45</a:t>
            </a:r>
            <a:r>
              <a:rPr lang="en-US" dirty="0"/>
              <a:t>% in 2007-2008 </a:t>
            </a:r>
            <a:endParaRPr lang="en-US" dirty="0" smtClean="0"/>
          </a:p>
          <a:p>
            <a:r>
              <a:rPr lang="en-US" dirty="0" smtClean="0"/>
              <a:t>Funded from Plot : 25</a:t>
            </a:r>
            <a:r>
              <a:rPr lang="en-US" dirty="0"/>
              <a:t>% </a:t>
            </a:r>
            <a:r>
              <a:rPr lang="en-US" dirty="0" smtClean="0"/>
              <a:t>VG  (2012)  </a:t>
            </a:r>
            <a:r>
              <a:rPr lang="en-US" dirty="0" smtClean="0">
                <a:sym typeface="Wingdings"/>
              </a:rPr>
              <a:t>  </a:t>
            </a:r>
            <a:r>
              <a:rPr lang="en-US" dirty="0" smtClean="0"/>
              <a:t>7</a:t>
            </a:r>
            <a:r>
              <a:rPr lang="en-US" dirty="0"/>
              <a:t>%  </a:t>
            </a:r>
            <a:r>
              <a:rPr lang="en-US" dirty="0" smtClean="0"/>
              <a:t>(2013)</a:t>
            </a:r>
          </a:p>
          <a:p>
            <a:endParaRPr lang="en-US" dirty="0" smtClean="0"/>
          </a:p>
          <a:p>
            <a:r>
              <a:rPr lang="en-US" dirty="0" smtClean="0"/>
              <a:t>The Loss is in the VG category, while VG</a:t>
            </a:r>
            <a:r>
              <a:rPr lang="en-US" dirty="0"/>
              <a:t>/E and E remain stable at &gt;75% and &gt;90% </a:t>
            </a:r>
            <a:r>
              <a:rPr lang="en-US" dirty="0" smtClean="0"/>
              <a:t>respectively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2448" y="2589755"/>
            <a:ext cx="3349452" cy="147732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2012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 </a:t>
            </a:r>
            <a:r>
              <a:rPr lang="en-US" b="1" dirty="0" smtClean="0">
                <a:solidFill>
                  <a:srgbClr val="800000"/>
                </a:solidFill>
              </a:rPr>
              <a:t>2013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dirty="0" smtClean="0"/>
              <a:t>Fraction </a:t>
            </a:r>
            <a:r>
              <a:rPr lang="en-US" dirty="0"/>
              <a:t>of proposals rated </a:t>
            </a:r>
            <a:r>
              <a:rPr lang="en-US" dirty="0" smtClean="0"/>
              <a:t>≥ VG</a:t>
            </a:r>
            <a:br>
              <a:rPr lang="en-US" dirty="0" smtClean="0"/>
            </a:br>
            <a:r>
              <a:rPr lang="en-US" dirty="0" smtClean="0"/>
              <a:t>	 46.7</a:t>
            </a:r>
            <a:r>
              <a:rPr lang="en-US" dirty="0"/>
              <a:t>%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41.9% (-10%)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 </a:t>
            </a:r>
            <a:r>
              <a:rPr lang="en-US" dirty="0"/>
              <a:t>in success rate ≥ VG </a:t>
            </a:r>
            <a:br>
              <a:rPr lang="en-US" dirty="0"/>
            </a:br>
            <a:r>
              <a:rPr lang="en-US" dirty="0" smtClean="0"/>
              <a:t>           51</a:t>
            </a:r>
            <a:r>
              <a:rPr lang="en-US" dirty="0"/>
              <a:t>%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 39% </a:t>
            </a:r>
            <a:r>
              <a:rPr lang="en-US" dirty="0" smtClean="0"/>
              <a:t>   </a:t>
            </a:r>
            <a:r>
              <a:rPr lang="en-US" dirty="0"/>
              <a:t>(-24%)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9512" y="2091283"/>
            <a:ext cx="9153512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587749"/>
            <a:ext cx="9153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science.nasa.gov</a:t>
            </a:r>
            <a:r>
              <a:rPr lang="en-US" sz="1400" i="1" dirty="0"/>
              <a:t>/media/</a:t>
            </a:r>
            <a:r>
              <a:rPr lang="en-US" sz="1400" i="1" dirty="0" err="1"/>
              <a:t>medialibrary</a:t>
            </a:r>
            <a:r>
              <a:rPr lang="en-US" sz="1400" i="1" dirty="0"/>
              <a:t>/2014/04/09/2014.03.27_ApS_RA_final-2.pdf</a:t>
            </a:r>
          </a:p>
        </p:txBody>
      </p:sp>
    </p:spTree>
    <p:extLst>
      <p:ext uri="{BB962C8B-B14F-4D97-AF65-F5344CB8AC3E}">
        <p14:creationId xmlns:p14="http://schemas.microsoft.com/office/powerpoint/2010/main" val="220307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7194" y="74360"/>
            <a:ext cx="64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AAAC Proposal Pressures Study Group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91" y="661080"/>
            <a:ext cx="829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	    Established Summer 2014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701" y="3610096"/>
            <a:ext cx="431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90"/>
                </a:solidFill>
              </a:rPr>
              <a:t>Members</a:t>
            </a:r>
          </a:p>
          <a:p>
            <a:endParaRPr lang="en-US" dirty="0"/>
          </a:p>
          <a:p>
            <a:r>
              <a:rPr lang="en-US" dirty="0" smtClean="0"/>
              <a:t>Priscilla Cushman (AAAC Chair ) Minnesota.</a:t>
            </a:r>
          </a:p>
          <a:p>
            <a:r>
              <a:rPr lang="en-US" dirty="0" smtClean="0"/>
              <a:t>Jim Buckley (AAAC) Washington U.</a:t>
            </a:r>
          </a:p>
          <a:p>
            <a:r>
              <a:rPr lang="en-US" dirty="0" smtClean="0"/>
              <a:t>Angela </a:t>
            </a:r>
            <a:r>
              <a:rPr lang="en-US" dirty="0" err="1" smtClean="0"/>
              <a:t>Olinto</a:t>
            </a:r>
            <a:r>
              <a:rPr lang="en-US" dirty="0" smtClean="0"/>
              <a:t> (AAAC) Chicago</a:t>
            </a:r>
          </a:p>
          <a:p>
            <a:r>
              <a:rPr lang="en-US" dirty="0" smtClean="0"/>
              <a:t>Todd </a:t>
            </a:r>
            <a:r>
              <a:rPr lang="en-US" dirty="0" err="1" smtClean="0"/>
              <a:t>Hoeksema</a:t>
            </a:r>
            <a:r>
              <a:rPr lang="en-US" dirty="0" smtClean="0"/>
              <a:t> (AAS CAPP) Stanford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Lowenthal</a:t>
            </a:r>
            <a:r>
              <a:rPr lang="en-US" dirty="0" smtClean="0"/>
              <a:t> (AAS CAPP) Smith College</a:t>
            </a:r>
          </a:p>
          <a:p>
            <a:r>
              <a:rPr lang="en-US" dirty="0" smtClean="0"/>
              <a:t>Brad Peterson (NASA NAC) Ohio State</a:t>
            </a:r>
          </a:p>
          <a:p>
            <a:r>
              <a:rPr lang="en-US" dirty="0" err="1" smtClean="0"/>
              <a:t>Keivan</a:t>
            </a:r>
            <a:r>
              <a:rPr lang="en-US" dirty="0" smtClean="0"/>
              <a:t> </a:t>
            </a:r>
            <a:r>
              <a:rPr lang="en-US" dirty="0" err="1" smtClean="0"/>
              <a:t>Stassun</a:t>
            </a:r>
            <a:r>
              <a:rPr lang="en-US" dirty="0" smtClean="0"/>
              <a:t> (APS) Vanderbilt University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991" y="1247288"/>
            <a:ext cx="8198215" cy="1938992"/>
          </a:xfrm>
          <a:prstGeom prst="rect">
            <a:avLst/>
          </a:prstGeom>
          <a:solidFill>
            <a:srgbClr val="FFEDDF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G</a:t>
            </a:r>
            <a:r>
              <a:rPr lang="en-US" sz="2000" dirty="0" smtClean="0">
                <a:solidFill>
                  <a:srgbClr val="800000"/>
                </a:solidFill>
              </a:rPr>
              <a:t>ather </a:t>
            </a:r>
            <a:r>
              <a:rPr lang="en-US" sz="2000" dirty="0">
                <a:solidFill>
                  <a:srgbClr val="800000"/>
                </a:solidFill>
              </a:rPr>
              <a:t>relevant proposal and demographic data from both the agencies and the community in order to understand how the funding environment over the last 10 years has affected researchers and projects</a:t>
            </a:r>
            <a:r>
              <a:rPr lang="en-US" sz="2000" dirty="0" smtClean="0">
                <a:solidFill>
                  <a:srgbClr val="800000"/>
                </a:solidFill>
              </a:rPr>
              <a:t>. We will compare </a:t>
            </a:r>
            <a:r>
              <a:rPr lang="en-US" sz="2000" dirty="0">
                <a:solidFill>
                  <a:srgbClr val="800000"/>
                </a:solidFill>
              </a:rPr>
              <a:t>funding models across agencies and determine appropriate metrics for evaluating success. This will allow us to provide data-driven projections of the impact of such trends in the future, as well as that of any proposed solutions.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3300" y="3587428"/>
            <a:ext cx="4330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90"/>
                </a:solidFill>
              </a:rPr>
              <a:t>Agency Contact Persons</a:t>
            </a:r>
          </a:p>
          <a:p>
            <a:endParaRPr lang="en-US" dirty="0"/>
          </a:p>
          <a:p>
            <a:r>
              <a:rPr lang="en-US" dirty="0" smtClean="0"/>
              <a:t>NSF/AST: </a:t>
            </a:r>
            <a:r>
              <a:rPr lang="en-US" dirty="0"/>
              <a:t>Jim </a:t>
            </a:r>
            <a:r>
              <a:rPr lang="en-US" dirty="0" err="1"/>
              <a:t>Ulvestad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dirty="0"/>
              <a:t>Daniel Evans)</a:t>
            </a:r>
          </a:p>
          <a:p>
            <a:r>
              <a:rPr lang="en-US" dirty="0" smtClean="0"/>
              <a:t>NSF/PHY PA: Jim </a:t>
            </a:r>
            <a:r>
              <a:rPr lang="en-US" dirty="0"/>
              <a:t>Whitmore,  Jean </a:t>
            </a:r>
            <a:r>
              <a:rPr lang="en-US" dirty="0" err="1"/>
              <a:t>Cottam</a:t>
            </a:r>
            <a:endParaRPr lang="en-US" dirty="0"/>
          </a:p>
          <a:p>
            <a:r>
              <a:rPr lang="en-US" dirty="0" smtClean="0"/>
              <a:t>NASA/APD: Paul </a:t>
            </a:r>
            <a:r>
              <a:rPr lang="en-US" dirty="0"/>
              <a:t>Hertz, </a:t>
            </a:r>
            <a:r>
              <a:rPr lang="en-US" dirty="0" err="1"/>
              <a:t>Hashima</a:t>
            </a:r>
            <a:r>
              <a:rPr lang="en-US" dirty="0"/>
              <a:t> </a:t>
            </a:r>
            <a:r>
              <a:rPr lang="en-US" dirty="0" err="1"/>
              <a:t>Hasan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Linda </a:t>
            </a:r>
            <a:r>
              <a:rPr lang="en-US" dirty="0" err="1" smtClean="0"/>
              <a:t>Sparke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DOE/HEP Cosmic Frontier: Kathy Turner</a:t>
            </a:r>
            <a:br>
              <a:rPr lang="en-US" dirty="0"/>
            </a:br>
            <a:r>
              <a:rPr lang="en-US" dirty="0" smtClean="0"/>
              <a:t>NASA/HPD: </a:t>
            </a:r>
            <a:r>
              <a:rPr lang="en-US" dirty="0" err="1"/>
              <a:t>Arik</a:t>
            </a:r>
            <a:r>
              <a:rPr lang="en-US" dirty="0"/>
              <a:t> Posner</a:t>
            </a:r>
          </a:p>
          <a:p>
            <a:r>
              <a:rPr lang="en-US" dirty="0"/>
              <a:t>NASA </a:t>
            </a:r>
            <a:r>
              <a:rPr lang="en-US" dirty="0" smtClean="0"/>
              <a:t>/PSD: </a:t>
            </a:r>
            <a:r>
              <a:rPr lang="en-US" dirty="0"/>
              <a:t>Jonathan </a:t>
            </a:r>
            <a:r>
              <a:rPr lang="en-US" dirty="0" err="1"/>
              <a:t>Rall</a:t>
            </a:r>
            <a:endParaRPr lang="en-US" dirty="0"/>
          </a:p>
          <a:p>
            <a:r>
              <a:rPr lang="en-US" dirty="0" smtClean="0"/>
              <a:t>AAS</a:t>
            </a:r>
            <a:r>
              <a:rPr lang="en-US" dirty="0"/>
              <a:t>: Joel </a:t>
            </a:r>
            <a:r>
              <a:rPr lang="en-US" dirty="0" err="1"/>
              <a:t>Parriott</a:t>
            </a:r>
            <a:endParaRPr lang="en-US" dirty="0"/>
          </a:p>
          <a:p>
            <a:r>
              <a:rPr lang="en-US" dirty="0"/>
              <a:t>NRC (</a:t>
            </a:r>
            <a:r>
              <a:rPr lang="en-US" dirty="0" smtClean="0"/>
              <a:t>NAC)</a:t>
            </a:r>
            <a:r>
              <a:rPr lang="en-US" dirty="0"/>
              <a:t>: David Lang, James Lancaster</a:t>
            </a:r>
          </a:p>
        </p:txBody>
      </p:sp>
    </p:spTree>
    <p:extLst>
      <p:ext uri="{BB962C8B-B14F-4D97-AF65-F5344CB8AC3E}">
        <p14:creationId xmlns:p14="http://schemas.microsoft.com/office/powerpoint/2010/main" val="36382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15220"/>
            <a:ext cx="823595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Is Selection Rate being driven by Repeat Proposals?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40928"/>
          <a:stretch/>
        </p:blipFill>
        <p:spPr bwMode="auto">
          <a:xfrm>
            <a:off x="587375" y="1181100"/>
            <a:ext cx="812800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5400" y="625445"/>
            <a:ext cx="6515100" cy="4001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unique PI per year &gt;  1/3 of unique PI over 3 </a:t>
            </a:r>
            <a:r>
              <a:rPr lang="en-US" sz="2000" dirty="0" err="1" smtClean="0"/>
              <a:t>yr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457700"/>
            <a:ext cx="8470900" cy="2308324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Modeling the data: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non-repeat </a:t>
            </a:r>
            <a:r>
              <a:rPr lang="en-US" dirty="0"/>
              <a:t>proposals remains </a:t>
            </a:r>
            <a:r>
              <a:rPr lang="en-US" dirty="0" smtClean="0"/>
              <a:t>steady.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Successful ones removed from pool, unsuccessful ones reapply next year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Apply </a:t>
            </a:r>
            <a:r>
              <a:rPr lang="en-US" dirty="0"/>
              <a:t>the actual success rates each year </a:t>
            </a:r>
            <a:r>
              <a:rPr lang="en-US" dirty="0" smtClean="0"/>
              <a:t>to </a:t>
            </a:r>
            <a:r>
              <a:rPr lang="en-US" dirty="0"/>
              <a:t>the mix of new and repeat </a:t>
            </a:r>
            <a:r>
              <a:rPr lang="en-US" dirty="0" smtClean="0"/>
              <a:t>proposals.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best fit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70</a:t>
            </a:r>
            <a:r>
              <a:rPr lang="en-US" dirty="0"/>
              <a:t>% of the unsuccessful proposals reapply in the following year.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repeats at at 50% in 2008</a:t>
            </a:r>
            <a:r>
              <a:rPr lang="en-US" dirty="0"/>
              <a:t>, by 2014 </a:t>
            </a:r>
            <a:r>
              <a:rPr lang="en-US" dirty="0" smtClean="0"/>
              <a:t>repeats will be at 60%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Evil spiral</a:t>
            </a:r>
            <a:r>
              <a:rPr lang="en-US" dirty="0" smtClean="0"/>
              <a:t>: Ever more unique </a:t>
            </a:r>
            <a:r>
              <a:rPr lang="en-US" dirty="0" err="1" smtClean="0"/>
              <a:t>Pis</a:t>
            </a:r>
            <a:r>
              <a:rPr lang="en-US" dirty="0" smtClean="0"/>
              <a:t> reapply </a:t>
            </a:r>
            <a:r>
              <a:rPr lang="en-US" dirty="0"/>
              <a:t>in consecutive years,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 accelerating the rise in proposal numbers and falling selection rate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7300" y="3934767"/>
            <a:ext cx="6311900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Unsuccessful proposals are being resubmitted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3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848" y="201987"/>
            <a:ext cx="538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      </a:t>
            </a:r>
            <a:r>
              <a:rPr lang="en-US" sz="2800" u="sng" dirty="0" smtClean="0">
                <a:solidFill>
                  <a:srgbClr val="800000"/>
                </a:solidFill>
              </a:rPr>
              <a:t>Summary of Demographics</a:t>
            </a:r>
          </a:p>
          <a:p>
            <a:pPr algn="ctr"/>
            <a:r>
              <a:rPr lang="en-US" sz="2800" i="1" dirty="0" smtClean="0">
                <a:solidFill>
                  <a:srgbClr val="800000"/>
                </a:solidFill>
              </a:rPr>
              <a:t>Only collected for NSF and NASA</a:t>
            </a:r>
            <a:endParaRPr lang="en-US" sz="2800" i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1495670"/>
            <a:ext cx="8293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number of proposers is going up, not just the number of proposals.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	</a:t>
            </a:r>
            <a:r>
              <a:rPr lang="en-US" sz="2000" dirty="0" smtClean="0">
                <a:latin typeface="Cambria"/>
                <a:cs typeface="Cambria"/>
              </a:rPr>
              <a:t>     Multiple </a:t>
            </a:r>
            <a:r>
              <a:rPr lang="en-US" sz="2000" dirty="0" smtClean="0">
                <a:latin typeface="Cambria"/>
                <a:cs typeface="Cambria"/>
              </a:rPr>
              <a:t>proposals from the same PI </a:t>
            </a:r>
            <a:r>
              <a:rPr lang="en-US" sz="2000" dirty="0" smtClean="0">
                <a:latin typeface="Cambria"/>
                <a:cs typeface="Cambria"/>
              </a:rPr>
              <a:t>is mostly not a driver</a:t>
            </a:r>
            <a:endParaRPr lang="en-US" sz="20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rise in the number of proposers is not coming disproportionately 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	</a:t>
            </a:r>
            <a:r>
              <a:rPr lang="en-US" sz="2000" dirty="0" smtClean="0">
                <a:latin typeface="Cambria"/>
                <a:cs typeface="Cambria"/>
              </a:rPr>
              <a:t>     from </a:t>
            </a:r>
            <a:r>
              <a:rPr lang="en-US" sz="2000" dirty="0" smtClean="0">
                <a:latin typeface="Cambria"/>
                <a:cs typeface="Cambria"/>
              </a:rPr>
              <a:t>new assistant professors or research scientists  </a:t>
            </a:r>
          </a:p>
          <a:p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       </a:t>
            </a:r>
            <a:r>
              <a:rPr lang="en-US" sz="2000" dirty="0" smtClean="0">
                <a:latin typeface="Cambria"/>
                <a:cs typeface="Cambria"/>
              </a:rPr>
              <a:t>or </a:t>
            </a:r>
            <a:r>
              <a:rPr lang="en-US" sz="2000" dirty="0" smtClean="0">
                <a:latin typeface="Cambria"/>
                <a:cs typeface="Cambria"/>
              </a:rPr>
              <a:t>from non-traditional institutions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They </a:t>
            </a:r>
            <a:r>
              <a:rPr lang="en-US" sz="2000" dirty="0">
                <a:latin typeface="Cambria"/>
                <a:cs typeface="Cambria"/>
              </a:rPr>
              <a:t>do not represent a shift in gender or race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merit category that is being depleted has a rating of VG</a:t>
            </a:r>
          </a:p>
          <a:p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          </a:t>
            </a:r>
            <a:r>
              <a:rPr lang="en-US" sz="2000" dirty="0" smtClean="0">
                <a:latin typeface="Cambria"/>
                <a:cs typeface="Cambria"/>
              </a:rPr>
              <a:t>Very </a:t>
            </a:r>
            <a:r>
              <a:rPr lang="en-US" sz="2000" dirty="0" smtClean="0">
                <a:latin typeface="Cambria"/>
                <a:cs typeface="Cambria"/>
              </a:rPr>
              <a:t>Good proposals are not being </a:t>
            </a:r>
            <a:r>
              <a:rPr lang="en-US" sz="2000" dirty="0" smtClean="0">
                <a:latin typeface="Cambria"/>
                <a:cs typeface="Cambria"/>
              </a:rPr>
              <a:t>funded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Unsuccessful proposals are being resubmitted at a higher rate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798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800" y="18274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Agencies (NSF/AST)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896541"/>
            <a:ext cx="88773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	</a:t>
            </a:r>
            <a:r>
              <a:rPr lang="en-US" sz="2400" u="sng" dirty="0" smtClean="0">
                <a:solidFill>
                  <a:srgbClr val="800000"/>
                </a:solidFill>
              </a:rPr>
              <a:t>Managing </a:t>
            </a:r>
            <a:r>
              <a:rPr lang="en-US" sz="2400" u="sng" dirty="0">
                <a:solidFill>
                  <a:srgbClr val="800000"/>
                </a:solidFill>
              </a:rPr>
              <a:t>review panels</a:t>
            </a:r>
            <a:r>
              <a:rPr lang="en-US" sz="2400" u="sng" dirty="0" smtClean="0">
                <a:solidFill>
                  <a:srgbClr val="80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NSF</a:t>
            </a:r>
            <a:r>
              <a:rPr lang="en-US" dirty="0"/>
              <a:t>/AST staff FTEs have remained relatively flat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But they </a:t>
            </a:r>
            <a:r>
              <a:rPr lang="en-US" dirty="0"/>
              <a:t>are running more </a:t>
            </a:r>
            <a:r>
              <a:rPr lang="en-US" dirty="0" smtClean="0"/>
              <a:t>panels</a:t>
            </a:r>
            <a:br>
              <a:rPr lang="en-US" dirty="0" smtClean="0"/>
            </a:br>
            <a:r>
              <a:rPr lang="en-US" dirty="0" smtClean="0"/>
              <a:t>	Each </a:t>
            </a:r>
            <a:r>
              <a:rPr lang="en-US" dirty="0"/>
              <a:t>panel has a higher number of proposals. </a:t>
            </a:r>
            <a:endParaRPr lang="en-US" dirty="0" smtClean="0"/>
          </a:p>
          <a:p>
            <a:r>
              <a:rPr lang="en-US" dirty="0" smtClean="0"/>
              <a:t>	Organization </a:t>
            </a:r>
            <a:r>
              <a:rPr lang="en-US" dirty="0"/>
              <a:t>and execution </a:t>
            </a:r>
            <a:r>
              <a:rPr lang="en-US" dirty="0" smtClean="0"/>
              <a:t>of each panel </a:t>
            </a:r>
            <a:r>
              <a:rPr lang="en-US" dirty="0"/>
              <a:t>takes 130+ hours </a:t>
            </a:r>
            <a:r>
              <a:rPr lang="en-US" dirty="0" smtClean="0"/>
              <a:t>(NSF </a:t>
            </a:r>
            <a:r>
              <a:rPr lang="en-US" dirty="0"/>
              <a:t>Program </a:t>
            </a:r>
            <a:r>
              <a:rPr lang="en-US" dirty="0" smtClean="0"/>
              <a:t>Officer) </a:t>
            </a:r>
          </a:p>
          <a:p>
            <a:endParaRPr lang="en-US" dirty="0" smtClean="0"/>
          </a:p>
          <a:p>
            <a:r>
              <a:rPr lang="en-US" dirty="0" smtClean="0"/>
              <a:t>“NSF </a:t>
            </a:r>
            <a:r>
              <a:rPr lang="en-US" dirty="0"/>
              <a:t>has developed </a:t>
            </a:r>
            <a:r>
              <a:rPr lang="en-US" dirty="0" smtClean="0"/>
              <a:t>new tools </a:t>
            </a:r>
            <a:r>
              <a:rPr lang="en-US" dirty="0"/>
              <a:t>to </a:t>
            </a:r>
            <a:r>
              <a:rPr lang="en-US" dirty="0" smtClean="0"/>
              <a:t>optimize </a:t>
            </a:r>
            <a:r>
              <a:rPr lang="en-US" dirty="0"/>
              <a:t>internal review processes, but another 30% </a:t>
            </a:r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 smtClean="0"/>
              <a:t>      increase </a:t>
            </a:r>
            <a:r>
              <a:rPr lang="en-US" dirty="0"/>
              <a:t>in proposal volume over the next five years would not be sustainable</a:t>
            </a:r>
            <a:r>
              <a:rPr lang="en-US" dirty="0" smtClean="0"/>
              <a:t>.” </a:t>
            </a:r>
            <a:endParaRPr lang="en-US" dirty="0"/>
          </a:p>
          <a:p>
            <a:endParaRPr lang="en-US" sz="2400" u="sng" dirty="0"/>
          </a:p>
          <a:p>
            <a:r>
              <a:rPr lang="en-US" sz="2400" u="sng" dirty="0">
                <a:solidFill>
                  <a:srgbClr val="800000"/>
                </a:solidFill>
              </a:rPr>
              <a:t>R</a:t>
            </a:r>
            <a:r>
              <a:rPr lang="en-US" sz="2400" u="sng" dirty="0" smtClean="0">
                <a:solidFill>
                  <a:srgbClr val="800000"/>
                </a:solidFill>
              </a:rPr>
              <a:t>ecruitment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reviewers and Conflict of Interest </a:t>
            </a:r>
          </a:p>
          <a:p>
            <a:endParaRPr lang="en-US" dirty="0" smtClean="0"/>
          </a:p>
          <a:p>
            <a:r>
              <a:rPr lang="en-US" dirty="0" smtClean="0"/>
              <a:t>An individual </a:t>
            </a:r>
            <a:r>
              <a:rPr lang="en-US" dirty="0"/>
              <a:t>listed as PI or co-PI on an NSF/AST AAG proposal cannot serve as a reviewer. 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0"/>
              <a:buChar char="Ø"/>
            </a:pPr>
            <a:r>
              <a:rPr lang="en-US" dirty="0" smtClean="0"/>
              <a:t>1,100 </a:t>
            </a:r>
            <a:r>
              <a:rPr lang="en-US" dirty="0"/>
              <a:t>qualified individuals are prohibited from joining a panel.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 smtClean="0"/>
              <a:t>Hard to find </a:t>
            </a:r>
            <a:r>
              <a:rPr lang="en-US" dirty="0"/>
              <a:t>un-conflicted senior members of the community to join the panels.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/>
              <a:t>D</a:t>
            </a:r>
            <a:r>
              <a:rPr lang="en-US" dirty="0" smtClean="0"/>
              <a:t>eclining </a:t>
            </a:r>
            <a:r>
              <a:rPr lang="en-US" dirty="0"/>
              <a:t>reviewer acceptance rates</a:t>
            </a:r>
            <a:r>
              <a:rPr lang="en-US" dirty="0" smtClean="0"/>
              <a:t>; </a:t>
            </a:r>
            <a:r>
              <a:rPr lang="en-US" dirty="0"/>
              <a:t>20-25% of reviewers agree to serve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/>
              <a:t>D</a:t>
            </a:r>
            <a:r>
              <a:rPr lang="en-US" dirty="0" smtClean="0"/>
              <a:t>rives </a:t>
            </a:r>
            <a:r>
              <a:rPr lang="en-US" dirty="0"/>
              <a:t>up the time program staff  spend on appointing panelists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0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182740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Agencies (NASA/APD)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" y="667941"/>
            <a:ext cx="8153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800000"/>
                </a:solidFill>
              </a:rPr>
              <a:t>		 </a:t>
            </a:r>
            <a:r>
              <a:rPr lang="en-US" i="1" dirty="0" smtClean="0">
                <a:solidFill>
                  <a:srgbClr val="800000"/>
                </a:solidFill>
              </a:rPr>
              <a:t>(statistics courtesy of H. </a:t>
            </a:r>
            <a:r>
              <a:rPr lang="en-US" i="1" dirty="0" err="1" smtClean="0">
                <a:solidFill>
                  <a:srgbClr val="800000"/>
                </a:solidFill>
              </a:rPr>
              <a:t>Hasan</a:t>
            </a:r>
            <a:r>
              <a:rPr lang="en-US" i="1" dirty="0" smtClean="0">
                <a:solidFill>
                  <a:srgbClr val="800000"/>
                </a:solidFill>
              </a:rPr>
              <a:t>) </a:t>
            </a:r>
          </a:p>
          <a:p>
            <a:endParaRPr lang="en-US" i="1" dirty="0" smtClean="0"/>
          </a:p>
          <a:p>
            <a:r>
              <a:rPr lang="en-US" sz="2400" u="sng" dirty="0">
                <a:solidFill>
                  <a:srgbClr val="800000"/>
                </a:solidFill>
              </a:rPr>
              <a:t>COST (2014)</a:t>
            </a:r>
          </a:p>
          <a:p>
            <a:r>
              <a:rPr lang="en-US" dirty="0" smtClean="0"/>
              <a:t>832 </a:t>
            </a:r>
            <a:r>
              <a:rPr lang="en-US" dirty="0"/>
              <a:t>proposals </a:t>
            </a:r>
            <a:r>
              <a:rPr lang="en-US" dirty="0" smtClean="0"/>
              <a:t>handled in </a:t>
            </a:r>
            <a:r>
              <a:rPr lang="en-US" dirty="0"/>
              <a:t>core R&amp;A programs. 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stimated cost:  ~  $ 3M</a:t>
            </a:r>
            <a:br>
              <a:rPr lang="en-US" dirty="0" smtClean="0"/>
            </a:br>
            <a:r>
              <a:rPr lang="en-US" dirty="0" smtClean="0"/>
              <a:t>	NASA </a:t>
            </a:r>
            <a:r>
              <a:rPr lang="en-US" dirty="0"/>
              <a:t>staff </a:t>
            </a:r>
            <a:r>
              <a:rPr lang="en-US" dirty="0" smtClean="0"/>
              <a:t>time, direct </a:t>
            </a:r>
            <a:r>
              <a:rPr lang="en-US" dirty="0"/>
              <a:t>expenses for reviewer travel, meeting space,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plan</a:t>
            </a:r>
            <a:r>
              <a:rPr lang="en-US" dirty="0"/>
              <a:t>, execute, and document the evaluation and selection process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Basis of </a:t>
            </a:r>
            <a:r>
              <a:rPr lang="en-US" dirty="0"/>
              <a:t>estimate </a:t>
            </a:r>
            <a:r>
              <a:rPr lang="en-US" dirty="0" smtClean="0"/>
              <a:t>clearly </a:t>
            </a:r>
            <a:r>
              <a:rPr lang="en-US" dirty="0"/>
              <a:t>delineated in </a:t>
            </a:r>
            <a:r>
              <a:rPr lang="en-US" dirty="0" smtClean="0"/>
              <a:t>spreadsheet. </a:t>
            </a:r>
            <a:br>
              <a:rPr lang="en-US" dirty="0" smtClean="0"/>
            </a:br>
            <a:r>
              <a:rPr lang="en-US" dirty="0" smtClean="0"/>
              <a:t>			this </a:t>
            </a:r>
            <a:r>
              <a:rPr lang="en-US" dirty="0"/>
              <a:t>cost does not include the cost of the GO program TAC reviews that </a:t>
            </a:r>
            <a:r>
              <a:rPr lang="en-US" dirty="0" smtClean="0"/>
              <a:t>			handle </a:t>
            </a:r>
            <a:r>
              <a:rPr lang="en-US" dirty="0"/>
              <a:t>three times as many </a:t>
            </a:r>
            <a:r>
              <a:rPr lang="en-US" dirty="0" smtClean="0"/>
              <a:t>proposals</a:t>
            </a:r>
          </a:p>
          <a:p>
            <a:endParaRPr lang="en-US" dirty="0"/>
          </a:p>
          <a:p>
            <a:r>
              <a:rPr lang="en-US" sz="2400" u="sng" dirty="0" smtClean="0">
                <a:solidFill>
                  <a:srgbClr val="800000"/>
                </a:solidFill>
              </a:rPr>
              <a:t>FINDING REVIEWERS</a:t>
            </a:r>
          </a:p>
          <a:p>
            <a:r>
              <a:rPr lang="en-US" dirty="0" smtClean="0"/>
              <a:t>	Statistics currently:  50% of prospective reviewers accept when asked 4-6 mo. 					 20% when asked 3-4 weeks ahead </a:t>
            </a:r>
            <a:br>
              <a:rPr lang="en-US" dirty="0" smtClean="0"/>
            </a:br>
            <a:r>
              <a:rPr lang="en-US" dirty="0" smtClean="0"/>
              <a:t>		     Will this change in the future?</a:t>
            </a:r>
          </a:p>
          <a:p>
            <a:endParaRPr lang="en-US" dirty="0" smtClean="0"/>
          </a:p>
          <a:p>
            <a:r>
              <a:rPr lang="en-US" sz="2400" u="sng" dirty="0" smtClean="0">
                <a:solidFill>
                  <a:srgbClr val="800000"/>
                </a:solidFill>
              </a:rPr>
              <a:t>CONFLICT OF INTEREST</a:t>
            </a:r>
            <a:r>
              <a:rPr lang="en-US" sz="2400" dirty="0" smtClean="0">
                <a:solidFill>
                  <a:srgbClr val="800000"/>
                </a:solidFill>
              </a:rPr>
              <a:t/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dirty="0" smtClean="0"/>
              <a:t>	Currently not a problem.</a:t>
            </a:r>
            <a:br>
              <a:rPr lang="en-US" dirty="0" smtClean="0"/>
            </a:br>
            <a:r>
              <a:rPr lang="en-US" dirty="0" smtClean="0"/>
              <a:t>         COI </a:t>
            </a:r>
            <a:r>
              <a:rPr lang="en-US" dirty="0"/>
              <a:t>issues can often be mitigated by putting the reviewer on a different panel </a:t>
            </a:r>
            <a:r>
              <a:rPr lang="en-US" dirty="0" smtClean="0"/>
              <a:t>										from </a:t>
            </a:r>
            <a:r>
              <a:rPr lang="en-US" dirty="0"/>
              <a:t>the problematic proposal </a:t>
            </a:r>
          </a:p>
        </p:txBody>
      </p:sp>
    </p:spTree>
    <p:extLst>
      <p:ext uri="{BB962C8B-B14F-4D97-AF65-F5344CB8AC3E}">
        <p14:creationId xmlns:p14="http://schemas.microsoft.com/office/powerpoint/2010/main" val="168676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938231"/>
            <a:ext cx="8864600" cy="1323439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Draft a set of questions in conjunction with AAS (Todd </a:t>
            </a:r>
            <a:r>
              <a:rPr lang="en-US" sz="2000" dirty="0" err="1" smtClean="0"/>
              <a:t>Hoeksema</a:t>
            </a:r>
            <a:r>
              <a:rPr lang="en-US" sz="2000" dirty="0" smtClean="0"/>
              <a:t>, James </a:t>
            </a:r>
            <a:r>
              <a:rPr lang="en-US" sz="2000" dirty="0" err="1" smtClean="0"/>
              <a:t>Lowenthal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Put in a Proposal to AAS for preparing a Survey</a:t>
            </a:r>
            <a:br>
              <a:rPr lang="en-US" sz="2000" dirty="0" smtClean="0"/>
            </a:br>
            <a:r>
              <a:rPr lang="en-US" sz="2000" dirty="0" smtClean="0"/>
              <a:t>If accepted, AAS provides funding to AIP to </a:t>
            </a:r>
          </a:p>
          <a:p>
            <a:r>
              <a:rPr lang="en-US" sz="2000" dirty="0" smtClean="0"/>
              <a:t>	professionally develop and manage and administer survey 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3025"/>
          <a:stretch/>
        </p:blipFill>
        <p:spPr>
          <a:xfrm>
            <a:off x="101600" y="2470390"/>
            <a:ext cx="9029700" cy="381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000" y="6149032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7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132"/>
          <a:stretch/>
        </p:blipFill>
        <p:spPr>
          <a:xfrm>
            <a:off x="101600" y="910192"/>
            <a:ext cx="90297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02768"/>
            <a:ext cx="8813800" cy="2526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0180"/>
          <a:stretch/>
        </p:blipFill>
        <p:spPr>
          <a:xfrm>
            <a:off x="114300" y="4191000"/>
            <a:ext cx="8633976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8600" y="591820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05146"/>
            <a:ext cx="8813800" cy="3315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8600" y="591820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1058565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22347"/>
                </a:solidFill>
              </a:rPr>
              <a:t>A series of multiple choice statements with  5  choices</a:t>
            </a:r>
            <a:r>
              <a:rPr lang="en-US" sz="2400" dirty="0" smtClean="0">
                <a:solidFill>
                  <a:srgbClr val="800000"/>
                </a:solidFill>
              </a:rPr>
              <a:t>.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1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675470"/>
            <a:ext cx="7734300" cy="2105830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1000" y="494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800000"/>
                </a:solidFill>
              </a:rPr>
              <a:t>FUTURE PLANS</a:t>
            </a:r>
            <a:r>
              <a:rPr lang="en-US" sz="2400" b="1" i="1" dirty="0" smtClean="0">
                <a:solidFill>
                  <a:srgbClr val="800000"/>
                </a:solidFill>
              </a:rPr>
              <a:t>	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675470"/>
            <a:ext cx="81661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Survey administered this summer to AAS, APS members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Continue to refine data from Agencies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Final Report by end of calendar year  </a:t>
            </a:r>
          </a:p>
          <a:p>
            <a:endParaRPr lang="en-US" sz="2400" dirty="0" smtClean="0"/>
          </a:p>
          <a:p>
            <a:r>
              <a:rPr lang="en-US" sz="2400" dirty="0" smtClean="0"/>
              <a:t>Our hope is to have data-driven answers </a:t>
            </a:r>
            <a:br>
              <a:rPr lang="en-US" sz="2400" dirty="0" smtClean="0"/>
            </a:br>
            <a:r>
              <a:rPr lang="en-US" sz="2400" dirty="0" smtClean="0"/>
              <a:t>	     Not on what the agencies SHOULD do,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     but what are the likely results of Actions like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800000"/>
                </a:solidFill>
              </a:rPr>
              <a:t>Do nothing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	RFP </a:t>
            </a:r>
            <a:r>
              <a:rPr lang="en-US" sz="2400" dirty="0">
                <a:solidFill>
                  <a:srgbClr val="800000"/>
                </a:solidFill>
              </a:rPr>
              <a:t>every other year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           Limit </a:t>
            </a:r>
            <a:r>
              <a:rPr lang="en-US" sz="2400" dirty="0">
                <a:solidFill>
                  <a:srgbClr val="800000"/>
                </a:solidFill>
              </a:rPr>
              <a:t>number of proposals per PI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                   Limit </a:t>
            </a:r>
            <a:r>
              <a:rPr lang="en-US" sz="2400" dirty="0">
                <a:solidFill>
                  <a:srgbClr val="800000"/>
                </a:solidFill>
              </a:rPr>
              <a:t>funding available per proposal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				    Initiate pre-proposals or sifting method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								Other… 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3200" y="4470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851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16000" y="5232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62100" y="5613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22500" y="59817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" y="571455"/>
            <a:ext cx="8712200" cy="825545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10495"/>
            <a:ext cx="5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What Population Pressures?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596855"/>
            <a:ext cx="8830235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Rising Number of Proposals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+ Budget not keeping up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 Declining selection </a:t>
            </a:r>
            <a:r>
              <a:rPr lang="en-US" sz="2000" b="1" dirty="0" smtClean="0">
                <a:solidFill>
                  <a:srgbClr val="800000"/>
                </a:solidFill>
              </a:rPr>
              <a:t>rates</a:t>
            </a:r>
          </a:p>
          <a:p>
            <a:pPr lvl="2"/>
            <a:r>
              <a:rPr lang="en-US" sz="2000" b="1" dirty="0">
                <a:solidFill>
                  <a:srgbClr val="800000"/>
                </a:solidFill>
              </a:rPr>
              <a:t>M</a:t>
            </a:r>
            <a:r>
              <a:rPr lang="en-US" sz="2000" b="1" dirty="0" smtClean="0">
                <a:solidFill>
                  <a:srgbClr val="800000"/>
                </a:solidFill>
              </a:rPr>
              <a:t>any areas </a:t>
            </a:r>
            <a:r>
              <a:rPr lang="en-US" sz="2000" b="1" dirty="0">
                <a:solidFill>
                  <a:srgbClr val="800000"/>
                </a:solidFill>
              </a:rPr>
              <a:t>of scientific research are experiencing this trend</a:t>
            </a:r>
          </a:p>
          <a:p>
            <a:endParaRPr lang="en-US" dirty="0"/>
          </a:p>
          <a:p>
            <a:r>
              <a:rPr lang="en-US" dirty="0" smtClean="0"/>
              <a:t>        AAAC  interacts primarily with NSF/AST, NASA/APD, DOE/HEP  Cosmic Frontier	</a:t>
            </a:r>
          </a:p>
          <a:p>
            <a:r>
              <a:rPr lang="en-US" dirty="0"/>
              <a:t>	</a:t>
            </a:r>
            <a:r>
              <a:rPr lang="en-US" dirty="0" smtClean="0"/>
              <a:t>          but there is increasing overlap with NSF/PHY program in particle astrophysics </a:t>
            </a:r>
            <a:br>
              <a:rPr lang="en-US" dirty="0" smtClean="0"/>
            </a:br>
            <a:r>
              <a:rPr lang="en-US" dirty="0" smtClean="0"/>
              <a:t>                   and gravitational physics, planetary and </a:t>
            </a:r>
            <a:r>
              <a:rPr lang="en-US" dirty="0" err="1" smtClean="0"/>
              <a:t>helio</a:t>
            </a:r>
            <a:r>
              <a:rPr lang="en-US" dirty="0" smtClean="0"/>
              <a:t> science in both NSF and NASA, </a:t>
            </a:r>
            <a:br>
              <a:rPr lang="en-US" dirty="0" smtClean="0"/>
            </a:br>
            <a:r>
              <a:rPr lang="en-US" dirty="0" smtClean="0"/>
              <a:t>	          and the NSF polar program.  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800000"/>
                </a:solidFill>
              </a:rPr>
              <a:t>Collect data from: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NSF Division of Astronomical Sciences:  </a:t>
            </a:r>
            <a:r>
              <a:rPr lang="en-US" dirty="0" smtClean="0"/>
              <a:t>Very extensive database, all proposals traced by 								   reviewer and proposer. Demographic data kept.  								   Queries need to be properly formulated.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NSF Division of Physics:  </a:t>
            </a:r>
            <a:r>
              <a:rPr lang="en-US" dirty="0" smtClean="0"/>
              <a:t>Access to NSF database, but not as extensively mined.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NASA Astrophysics</a:t>
            </a:r>
            <a:r>
              <a:rPr lang="en-US" dirty="0" smtClean="0"/>
              <a:t>: </a:t>
            </a:r>
            <a:r>
              <a:rPr lang="en-US" dirty="0">
                <a:solidFill>
                  <a:prstClr val="black"/>
                </a:solidFill>
              </a:rPr>
              <a:t> S</a:t>
            </a:r>
            <a:r>
              <a:rPr lang="en-US" dirty="0" smtClean="0">
                <a:solidFill>
                  <a:prstClr val="black"/>
                </a:solidFill>
              </a:rPr>
              <a:t>egregated </a:t>
            </a:r>
            <a:r>
              <a:rPr lang="en-US" dirty="0">
                <a:solidFill>
                  <a:prstClr val="black"/>
                </a:solidFill>
              </a:rPr>
              <a:t>by </a:t>
            </a:r>
            <a:r>
              <a:rPr lang="en-US" dirty="0" smtClean="0">
                <a:solidFill>
                  <a:prstClr val="black"/>
                </a:solidFill>
              </a:rPr>
              <a:t>competition. (e.g. linking </a:t>
            </a:r>
            <a:r>
              <a:rPr lang="en-US" dirty="0">
                <a:solidFill>
                  <a:prstClr val="black"/>
                </a:solidFill>
              </a:rPr>
              <a:t>ATP-2012 with anything else </a:t>
            </a:r>
            <a:r>
              <a:rPr lang="en-US" dirty="0" smtClean="0">
                <a:solidFill>
                  <a:prstClr val="black"/>
                </a:solidFill>
              </a:rPr>
              <a:t>				  has </a:t>
            </a:r>
            <a:r>
              <a:rPr lang="en-US" dirty="0">
                <a:solidFill>
                  <a:prstClr val="black"/>
                </a:solidFill>
              </a:rPr>
              <a:t>to be done </a:t>
            </a:r>
            <a:r>
              <a:rPr lang="en-US" dirty="0" smtClean="0">
                <a:solidFill>
                  <a:prstClr val="black"/>
                </a:solidFill>
              </a:rPr>
              <a:t>by hand).  Some has been done for certain years, but 				  trends are more difficult.  Demographic data is not available.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DOE High Energy Physics</a:t>
            </a:r>
            <a:r>
              <a:rPr lang="en-US" dirty="0" smtClean="0"/>
              <a:t>: Hard to connect new comparative review process (2012) to old.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	   Mostly spreadsheet data from the proposal panel organizers.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2748" y="3454194"/>
            <a:ext cx="343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>
                <a:hlinkClick r:id="rId2"/>
              </a:rPr>
              <a:t>http://www.nsf.gov/attachments/131083/public/Dan-Evans_AST_Individual_Investigator_Programs-AAAC_Meeting.pdf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89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05" y="3264240"/>
            <a:ext cx="6757895" cy="3522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14" y="801144"/>
            <a:ext cx="6857756" cy="248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0" y="19697"/>
            <a:ext cx="532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    </a:t>
            </a:r>
            <a:r>
              <a:rPr lang="en-US" sz="2800" u="sng" dirty="0" smtClean="0">
                <a:solidFill>
                  <a:srgbClr val="800000"/>
                </a:solidFill>
              </a:rPr>
              <a:t>Proposal Pressure in NSF/AST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In the Astronomy &amp; Astrophysics Grant Program</a:t>
            </a: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9366" y="3302662"/>
            <a:ext cx="1676400" cy="213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3033" y="5058826"/>
            <a:ext cx="2099733" cy="364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547" y="2338924"/>
            <a:ext cx="191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AAG Proposals by program and year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300" y="4442290"/>
            <a:ext cx="191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AAG Budget  $M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046" y="5619325"/>
            <a:ext cx="17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AAG Proposal Success Rate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2" y="4919886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672" y="5588182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1672" y="616478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771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3157" y="2147392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5839" y="3958658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$16M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1672" y="3516624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$44M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153" y="5053568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ARRA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88182" y="1219200"/>
            <a:ext cx="23090" cy="560996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7590" y="985810"/>
            <a:ext cx="727364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2004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17018" y="3741726"/>
            <a:ext cx="74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$31M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2416" y="1642375"/>
            <a:ext cx="6011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379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6968" y="5151368"/>
            <a:ext cx="6011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b="11491"/>
          <a:stretch/>
        </p:blipFill>
        <p:spPr bwMode="auto">
          <a:xfrm>
            <a:off x="1066801" y="2191235"/>
            <a:ext cx="6490448" cy="3519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982" y="5929437"/>
            <a:ext cx="902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Projected NSF/AST (AAG) proposal success rate in the </a:t>
            </a:r>
            <a:r>
              <a:rPr lang="en-US" b="1" i="1" dirty="0">
                <a:solidFill>
                  <a:srgbClr val="FF0000"/>
                </a:solidFill>
              </a:rPr>
              <a:t>absence of facility divestment</a:t>
            </a:r>
            <a:r>
              <a:rPr lang="en-US" i="1" dirty="0"/>
              <a:t>. 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1" y="965200"/>
            <a:ext cx="759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Divestment of Facilities will help, but not solve the problem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i="1" dirty="0" smtClean="0">
                <a:solidFill>
                  <a:prstClr val="black"/>
                </a:solidFill>
              </a:rPr>
              <a:t>If </a:t>
            </a:r>
            <a:r>
              <a:rPr lang="en-US" i="1" dirty="0">
                <a:solidFill>
                  <a:prstClr val="black"/>
                </a:solidFill>
              </a:rPr>
              <a:t>divestment continues on schedule and the budget continues flat, 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			the success rates will remain at roughly15%. </a:t>
            </a:r>
            <a:endParaRPr lang="en-US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8297" y="19697"/>
            <a:ext cx="52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NSF/AST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35800" y="1426865"/>
            <a:ext cx="723900" cy="2649835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7248" y="4343400"/>
            <a:ext cx="128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 </a:t>
            </a:r>
            <a:r>
              <a:rPr lang="en-US" b="1" dirty="0" smtClean="0">
                <a:solidFill>
                  <a:srgbClr val="FF0000"/>
                </a:solidFill>
              </a:rPr>
              <a:t>10%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25172" y="2442528"/>
            <a:ext cx="0" cy="272637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61490" y="2442528"/>
            <a:ext cx="727364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4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848" y="484507"/>
            <a:ext cx="52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NASA/APD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9" y="1909427"/>
            <a:ext cx="8307592" cy="4605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17" y="2698755"/>
            <a:ext cx="797983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3</a:t>
            </a:r>
            <a:r>
              <a:rPr lang="en-US" sz="2000" b="1" dirty="0" smtClean="0">
                <a:solidFill>
                  <a:srgbClr val="800000"/>
                </a:solidFill>
              </a:rPr>
              <a:t>0%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9208" y="2994352"/>
            <a:ext cx="797983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18%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16952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NASA Planetary  </a:t>
            </a:r>
            <a:r>
              <a:rPr lang="en-US" sz="2800" u="sng" dirty="0" smtClean="0">
                <a:solidFill>
                  <a:srgbClr val="800000"/>
                </a:solidFill>
              </a:rPr>
              <a:t>Science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1" b="-246"/>
          <a:stretch/>
        </p:blipFill>
        <p:spPr bwMode="auto">
          <a:xfrm>
            <a:off x="177800" y="1270000"/>
            <a:ext cx="8458201" cy="5842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71600" y="3187700"/>
            <a:ext cx="6921500" cy="1803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5800" y="4980985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~ 20%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500" y="46228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y eye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800" y="1210332"/>
            <a:ext cx="89280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800000"/>
                </a:solidFill>
              </a:rPr>
              <a:t>Budget </a:t>
            </a:r>
            <a:r>
              <a:rPr lang="en-US" sz="2400" dirty="0" smtClean="0">
                <a:solidFill>
                  <a:srgbClr val="800000"/>
                </a:solidFill>
              </a:rPr>
              <a:t>(inflation-adjusted):   $</a:t>
            </a:r>
            <a:r>
              <a:rPr lang="en-US" sz="2400" dirty="0">
                <a:solidFill>
                  <a:srgbClr val="800000"/>
                </a:solidFill>
              </a:rPr>
              <a:t>1,731M </a:t>
            </a:r>
            <a:r>
              <a:rPr lang="en-US" sz="2400" dirty="0" smtClean="0">
                <a:solidFill>
                  <a:srgbClr val="800000"/>
                </a:solidFill>
              </a:rPr>
              <a:t> (2004)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 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$1,380M </a:t>
            </a:r>
            <a:r>
              <a:rPr lang="en-US" sz="2400" dirty="0" smtClean="0">
                <a:solidFill>
                  <a:srgbClr val="800000"/>
                </a:solidFill>
              </a:rPr>
              <a:t>(2015)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" y="2956867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~ 40%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200" y="1828800"/>
            <a:ext cx="4292600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3015" r="13725" b="17733"/>
          <a:stretch/>
        </p:blipFill>
        <p:spPr bwMode="auto">
          <a:xfrm>
            <a:off x="1358900" y="1350627"/>
            <a:ext cx="5930900" cy="4719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22706" y="6084740"/>
            <a:ext cx="424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Only </a:t>
            </a:r>
            <a:r>
              <a:rPr lang="en-US" i="1" dirty="0"/>
              <a:t>full </a:t>
            </a:r>
            <a:r>
              <a:rPr lang="en-US" i="1" dirty="0" smtClean="0"/>
              <a:t>proposals, not step</a:t>
            </a:r>
            <a:r>
              <a:rPr lang="en-US" i="1" dirty="0"/>
              <a:t>-1 </a:t>
            </a:r>
            <a:r>
              <a:rPr lang="en-US" i="1" dirty="0" smtClean="0"/>
              <a:t>proposals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101" y="2152655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3</a:t>
            </a:r>
            <a:r>
              <a:rPr lang="en-US" sz="2400" b="1" dirty="0">
                <a:solidFill>
                  <a:srgbClr val="800000"/>
                </a:solidFill>
              </a:rPr>
              <a:t>5</a:t>
            </a:r>
            <a:r>
              <a:rPr lang="en-US" sz="2400" b="1" dirty="0" smtClean="0">
                <a:solidFill>
                  <a:srgbClr val="800000"/>
                </a:solidFill>
              </a:rPr>
              <a:t>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706" y="4349755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5%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0" y="0"/>
            <a:ext cx="8420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Proposal Pressure in </a:t>
            </a:r>
            <a:r>
              <a:rPr lang="en-US" sz="2800" u="sng" dirty="0" err="1" smtClean="0">
                <a:solidFill>
                  <a:srgbClr val="800000"/>
                </a:solidFill>
              </a:rPr>
              <a:t>Heliophysics</a:t>
            </a:r>
            <a:r>
              <a:rPr lang="en-US" sz="2800" u="sng" dirty="0" smtClean="0">
                <a:solidFill>
                  <a:srgbClr val="800000"/>
                </a:solidFill>
              </a:rPr>
              <a:t> (NASA)</a:t>
            </a:r>
            <a:endParaRPr lang="en-US" sz="2400" i="1" dirty="0">
              <a:solidFill>
                <a:srgbClr val="80000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800000"/>
                </a:solidFill>
              </a:rPr>
              <a:t>  </a:t>
            </a:r>
          </a:p>
          <a:p>
            <a:pPr algn="ctr"/>
            <a:r>
              <a:rPr lang="en-US" sz="2400" i="1" dirty="0" smtClean="0">
                <a:solidFill>
                  <a:srgbClr val="800000"/>
                </a:solidFill>
              </a:rPr>
              <a:t>Overall Selection Rate is falling across NASA/HPD ROSES</a:t>
            </a:r>
          </a:p>
        </p:txBody>
      </p:sp>
    </p:spTree>
    <p:extLst>
      <p:ext uri="{BB962C8B-B14F-4D97-AF65-F5344CB8AC3E}">
        <p14:creationId xmlns:p14="http://schemas.microsoft.com/office/powerpoint/2010/main" val="29743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11374"/>
            <a:ext cx="765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But its complicated :   Breakdown by Program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91826"/>
            <a:ext cx="5073649" cy="48215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12700" y="5389245"/>
            <a:ext cx="424814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Heliophysics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Guest Investigator program. 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3401" y="6506038"/>
            <a:ext cx="355300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SR</a:t>
            </a:r>
            <a:r>
              <a:rPr lang="en-US" i="1" dirty="0"/>
              <a:t>&amp;T </a:t>
            </a:r>
            <a:r>
              <a:rPr lang="en-US" i="1" dirty="0" err="1"/>
              <a:t>Heliophysics</a:t>
            </a:r>
            <a:r>
              <a:rPr lang="en-US" i="1" dirty="0"/>
              <a:t> </a:t>
            </a:r>
            <a:r>
              <a:rPr lang="en-US" i="1" dirty="0" err="1"/>
              <a:t>Cubesats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97241"/>
            <a:ext cx="5600701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Heliophysics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Data Environment Enhancements program. 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700" y="6127909"/>
            <a:ext cx="862965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Heliophysics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Supporting Research and Technology program </a:t>
            </a:r>
            <a:r>
              <a:rPr lang="en-US" i="1" dirty="0" err="1" smtClean="0">
                <a:solidFill>
                  <a:srgbClr val="FFFFFF"/>
                </a:solidFill>
              </a:rPr>
              <a:t>Heliophysics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Theory program.  </a:t>
            </a:r>
            <a:endParaRPr lang="en-US" i="1" dirty="0" smtClean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58577"/>
            <a:ext cx="610570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Living </a:t>
            </a:r>
            <a:r>
              <a:rPr lang="en-US" i="1" dirty="0">
                <a:solidFill>
                  <a:srgbClr val="000000"/>
                </a:solidFill>
              </a:rPr>
              <a:t>With a Star Targeted Research and Technology program. 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9" y="889000"/>
            <a:ext cx="3937001" cy="3693319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size of annual awards increased</a:t>
            </a:r>
          </a:p>
          <a:p>
            <a:endParaRPr lang="en-US" dirty="0" smtClean="0"/>
          </a:p>
          <a:p>
            <a:r>
              <a:rPr lang="en-US" dirty="0"/>
              <a:t>Over 50% of these are </a:t>
            </a:r>
            <a:r>
              <a:rPr lang="en-US" dirty="0" smtClean="0"/>
              <a:t>“unique PI” </a:t>
            </a:r>
            <a:br>
              <a:rPr lang="en-US" dirty="0" smtClean="0"/>
            </a:br>
            <a:r>
              <a:rPr lang="en-US" dirty="0" smtClean="0"/>
              <a:t>          i.e</a:t>
            </a:r>
            <a:r>
              <a:rPr lang="en-US" dirty="0"/>
              <a:t>. the only proposal submitted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more programs open, the higher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the multiple </a:t>
            </a:r>
            <a:r>
              <a:rPr lang="en-US" dirty="0"/>
              <a:t>proposal submissions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balance in gender </a:t>
            </a:r>
            <a:r>
              <a:rPr lang="en-US" dirty="0" smtClean="0"/>
              <a:t>~</a:t>
            </a:r>
            <a:r>
              <a:rPr lang="en-US" dirty="0"/>
              <a:t>83% male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-  if identified !  </a:t>
            </a:r>
          </a:p>
          <a:p>
            <a:endParaRPr lang="en-US" dirty="0" smtClean="0"/>
          </a:p>
          <a:p>
            <a:r>
              <a:rPr lang="en-US" dirty="0" err="1" smtClean="0"/>
              <a:t>Heliophysics</a:t>
            </a:r>
            <a:r>
              <a:rPr lang="en-US" dirty="0" smtClean="0"/>
              <a:t> </a:t>
            </a:r>
            <a:r>
              <a:rPr lang="en-US" dirty="0"/>
              <a:t>Guest </a:t>
            </a:r>
            <a:r>
              <a:rPr lang="en-US" dirty="0" smtClean="0"/>
              <a:t>Investigator Program 	suspended in 2011</a:t>
            </a:r>
          </a:p>
        </p:txBody>
      </p:sp>
    </p:spTree>
    <p:extLst>
      <p:ext uri="{BB962C8B-B14F-4D97-AF65-F5344CB8AC3E}">
        <p14:creationId xmlns:p14="http://schemas.microsoft.com/office/powerpoint/2010/main" val="117447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6348</TotalTime>
  <Words>1070</Words>
  <Application>Microsoft Macintosh PowerPoint</Application>
  <PresentationFormat>On-screen Show (4:3)</PresentationFormat>
  <Paragraphs>246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Document</vt:lpstr>
      <vt:lpstr>AAAC Proposal Pressures  Study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Cushman</dc:creator>
  <cp:lastModifiedBy>Priscilla Cushman</cp:lastModifiedBy>
  <cp:revision>129</cp:revision>
  <dcterms:created xsi:type="dcterms:W3CDTF">2014-11-17T00:54:53Z</dcterms:created>
  <dcterms:modified xsi:type="dcterms:W3CDTF">2015-03-18T06:10:28Z</dcterms:modified>
</cp:coreProperties>
</file>