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56.xml" ContentType="application/vnd.openxmlformats-officedocument.presentationml.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slides/slide70.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charts/chart1.xml" ContentType="application/vnd.openxmlformats-officedocument.drawingml.chart+xml"/>
  <Override PartName="/ppt/handoutMasters/handoutMaster1.xml" ContentType="application/vnd.openxmlformats-officedocument.presentationml.handoutMaster+xml"/>
  <Override PartName="/ppt/theme/theme2.xml" ContentType="application/vnd.openxmlformats-officedocument.theme+xml"/>
  <Override PartName="/ppt/slideLayouts/slideLayout11.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slides/slide71.xml" ContentType="application/vnd.openxmlformats-officedocument.presentationml.slide+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63.xml" ContentType="application/vnd.openxmlformats-officedocument.presentationml.slide+xml"/>
  <Override PartName="/ppt/slideLayouts/slideLayout12.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s/slide32.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5.xml" ContentType="application/vnd.openxmlformats-officedocument.presentationml.notesSlide+xml"/>
  <Override PartName="/ppt/slides/slide59.xml" ContentType="application/vnd.openxmlformats-officedocument.presentationml.slide+xml"/>
  <Override PartName="/ppt/slides/slide78.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714" r:id="rId1"/>
  </p:sldMasterIdLst>
  <p:notesMasterIdLst>
    <p:notesMasterId r:id="rId82"/>
  </p:notesMasterIdLst>
  <p:handoutMasterIdLst>
    <p:handoutMasterId r:id="rId83"/>
  </p:handoutMasterIdLst>
  <p:sldIdLst>
    <p:sldId id="276" r:id="rId2"/>
    <p:sldId id="961" r:id="rId3"/>
    <p:sldId id="1462" r:id="rId4"/>
    <p:sldId id="1455" r:id="rId5"/>
    <p:sldId id="1472" r:id="rId6"/>
    <p:sldId id="1451" r:id="rId7"/>
    <p:sldId id="1452" r:id="rId8"/>
    <p:sldId id="1461" r:id="rId9"/>
    <p:sldId id="1469" r:id="rId10"/>
    <p:sldId id="1557" r:id="rId11"/>
    <p:sldId id="1640" r:id="rId12"/>
    <p:sldId id="1641" r:id="rId13"/>
    <p:sldId id="1459" r:id="rId14"/>
    <p:sldId id="1649" r:id="rId15"/>
    <p:sldId id="1463" r:id="rId16"/>
    <p:sldId id="1471" r:id="rId17"/>
    <p:sldId id="1578" r:id="rId18"/>
    <p:sldId id="1579" r:id="rId19"/>
    <p:sldId id="1465" r:id="rId20"/>
    <p:sldId id="1503" r:id="rId21"/>
    <p:sldId id="1586" r:id="rId22"/>
    <p:sldId id="1587" r:id="rId23"/>
    <p:sldId id="1588" r:id="rId24"/>
    <p:sldId id="1589" r:id="rId25"/>
    <p:sldId id="1477" r:id="rId26"/>
    <p:sldId id="1590" r:id="rId27"/>
    <p:sldId id="1467" r:id="rId28"/>
    <p:sldId id="1489" r:id="rId29"/>
    <p:sldId id="1493" r:id="rId30"/>
    <p:sldId id="1494" r:id="rId31"/>
    <p:sldId id="1495" r:id="rId32"/>
    <p:sldId id="1496" r:id="rId33"/>
    <p:sldId id="1468" r:id="rId34"/>
    <p:sldId id="1650" r:id="rId35"/>
    <p:sldId id="1595" r:id="rId36"/>
    <p:sldId id="1625" r:id="rId37"/>
    <p:sldId id="1629" r:id="rId38"/>
    <p:sldId id="1605" r:id="rId39"/>
    <p:sldId id="1502" r:id="rId40"/>
    <p:sldId id="1501" r:id="rId41"/>
    <p:sldId id="1567" r:id="rId42"/>
    <p:sldId id="1476" r:id="rId43"/>
    <p:sldId id="1648" r:id="rId44"/>
    <p:sldId id="1486" r:id="rId45"/>
    <p:sldId id="1543" r:id="rId46"/>
    <p:sldId id="1637" r:id="rId47"/>
    <p:sldId id="1542" r:id="rId48"/>
    <p:sldId id="1639" r:id="rId49"/>
    <p:sldId id="1456" r:id="rId50"/>
    <p:sldId id="1482" r:id="rId51"/>
    <p:sldId id="1488" r:id="rId52"/>
    <p:sldId id="1560" r:id="rId53"/>
    <p:sldId id="1614" r:id="rId54"/>
    <p:sldId id="1561" r:id="rId55"/>
    <p:sldId id="1491" r:id="rId56"/>
    <p:sldId id="1591" r:id="rId57"/>
    <p:sldId id="1592" r:id="rId58"/>
    <p:sldId id="1562" r:id="rId59"/>
    <p:sldId id="1504" r:id="rId60"/>
    <p:sldId id="1565" r:id="rId61"/>
    <p:sldId id="1566" r:id="rId62"/>
    <p:sldId id="1593" r:id="rId63"/>
    <p:sldId id="1631" r:id="rId64"/>
    <p:sldId id="1636" r:id="rId65"/>
    <p:sldId id="1632" r:id="rId66"/>
    <p:sldId id="1633" r:id="rId67"/>
    <p:sldId id="1634" r:id="rId68"/>
    <p:sldId id="1635" r:id="rId69"/>
    <p:sldId id="1628" r:id="rId70"/>
    <p:sldId id="1630" r:id="rId71"/>
    <p:sldId id="1627" r:id="rId72"/>
    <p:sldId id="1526" r:id="rId73"/>
    <p:sldId id="1529" r:id="rId74"/>
    <p:sldId id="1532" r:id="rId75"/>
    <p:sldId id="1642" r:id="rId76"/>
    <p:sldId id="1643" r:id="rId77"/>
    <p:sldId id="1644" r:id="rId78"/>
    <p:sldId id="1645" r:id="rId79"/>
    <p:sldId id="1646" r:id="rId80"/>
    <p:sldId id="1647" r:id="rId81"/>
  </p:sldIdLst>
  <p:sldSz cx="9144000" cy="6858000" type="screen4x3"/>
  <p:notesSz cx="6985000" cy="92837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Michael Procario" initials="MP" lastIdx="4" clrIdx="0"/>
  <p:cmAuthor id="1" name="Michael P Cooke" initials="MPC" lastIdx="4"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135C00"/>
    <a:srgbClr val="006600"/>
    <a:srgbClr val="285C00"/>
    <a:srgbClr val="0000CC"/>
    <a:srgbClr val="FFFFCC"/>
    <a:srgbClr val="000099"/>
    <a:srgbClr val="CC9900"/>
    <a:srgbClr val="FF9900"/>
    <a:srgbClr val="FF0000"/>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13014" autoAdjust="0"/>
    <p:restoredTop sz="99025" autoAdjust="0"/>
  </p:normalViewPr>
  <p:slideViewPr>
    <p:cSldViewPr snapToGrid="0">
      <p:cViewPr>
        <p:scale>
          <a:sx n="100" d="100"/>
          <a:sy n="100" d="100"/>
        </p:scale>
        <p:origin x="-1608" y="-504"/>
      </p:cViewPr>
      <p:guideLst>
        <p:guide orient="horz" pos="507"/>
        <p:guide pos="2880"/>
      </p:guideLst>
    </p:cSldViewPr>
  </p:slideViewPr>
  <p:outlineViewPr>
    <p:cViewPr>
      <p:scale>
        <a:sx n="33" d="100"/>
        <a:sy n="33" d="100"/>
      </p:scale>
      <p:origin x="0" y="97722"/>
    </p:cViewPr>
  </p:outlineViewPr>
  <p:notesTextViewPr>
    <p:cViewPr>
      <p:scale>
        <a:sx n="100" d="100"/>
        <a:sy n="100" d="100"/>
      </p:scale>
      <p:origin x="0" y="0"/>
    </p:cViewPr>
  </p:notesTextViewPr>
  <p:sorterViewPr>
    <p:cViewPr>
      <p:scale>
        <a:sx n="170" d="100"/>
        <a:sy n="170" d="100"/>
      </p:scale>
      <p:origin x="0" y="23728"/>
    </p:cViewPr>
  </p:sorterViewPr>
  <p:notesViewPr>
    <p:cSldViewPr snapToGrid="0">
      <p:cViewPr varScale="1">
        <p:scale>
          <a:sx n="83" d="100"/>
          <a:sy n="83" d="100"/>
        </p:scale>
        <p:origin x="-2280" y="-78"/>
      </p:cViewPr>
      <p:guideLst>
        <p:guide orient="horz" pos="2924"/>
        <p:guide pos="2201"/>
      </p:guideLst>
    </p:cSldViewPr>
  </p:notes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handoutMaster" Target="handoutMasters/handoutMaster1.xml"/><Relationship Id="rId84" Type="http://schemas.openxmlformats.org/officeDocument/2006/relationships/printerSettings" Target="printerSettings/printerSettings1.bin"/><Relationship Id="rId85" Type="http://schemas.openxmlformats.org/officeDocument/2006/relationships/commentAuthors" Target="commentAuthors.xml"/><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https://portal.science.doe.gov/sites/SC25Budget/Shared%20Budget%20Documents/Research_Facilities_Projects_fract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lineChart>
        <c:grouping val="standard"/>
        <c:ser>
          <c:idx val="0"/>
          <c:order val="0"/>
          <c:tx>
            <c:strRef>
              <c:f>Sheet1!$A$8</c:f>
              <c:strCache>
                <c:ptCount val="1"/>
                <c:pt idx="0">
                  <c:v>Research</c:v>
                </c:pt>
              </c:strCache>
            </c:strRef>
          </c:tx>
          <c:marker>
            <c:symbol val="none"/>
          </c:marker>
          <c:cat>
            <c:strRef>
              <c:f>(Sheet1!$B$1:$O$1,Sheet1!$Q$1:$V$1)</c:f>
              <c:strCache>
                <c:ptCount val="20"/>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pt idx="17">
                  <c:v>FY 2013</c:v>
                </c:pt>
                <c:pt idx="18">
                  <c:v>FY 2014</c:v>
                </c:pt>
                <c:pt idx="19">
                  <c:v>FY 2015</c:v>
                </c:pt>
              </c:strCache>
            </c:strRef>
          </c:cat>
          <c:val>
            <c:numRef>
              <c:f>(Sheet1!$B$8:$O$8,Sheet1!$Q$8:$V$8)</c:f>
              <c:numCache>
                <c:formatCode>0.0%</c:formatCode>
                <c:ptCount val="20"/>
                <c:pt idx="0">
                  <c:v>0.303555894778056</c:v>
                </c:pt>
                <c:pt idx="1">
                  <c:v>0.295864290380905</c:v>
                </c:pt>
                <c:pt idx="2">
                  <c:v>0.312789601998235</c:v>
                </c:pt>
                <c:pt idx="3">
                  <c:v>0.309541717838276</c:v>
                </c:pt>
                <c:pt idx="4">
                  <c:v>0.337553687649865</c:v>
                </c:pt>
                <c:pt idx="5">
                  <c:v>0.33890767278752</c:v>
                </c:pt>
                <c:pt idx="6">
                  <c:v>0.34906500445236</c:v>
                </c:pt>
                <c:pt idx="7">
                  <c:v>0.356838233827799</c:v>
                </c:pt>
                <c:pt idx="8">
                  <c:v>0.373771590544145</c:v>
                </c:pt>
                <c:pt idx="9">
                  <c:v>0.395506469720822</c:v>
                </c:pt>
                <c:pt idx="10">
                  <c:v>0.465238213904142</c:v>
                </c:pt>
                <c:pt idx="11">
                  <c:v>0.561295625271356</c:v>
                </c:pt>
                <c:pt idx="12">
                  <c:v>0.570562499555379</c:v>
                </c:pt>
                <c:pt idx="13">
                  <c:v>0.582153149762588</c:v>
                </c:pt>
                <c:pt idx="14">
                  <c:v>0.558889545036678</c:v>
                </c:pt>
                <c:pt idx="15">
                  <c:v>0.526523444450462</c:v>
                </c:pt>
                <c:pt idx="16">
                  <c:v>0.507867930380659</c:v>
                </c:pt>
                <c:pt idx="17">
                  <c:v>0.497257131389661</c:v>
                </c:pt>
                <c:pt idx="18">
                  <c:v>0.465081272182403</c:v>
                </c:pt>
                <c:pt idx="19">
                  <c:v>0.473423387096774</c:v>
                </c:pt>
              </c:numCache>
            </c:numRef>
          </c:val>
        </c:ser>
        <c:ser>
          <c:idx val="1"/>
          <c:order val="1"/>
          <c:tx>
            <c:strRef>
              <c:f>Sheet1!$A$9</c:f>
              <c:strCache>
                <c:ptCount val="1"/>
                <c:pt idx="0">
                  <c:v>Facilities</c:v>
                </c:pt>
              </c:strCache>
            </c:strRef>
          </c:tx>
          <c:marker>
            <c:symbol val="none"/>
          </c:marker>
          <c:cat>
            <c:strRef>
              <c:f>(Sheet1!$B$1:$O$1,Sheet1!$Q$1:$V$1)</c:f>
              <c:strCache>
                <c:ptCount val="20"/>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pt idx="17">
                  <c:v>FY 2013</c:v>
                </c:pt>
                <c:pt idx="18">
                  <c:v>FY 2014</c:v>
                </c:pt>
                <c:pt idx="19">
                  <c:v>FY 2015</c:v>
                </c:pt>
              </c:strCache>
            </c:strRef>
          </c:cat>
          <c:val>
            <c:numRef>
              <c:f>(Sheet1!$B$9:$O$9,Sheet1!$Q$9:$V$9)</c:f>
              <c:numCache>
                <c:formatCode>0.0%</c:formatCode>
                <c:ptCount val="20"/>
                <c:pt idx="0">
                  <c:v>0.425001104504397</c:v>
                </c:pt>
                <c:pt idx="1">
                  <c:v>0.433394107905253</c:v>
                </c:pt>
                <c:pt idx="2">
                  <c:v>0.438711317848009</c:v>
                </c:pt>
                <c:pt idx="3">
                  <c:v>0.474562078752373</c:v>
                </c:pt>
                <c:pt idx="4">
                  <c:v>0.443412411911266</c:v>
                </c:pt>
                <c:pt idx="5">
                  <c:v>0.458408712408054</c:v>
                </c:pt>
                <c:pt idx="6">
                  <c:v>0.481556045960398</c:v>
                </c:pt>
                <c:pt idx="7">
                  <c:v>0.470599882057667</c:v>
                </c:pt>
                <c:pt idx="8">
                  <c:v>0.484154600164766</c:v>
                </c:pt>
                <c:pt idx="9">
                  <c:v>0.499533825974608</c:v>
                </c:pt>
                <c:pt idx="10">
                  <c:v>0.484347743892484</c:v>
                </c:pt>
                <c:pt idx="11">
                  <c:v>0.376397054205567</c:v>
                </c:pt>
                <c:pt idx="12">
                  <c:v>0.355258983132839</c:v>
                </c:pt>
                <c:pt idx="13">
                  <c:v>0.313558491908418</c:v>
                </c:pt>
                <c:pt idx="14">
                  <c:v>0.292726074877563</c:v>
                </c:pt>
                <c:pt idx="15">
                  <c:v>0.338975576924565</c:v>
                </c:pt>
                <c:pt idx="16">
                  <c:v>0.321477470789701</c:v>
                </c:pt>
                <c:pt idx="17">
                  <c:v>0.362292326153262</c:v>
                </c:pt>
                <c:pt idx="18">
                  <c:v>0.345248901158915</c:v>
                </c:pt>
                <c:pt idx="19">
                  <c:v>0.355118279569893</c:v>
                </c:pt>
              </c:numCache>
            </c:numRef>
          </c:val>
        </c:ser>
        <c:ser>
          <c:idx val="2"/>
          <c:order val="2"/>
          <c:tx>
            <c:strRef>
              <c:f>Sheet1!$A$10</c:f>
              <c:strCache>
                <c:ptCount val="1"/>
                <c:pt idx="0">
                  <c:v>Projects</c:v>
                </c:pt>
              </c:strCache>
            </c:strRef>
          </c:tx>
          <c:marker>
            <c:symbol val="none"/>
          </c:marker>
          <c:cat>
            <c:strRef>
              <c:f>(Sheet1!$B$1:$O$1,Sheet1!$Q$1:$V$1)</c:f>
              <c:strCache>
                <c:ptCount val="20"/>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pt idx="17">
                  <c:v>FY 2013</c:v>
                </c:pt>
                <c:pt idx="18">
                  <c:v>FY 2014</c:v>
                </c:pt>
                <c:pt idx="19">
                  <c:v>FY 2015</c:v>
                </c:pt>
              </c:strCache>
            </c:strRef>
          </c:cat>
          <c:val>
            <c:numRef>
              <c:f>(Sheet1!$B$10:$O$10,Sheet1!$Q$10:$V$10)</c:f>
              <c:numCache>
                <c:formatCode>0.0%</c:formatCode>
                <c:ptCount val="20"/>
                <c:pt idx="0">
                  <c:v>0.227424310979688</c:v>
                </c:pt>
                <c:pt idx="1">
                  <c:v>0.233073522038379</c:v>
                </c:pt>
                <c:pt idx="2">
                  <c:v>0.203908224771534</c:v>
                </c:pt>
                <c:pt idx="3">
                  <c:v>0.168338925484343</c:v>
                </c:pt>
                <c:pt idx="4">
                  <c:v>0.18265804736517</c:v>
                </c:pt>
                <c:pt idx="5">
                  <c:v>0.171259341856258</c:v>
                </c:pt>
                <c:pt idx="6">
                  <c:v>0.14073758608971</c:v>
                </c:pt>
                <c:pt idx="7">
                  <c:v>0.147352422518439</c:v>
                </c:pt>
                <c:pt idx="8">
                  <c:v>0.114904282502758</c:v>
                </c:pt>
                <c:pt idx="9">
                  <c:v>0.0703286457713728</c:v>
                </c:pt>
                <c:pt idx="10">
                  <c:v>0.0214668923776707</c:v>
                </c:pt>
                <c:pt idx="11">
                  <c:v>0.0392253773036206</c:v>
                </c:pt>
                <c:pt idx="12">
                  <c:v>0.047993512083034</c:v>
                </c:pt>
                <c:pt idx="13">
                  <c:v>0.0887599437017638</c:v>
                </c:pt>
                <c:pt idx="14">
                  <c:v>0.137357725170742</c:v>
                </c:pt>
                <c:pt idx="15">
                  <c:v>0.132583698867168</c:v>
                </c:pt>
                <c:pt idx="16">
                  <c:v>0.16866636471118</c:v>
                </c:pt>
                <c:pt idx="17">
                  <c:v>0.138324149202156</c:v>
                </c:pt>
                <c:pt idx="18">
                  <c:v>0.160565760350324</c:v>
                </c:pt>
                <c:pt idx="19">
                  <c:v>0.14377688172043</c:v>
                </c:pt>
              </c:numCache>
            </c:numRef>
          </c:val>
        </c:ser>
        <c:ser>
          <c:idx val="3"/>
          <c:order val="3"/>
          <c:tx>
            <c:strRef>
              <c:f>Sheet1!$A$11</c:f>
              <c:strCache>
                <c:ptCount val="1"/>
                <c:pt idx="0">
                  <c:v>Other</c:v>
                </c:pt>
              </c:strCache>
            </c:strRef>
          </c:tx>
          <c:marker>
            <c:symbol val="none"/>
          </c:marker>
          <c:cat>
            <c:strRef>
              <c:f>(Sheet1!$B$1:$O$1,Sheet1!$Q$1:$V$1)</c:f>
              <c:strCache>
                <c:ptCount val="20"/>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c:v>
                </c:pt>
                <c:pt idx="14">
                  <c:v>FY 2010</c:v>
                </c:pt>
                <c:pt idx="15">
                  <c:v>FY 2011</c:v>
                </c:pt>
                <c:pt idx="16">
                  <c:v>FY 2012</c:v>
                </c:pt>
                <c:pt idx="17">
                  <c:v>FY 2013</c:v>
                </c:pt>
                <c:pt idx="18">
                  <c:v>FY 2014</c:v>
                </c:pt>
                <c:pt idx="19">
                  <c:v>FY 2015</c:v>
                </c:pt>
              </c:strCache>
            </c:strRef>
          </c:cat>
          <c:val>
            <c:numRef>
              <c:f>(Sheet1!$B$11:$O$11,Sheet1!$Q$11:$V$11)</c:f>
              <c:numCache>
                <c:formatCode>0.0%</c:formatCode>
                <c:ptCount val="20"/>
                <c:pt idx="0">
                  <c:v>0.0440186897378592</c:v>
                </c:pt>
                <c:pt idx="1">
                  <c:v>0.0376680796754638</c:v>
                </c:pt>
                <c:pt idx="2">
                  <c:v>0.0445908553822223</c:v>
                </c:pt>
                <c:pt idx="3">
                  <c:v>0.0475572779250084</c:v>
                </c:pt>
                <c:pt idx="4">
                  <c:v>0.0363758530737003</c:v>
                </c:pt>
                <c:pt idx="5">
                  <c:v>0.0314242729481684</c:v>
                </c:pt>
                <c:pt idx="6">
                  <c:v>0.0286413634975329</c:v>
                </c:pt>
                <c:pt idx="7">
                  <c:v>0.0252094615960959</c:v>
                </c:pt>
                <c:pt idx="8">
                  <c:v>0.0271695267883324</c:v>
                </c:pt>
                <c:pt idx="9">
                  <c:v>0.034631058533198</c:v>
                </c:pt>
                <c:pt idx="10">
                  <c:v>0.0289471498257042</c:v>
                </c:pt>
                <c:pt idx="11">
                  <c:v>0.0230819432194573</c:v>
                </c:pt>
                <c:pt idx="12">
                  <c:v>0.0261850052287489</c:v>
                </c:pt>
                <c:pt idx="13">
                  <c:v>0.0155284146272304</c:v>
                </c:pt>
                <c:pt idx="14">
                  <c:v>0.0110266549150176</c:v>
                </c:pt>
                <c:pt idx="15">
                  <c:v>0.00191727975780644</c:v>
                </c:pt>
                <c:pt idx="16">
                  <c:v>0.00198823411846086</c:v>
                </c:pt>
                <c:pt idx="17">
                  <c:v>0.00212639325492115</c:v>
                </c:pt>
                <c:pt idx="18">
                  <c:v>0.0291040663083585</c:v>
                </c:pt>
                <c:pt idx="19">
                  <c:v>0.0276814516129033</c:v>
                </c:pt>
              </c:numCache>
            </c:numRef>
          </c:val>
        </c:ser>
        <c:marker val="1"/>
        <c:axId val="294934536"/>
        <c:axId val="207447176"/>
      </c:lineChart>
      <c:catAx>
        <c:axId val="294934536"/>
        <c:scaling>
          <c:orientation val="minMax"/>
        </c:scaling>
        <c:axPos val="b"/>
        <c:tickLblPos val="nextTo"/>
        <c:spPr>
          <a:ln>
            <a:solidFill>
              <a:schemeClr val="tx1"/>
            </a:solidFill>
          </a:ln>
        </c:spPr>
        <c:txPr>
          <a:bodyPr rot="-5400000" vert="horz"/>
          <a:lstStyle/>
          <a:p>
            <a:pPr>
              <a:defRPr sz="1400" b="1"/>
            </a:pPr>
            <a:endParaRPr lang="en-US"/>
          </a:p>
        </c:txPr>
        <c:crossAx val="207447176"/>
        <c:crosses val="autoZero"/>
        <c:auto val="1"/>
        <c:lblAlgn val="ctr"/>
        <c:lblOffset val="100"/>
      </c:catAx>
      <c:valAx>
        <c:axId val="207447176"/>
        <c:scaling>
          <c:orientation val="minMax"/>
        </c:scaling>
        <c:axPos val="l"/>
        <c:majorGridlines>
          <c:spPr>
            <a:ln w="12700">
              <a:prstDash val="sysDot"/>
            </a:ln>
          </c:spPr>
        </c:majorGridlines>
        <c:numFmt formatCode="0.0%" sourceLinked="1"/>
        <c:tickLblPos val="nextTo"/>
        <c:spPr>
          <a:ln>
            <a:solidFill>
              <a:schemeClr val="tx1"/>
            </a:solidFill>
          </a:ln>
        </c:spPr>
        <c:txPr>
          <a:bodyPr/>
          <a:lstStyle/>
          <a:p>
            <a:pPr>
              <a:defRPr sz="1200" b="1"/>
            </a:pPr>
            <a:endParaRPr lang="en-US"/>
          </a:p>
        </c:txPr>
        <c:crossAx val="294934536"/>
        <c:crosses val="autoZero"/>
        <c:crossBetween val="between"/>
      </c:valAx>
    </c:plotArea>
    <c:legend>
      <c:legendPos val="r"/>
      <c:layout>
        <c:manualLayout>
          <c:xMode val="edge"/>
          <c:yMode val="edge"/>
          <c:x val="0.865809510612535"/>
          <c:y val="0.277651747281548"/>
          <c:w val="0.128069380599219"/>
          <c:h val="0.297976002743265"/>
        </c:manualLayout>
      </c:layout>
      <c:txPr>
        <a:bodyPr/>
        <a:lstStyle/>
        <a:p>
          <a:pPr>
            <a:defRPr sz="1400" b="1"/>
          </a:pPr>
          <a:endParaRPr lang="en-US"/>
        </a:p>
      </c:txPr>
    </c:legend>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1" y="2"/>
            <a:ext cx="3026622" cy="462596"/>
          </a:xfrm>
          <a:prstGeom prst="rect">
            <a:avLst/>
          </a:prstGeom>
          <a:noFill/>
          <a:ln w="9525">
            <a:noFill/>
            <a:miter lim="800000"/>
            <a:headEnd/>
            <a:tailEnd/>
          </a:ln>
          <a:effectLst/>
        </p:spPr>
        <p:txBody>
          <a:bodyPr vert="horz" wrap="square" lIns="91139" tIns="45569" rIns="91139" bIns="45569" numCol="1" anchor="t" anchorCtr="0" compatLnSpc="1">
            <a:prstTxWarp prst="textNoShape">
              <a:avLst/>
            </a:prstTxWarp>
          </a:bodyPr>
          <a:lstStyle>
            <a:lvl1pPr defTabSz="910622" eaLnBrk="1" hangingPunct="1">
              <a:defRPr sz="1200" b="0"/>
            </a:lvl1pPr>
          </a:lstStyle>
          <a:p>
            <a:pPr>
              <a:defRPr/>
            </a:pPr>
            <a:endParaRPr lang="en-US"/>
          </a:p>
        </p:txBody>
      </p:sp>
      <p:sp>
        <p:nvSpPr>
          <p:cNvPr id="104451" name="Rectangle 3"/>
          <p:cNvSpPr>
            <a:spLocks noGrp="1" noChangeArrowheads="1"/>
          </p:cNvSpPr>
          <p:nvPr>
            <p:ph type="dt" sz="quarter" idx="1"/>
          </p:nvPr>
        </p:nvSpPr>
        <p:spPr bwMode="auto">
          <a:xfrm>
            <a:off x="3956795" y="2"/>
            <a:ext cx="3026622" cy="462596"/>
          </a:xfrm>
          <a:prstGeom prst="rect">
            <a:avLst/>
          </a:prstGeom>
          <a:noFill/>
          <a:ln w="9525">
            <a:noFill/>
            <a:miter lim="800000"/>
            <a:headEnd/>
            <a:tailEnd/>
          </a:ln>
          <a:effectLst/>
        </p:spPr>
        <p:txBody>
          <a:bodyPr vert="horz" wrap="square" lIns="91139" tIns="45569" rIns="91139" bIns="45569" numCol="1" anchor="t" anchorCtr="0" compatLnSpc="1">
            <a:prstTxWarp prst="textNoShape">
              <a:avLst/>
            </a:prstTxWarp>
          </a:bodyPr>
          <a:lstStyle>
            <a:lvl1pPr algn="r" defTabSz="910622" eaLnBrk="1" hangingPunct="1">
              <a:defRPr sz="1200" b="0"/>
            </a:lvl1pPr>
          </a:lstStyle>
          <a:p>
            <a:pPr>
              <a:defRPr/>
            </a:pPr>
            <a:endParaRPr lang="en-US"/>
          </a:p>
        </p:txBody>
      </p:sp>
      <p:sp>
        <p:nvSpPr>
          <p:cNvPr id="104452" name="Rectangle 4"/>
          <p:cNvSpPr>
            <a:spLocks noGrp="1" noChangeArrowheads="1"/>
          </p:cNvSpPr>
          <p:nvPr>
            <p:ph type="ftr" sz="quarter" idx="2"/>
          </p:nvPr>
        </p:nvSpPr>
        <p:spPr bwMode="auto">
          <a:xfrm>
            <a:off x="1" y="8819517"/>
            <a:ext cx="3026622" cy="462596"/>
          </a:xfrm>
          <a:prstGeom prst="rect">
            <a:avLst/>
          </a:prstGeom>
          <a:noFill/>
          <a:ln w="9525">
            <a:noFill/>
            <a:miter lim="800000"/>
            <a:headEnd/>
            <a:tailEnd/>
          </a:ln>
          <a:effectLst/>
        </p:spPr>
        <p:txBody>
          <a:bodyPr vert="horz" wrap="square" lIns="91139" tIns="45569" rIns="91139" bIns="45569" numCol="1" anchor="b" anchorCtr="0" compatLnSpc="1">
            <a:prstTxWarp prst="textNoShape">
              <a:avLst/>
            </a:prstTxWarp>
          </a:bodyPr>
          <a:lstStyle>
            <a:lvl1pPr defTabSz="910622" eaLnBrk="1" hangingPunct="1">
              <a:defRPr sz="1200" b="0"/>
            </a:lvl1pPr>
          </a:lstStyle>
          <a:p>
            <a:pPr>
              <a:defRPr/>
            </a:pPr>
            <a:endParaRPr lang="en-US"/>
          </a:p>
        </p:txBody>
      </p:sp>
      <p:sp>
        <p:nvSpPr>
          <p:cNvPr id="104453" name="Rectangle 5"/>
          <p:cNvSpPr>
            <a:spLocks noGrp="1" noChangeArrowheads="1"/>
          </p:cNvSpPr>
          <p:nvPr>
            <p:ph type="sldNum" sz="quarter" idx="3"/>
          </p:nvPr>
        </p:nvSpPr>
        <p:spPr bwMode="auto">
          <a:xfrm>
            <a:off x="3956795" y="8819517"/>
            <a:ext cx="3026622" cy="462596"/>
          </a:xfrm>
          <a:prstGeom prst="rect">
            <a:avLst/>
          </a:prstGeom>
          <a:noFill/>
          <a:ln w="9525">
            <a:noFill/>
            <a:miter lim="800000"/>
            <a:headEnd/>
            <a:tailEnd/>
          </a:ln>
          <a:effectLst/>
        </p:spPr>
        <p:txBody>
          <a:bodyPr vert="horz" wrap="square" lIns="91139" tIns="45569" rIns="91139" bIns="45569" numCol="1" anchor="b" anchorCtr="0" compatLnSpc="1">
            <a:prstTxWarp prst="textNoShape">
              <a:avLst/>
            </a:prstTxWarp>
          </a:bodyPr>
          <a:lstStyle>
            <a:lvl1pPr algn="r" defTabSz="910622" eaLnBrk="1" hangingPunct="1">
              <a:defRPr sz="1200" b="0"/>
            </a:lvl1pPr>
          </a:lstStyle>
          <a:p>
            <a:pPr>
              <a:defRPr/>
            </a:pPr>
            <a:fld id="{15A86A32-F0BE-4913-8151-0867FA08942B}"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22863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1" y="2"/>
            <a:ext cx="3026622" cy="462596"/>
          </a:xfrm>
          <a:prstGeom prst="rect">
            <a:avLst/>
          </a:prstGeom>
          <a:noFill/>
          <a:ln w="9525">
            <a:noFill/>
            <a:miter lim="800000"/>
            <a:headEnd/>
            <a:tailEnd/>
          </a:ln>
          <a:effectLst/>
        </p:spPr>
        <p:txBody>
          <a:bodyPr vert="horz" wrap="square" lIns="91950" tIns="45974" rIns="91950" bIns="45974" numCol="1" anchor="t" anchorCtr="0" compatLnSpc="1">
            <a:prstTxWarp prst="textNoShape">
              <a:avLst/>
            </a:prstTxWarp>
          </a:bodyPr>
          <a:lstStyle>
            <a:lvl1pPr defTabSz="918540" eaLnBrk="1" hangingPunct="1">
              <a:defRPr sz="1200" b="0"/>
            </a:lvl1pPr>
          </a:lstStyle>
          <a:p>
            <a:pPr>
              <a:defRPr/>
            </a:pPr>
            <a:endParaRPr lang="en-US"/>
          </a:p>
        </p:txBody>
      </p:sp>
      <p:sp>
        <p:nvSpPr>
          <p:cNvPr id="75779" name="Rectangle 3"/>
          <p:cNvSpPr>
            <a:spLocks noGrp="1" noChangeArrowheads="1"/>
          </p:cNvSpPr>
          <p:nvPr>
            <p:ph type="dt" idx="1"/>
          </p:nvPr>
        </p:nvSpPr>
        <p:spPr bwMode="auto">
          <a:xfrm>
            <a:off x="3956795" y="2"/>
            <a:ext cx="3026622" cy="462596"/>
          </a:xfrm>
          <a:prstGeom prst="rect">
            <a:avLst/>
          </a:prstGeom>
          <a:noFill/>
          <a:ln w="9525">
            <a:noFill/>
            <a:miter lim="800000"/>
            <a:headEnd/>
            <a:tailEnd/>
          </a:ln>
          <a:effectLst/>
        </p:spPr>
        <p:txBody>
          <a:bodyPr vert="horz" wrap="square" lIns="91950" tIns="45974" rIns="91950" bIns="45974" numCol="1" anchor="t" anchorCtr="0" compatLnSpc="1">
            <a:prstTxWarp prst="textNoShape">
              <a:avLst/>
            </a:prstTxWarp>
          </a:bodyPr>
          <a:lstStyle>
            <a:lvl1pPr algn="r" defTabSz="918540" eaLnBrk="1" hangingPunct="1">
              <a:defRPr sz="1200" b="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71575" y="695325"/>
            <a:ext cx="4643438" cy="3482975"/>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698818" y="4409758"/>
            <a:ext cx="5587366" cy="4177665"/>
          </a:xfrm>
          <a:prstGeom prst="rect">
            <a:avLst/>
          </a:prstGeom>
          <a:noFill/>
          <a:ln w="9525">
            <a:noFill/>
            <a:miter lim="800000"/>
            <a:headEnd/>
            <a:tailEnd/>
          </a:ln>
          <a:effectLst/>
        </p:spPr>
        <p:txBody>
          <a:bodyPr vert="horz" wrap="square" lIns="91950" tIns="45974" rIns="91950" bIns="459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1" y="8819517"/>
            <a:ext cx="3026622" cy="462596"/>
          </a:xfrm>
          <a:prstGeom prst="rect">
            <a:avLst/>
          </a:prstGeom>
          <a:noFill/>
          <a:ln w="9525">
            <a:noFill/>
            <a:miter lim="800000"/>
            <a:headEnd/>
            <a:tailEnd/>
          </a:ln>
          <a:effectLst/>
        </p:spPr>
        <p:txBody>
          <a:bodyPr vert="horz" wrap="square" lIns="91950" tIns="45974" rIns="91950" bIns="45974" numCol="1" anchor="b" anchorCtr="0" compatLnSpc="1">
            <a:prstTxWarp prst="textNoShape">
              <a:avLst/>
            </a:prstTxWarp>
          </a:bodyPr>
          <a:lstStyle>
            <a:lvl1pPr defTabSz="918540" eaLnBrk="1" hangingPunct="1">
              <a:defRPr sz="1200" b="0"/>
            </a:lvl1pPr>
          </a:lstStyle>
          <a:p>
            <a:pPr>
              <a:defRPr/>
            </a:pPr>
            <a:endParaRPr lang="en-US"/>
          </a:p>
        </p:txBody>
      </p:sp>
      <p:sp>
        <p:nvSpPr>
          <p:cNvPr id="75783" name="Rectangle 7"/>
          <p:cNvSpPr>
            <a:spLocks noGrp="1" noChangeArrowheads="1"/>
          </p:cNvSpPr>
          <p:nvPr>
            <p:ph type="sldNum" sz="quarter" idx="5"/>
          </p:nvPr>
        </p:nvSpPr>
        <p:spPr bwMode="auto">
          <a:xfrm>
            <a:off x="3956795" y="8819517"/>
            <a:ext cx="3026622" cy="462596"/>
          </a:xfrm>
          <a:prstGeom prst="rect">
            <a:avLst/>
          </a:prstGeom>
          <a:noFill/>
          <a:ln w="9525">
            <a:noFill/>
            <a:miter lim="800000"/>
            <a:headEnd/>
            <a:tailEnd/>
          </a:ln>
          <a:effectLst/>
        </p:spPr>
        <p:txBody>
          <a:bodyPr vert="horz" wrap="square" lIns="91950" tIns="45974" rIns="91950" bIns="45974" numCol="1" anchor="b" anchorCtr="0" compatLnSpc="1">
            <a:prstTxWarp prst="textNoShape">
              <a:avLst/>
            </a:prstTxWarp>
          </a:bodyPr>
          <a:lstStyle>
            <a:lvl1pPr algn="r" defTabSz="918540" eaLnBrk="1" hangingPunct="1">
              <a:defRPr sz="1200" b="0"/>
            </a:lvl1pPr>
          </a:lstStyle>
          <a:p>
            <a:pPr>
              <a:defRPr/>
            </a:pPr>
            <a:fld id="{B79AFF30-1815-4E85-9243-ABD4123A36FE}"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51984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B82033E8-C637-45F5-8CEF-9495C9E6CA44}" type="slidenum">
              <a:rPr lang="en-US" smtClean="0"/>
              <a:pPr/>
              <a:t>1</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F494CA-B278-4C92-91F6-0074234A9682}" type="slidenum">
              <a:rPr lang="en-US" smtClean="0"/>
              <a:pPr/>
              <a:t>68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69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solidFill>
                  <a:srgbClr val="000000"/>
                </a:solidFill>
              </a:rPr>
              <a:t>Test</a:t>
            </a:r>
          </a:p>
        </p:txBody>
      </p:sp>
      <p:sp>
        <p:nvSpPr>
          <p:cNvPr id="7" name="Rectangle 7"/>
          <p:cNvSpPr>
            <a:spLocks noGrp="1" noChangeArrowheads="1"/>
          </p:cNvSpPr>
          <p:nvPr>
            <p:ph type="sldNum" sz="quarter" idx="5"/>
          </p:nvPr>
        </p:nvSpPr>
        <p:spPr>
          <a:ln/>
        </p:spPr>
        <p:txBody>
          <a:bodyPr/>
          <a:lstStyle/>
          <a:p>
            <a:fld id="{AAEB4111-827C-4427-BBAA-B77454161D37}" type="slidenum">
              <a:rPr lang="en-US">
                <a:solidFill>
                  <a:srgbClr val="000000"/>
                </a:solidFill>
              </a:rPr>
              <a:pPr/>
              <a:t>72</a:t>
            </a:fld>
            <a:endParaRPr lang="en-US" dirty="0">
              <a:solidFill>
                <a:srgbClr val="000000"/>
              </a:solidFill>
            </a:endParaRPr>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b="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5F93D4-54FF-4920-A89A-28DCA23AE247}" type="slidenum">
              <a:rPr lang="en-US" smtClean="0"/>
              <a:pPr/>
              <a:t>77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7890807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1" name="Slide Number Placeholder 3"/>
          <p:cNvSpPr txBox="1">
            <a:spLocks noGrp="1"/>
          </p:cNvSpPr>
          <p:nvPr/>
        </p:nvSpPr>
        <p:spPr bwMode="auto">
          <a:xfrm>
            <a:off x="3955954" y="8817612"/>
            <a:ext cx="3027466" cy="464503"/>
          </a:xfrm>
          <a:prstGeom prst="rect">
            <a:avLst/>
          </a:prstGeom>
          <a:noFill/>
          <a:ln w="9525">
            <a:noFill/>
            <a:miter lim="800000"/>
            <a:headEnd/>
            <a:tailEnd/>
          </a:ln>
        </p:spPr>
        <p:txBody>
          <a:bodyPr lIns="92948" tIns="46475" rIns="92948" bIns="46475" anchor="b"/>
          <a:lstStyle/>
          <a:p>
            <a:pPr algn="r"/>
            <a:fld id="{65630815-8285-4B88-B8EE-DF6BEAEFD7E7}" type="slidenum">
              <a:rPr lang="en-US" sz="1200">
                <a:latin typeface="Calibri" pitchFamily="34" charset="0"/>
              </a:rPr>
              <a:pPr algn="r"/>
              <a:t>5</a:t>
            </a:fld>
            <a:endParaRPr lang="en-US" sz="12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1" name="Slide Number Placeholder 3"/>
          <p:cNvSpPr txBox="1">
            <a:spLocks noGrp="1"/>
          </p:cNvSpPr>
          <p:nvPr/>
        </p:nvSpPr>
        <p:spPr bwMode="auto">
          <a:xfrm>
            <a:off x="3955954" y="8817612"/>
            <a:ext cx="3027466" cy="464503"/>
          </a:xfrm>
          <a:prstGeom prst="rect">
            <a:avLst/>
          </a:prstGeom>
          <a:noFill/>
          <a:ln w="9525">
            <a:noFill/>
            <a:miter lim="800000"/>
            <a:headEnd/>
            <a:tailEnd/>
          </a:ln>
        </p:spPr>
        <p:txBody>
          <a:bodyPr lIns="92948" tIns="46475" rIns="92948" bIns="46475" anchor="b"/>
          <a:lstStyle/>
          <a:p>
            <a:pPr algn="r"/>
            <a:fld id="{65630815-8285-4B88-B8EE-DF6BEAEFD7E7}" type="slidenum">
              <a:rPr lang="en-US" sz="1200">
                <a:latin typeface="Calibri" pitchFamily="34" charset="0"/>
              </a:rPr>
              <a:pPr algn="r"/>
              <a:t>16</a:t>
            </a:fld>
            <a:endParaRPr lang="en-US" sz="12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solidFill>
                  <a:srgbClr val="000000"/>
                </a:solidFill>
              </a:rPr>
              <a:t>Test</a:t>
            </a:r>
          </a:p>
        </p:txBody>
      </p:sp>
      <p:sp>
        <p:nvSpPr>
          <p:cNvPr id="7" name="Rectangle 7"/>
          <p:cNvSpPr>
            <a:spLocks noGrp="1" noChangeArrowheads="1"/>
          </p:cNvSpPr>
          <p:nvPr>
            <p:ph type="sldNum" sz="quarter" idx="5"/>
          </p:nvPr>
        </p:nvSpPr>
        <p:spPr>
          <a:ln/>
        </p:spPr>
        <p:txBody>
          <a:bodyPr/>
          <a:lstStyle/>
          <a:p>
            <a:fld id="{AAEB4111-827C-4427-BBAA-B77454161D37}" type="slidenum">
              <a:rPr lang="en-US">
                <a:solidFill>
                  <a:srgbClr val="000000"/>
                </a:solidFill>
              </a:rPr>
              <a:pPr/>
              <a:t>21</a:t>
            </a:fld>
            <a:endParaRPr lang="en-US" dirty="0">
              <a:solidFill>
                <a:srgbClr val="000000"/>
              </a:solidFill>
            </a:endParaRPr>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88D056-B76A-40E2-B424-B0221647CA23}" type="slidenum">
              <a:rPr lang="en-US"/>
              <a:pPr fontAlgn="base">
                <a:spcBef>
                  <a:spcPct val="0"/>
                </a:spcBef>
                <a:spcAft>
                  <a:spcPct val="0"/>
                </a:spcAft>
                <a:defRPr/>
              </a:pPr>
              <a:t>63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33BE90-3E4C-4D2A-98E6-CB24FCDA40C8}" type="slidenum">
              <a:rPr lang="en-US"/>
              <a:pPr fontAlgn="base">
                <a:spcBef>
                  <a:spcPct val="0"/>
                </a:spcBef>
                <a:spcAft>
                  <a:spcPct val="0"/>
                </a:spcAft>
                <a:defRPr/>
              </a:pPr>
              <a:t>64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pPr/>
              <a:t>65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F494CA-B278-4C92-91F6-0074234A9682}" type="slidenum">
              <a:rPr lang="en-US" smtClean="0"/>
              <a:pPr/>
              <a:t>66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F494CA-B278-4C92-91F6-0074234A9682}" type="slidenum">
              <a:rPr lang="en-US" smtClean="0"/>
              <a:pPr/>
              <a:t>67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rgbClr val="367317"/>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6929663-6CA7-4931-8F5D-849FE6A4CD44}"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39231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10600" cy="5257800"/>
          </a:xfrm>
        </p:spPr>
        <p:txBody>
          <a:bodyPr/>
          <a:lstStyle>
            <a:lvl1pPr>
              <a:defRPr sz="2400" b="1" i="0" baseline="0">
                <a:solidFill>
                  <a:schemeClr val="tx2"/>
                </a:solidFill>
                <a:latin typeface="Arial" pitchFamily="34" charset="0"/>
              </a:defRPr>
            </a:lvl1pPr>
            <a:lvl2pPr>
              <a:defRPr sz="2000" b="1" i="0" baseline="0">
                <a:solidFill>
                  <a:schemeClr val="accent5">
                    <a:lumMod val="75000"/>
                  </a:schemeClr>
                </a:solidFill>
                <a:latin typeface="Arial" pitchFamily="34" charset="0"/>
              </a:defRPr>
            </a:lvl2pPr>
            <a:lvl3pPr>
              <a:buFont typeface="Courier New" pitchFamily="49" charset="0"/>
              <a:buChar char="o"/>
              <a:defRPr sz="1800" b="1" i="0" baseline="0">
                <a:solidFill>
                  <a:schemeClr val="accent2"/>
                </a:solidFill>
                <a:latin typeface="Arial" pitchFamily="34" charset="0"/>
              </a:defRPr>
            </a:lvl3pPr>
            <a:lvl4pPr>
              <a:buFont typeface="Wingdings" pitchFamily="2" charset="2"/>
              <a:buChar char="§"/>
              <a:defRPr sz="1600" b="1" i="0" baseline="0">
                <a:solidFill>
                  <a:schemeClr val="accent4"/>
                </a:solidFill>
                <a:latin typeface="Arial" pitchFamily="34" charset="0"/>
              </a:defRPr>
            </a:lvl4pPr>
            <a:lvl5pPr>
              <a:defRPr sz="1400" b="1" i="0" baseline="0">
                <a:solidFill>
                  <a:schemeClr val="accent3">
                    <a:lumMod val="75000"/>
                  </a:schemeClr>
                </a:solidFill>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5329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10600" cy="5257800"/>
          </a:xfrm>
        </p:spPr>
        <p:txBody>
          <a:bodyPr/>
          <a:lstStyle>
            <a:lvl1pPr>
              <a:defRPr sz="2400" b="1" i="0" baseline="0">
                <a:solidFill>
                  <a:schemeClr val="tx2"/>
                </a:solidFill>
                <a:latin typeface="Arial" pitchFamily="34" charset="0"/>
              </a:defRPr>
            </a:lvl1pPr>
            <a:lvl2pPr>
              <a:defRPr sz="2000" b="1" i="0" baseline="0">
                <a:solidFill>
                  <a:schemeClr val="accent5">
                    <a:lumMod val="75000"/>
                  </a:schemeClr>
                </a:solidFill>
                <a:latin typeface="Arial" pitchFamily="34" charset="0"/>
              </a:defRPr>
            </a:lvl2pPr>
            <a:lvl3pPr>
              <a:buFont typeface="Courier New" pitchFamily="49" charset="0"/>
              <a:buChar char="o"/>
              <a:defRPr sz="1800" b="1" i="0" baseline="0">
                <a:solidFill>
                  <a:schemeClr val="accent2"/>
                </a:solidFill>
                <a:latin typeface="Arial" pitchFamily="34" charset="0"/>
              </a:defRPr>
            </a:lvl3pPr>
            <a:lvl4pPr>
              <a:buFont typeface="Wingdings" pitchFamily="2" charset="2"/>
              <a:buChar char="§"/>
              <a:defRPr sz="1600" b="1" i="0" baseline="0">
                <a:solidFill>
                  <a:schemeClr val="accent4"/>
                </a:solidFill>
                <a:latin typeface="Arial" pitchFamily="34" charset="0"/>
              </a:defRPr>
            </a:lvl4pPr>
            <a:lvl5pPr>
              <a:defRPr sz="1400" b="1" i="0" baseline="0">
                <a:solidFill>
                  <a:schemeClr val="accent3">
                    <a:lumMod val="75000"/>
                  </a:schemeClr>
                </a:solidFill>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07299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10600" cy="5257800"/>
          </a:xfrm>
        </p:spPr>
        <p:txBody>
          <a:bodyPr/>
          <a:lstStyle>
            <a:lvl1pPr>
              <a:defRPr sz="2400" b="1" i="0" baseline="0">
                <a:solidFill>
                  <a:schemeClr val="tx2"/>
                </a:solidFill>
                <a:latin typeface="Arial" pitchFamily="34" charset="0"/>
              </a:defRPr>
            </a:lvl1pPr>
            <a:lvl2pPr>
              <a:defRPr sz="2000" b="1" i="0" baseline="0">
                <a:solidFill>
                  <a:schemeClr val="accent5">
                    <a:lumMod val="75000"/>
                  </a:schemeClr>
                </a:solidFill>
                <a:latin typeface="Arial" pitchFamily="34" charset="0"/>
              </a:defRPr>
            </a:lvl2pPr>
            <a:lvl3pPr>
              <a:buFont typeface="Courier New" pitchFamily="49" charset="0"/>
              <a:buChar char="o"/>
              <a:defRPr sz="1800" b="1" i="0" baseline="0">
                <a:solidFill>
                  <a:schemeClr val="accent2"/>
                </a:solidFill>
                <a:latin typeface="Arial" pitchFamily="34" charset="0"/>
              </a:defRPr>
            </a:lvl3pPr>
            <a:lvl4pPr>
              <a:buFont typeface="Wingdings" pitchFamily="2" charset="2"/>
              <a:buChar char="§"/>
              <a:defRPr sz="1600" b="1" i="0" baseline="0">
                <a:solidFill>
                  <a:schemeClr val="accent4"/>
                </a:solidFill>
                <a:latin typeface="Arial" pitchFamily="34" charset="0"/>
              </a:defRPr>
            </a:lvl4pPr>
            <a:lvl5pPr>
              <a:defRPr sz="1400" b="1" i="0" baseline="0">
                <a:solidFill>
                  <a:schemeClr val="accent3">
                    <a:lumMod val="75000"/>
                  </a:schemeClr>
                </a:solidFill>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6927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latin typeface="+mn-lt"/>
              </a:defRPr>
            </a:lvl1pPr>
            <a:lvl2pPr>
              <a:defRPr>
                <a:solidFill>
                  <a:srgbClr val="367317"/>
                </a:solidFill>
                <a:latin typeface="+mn-lt"/>
              </a:defRPr>
            </a:lvl2pPr>
            <a:lvl3pPr>
              <a:defRPr>
                <a:solidFill>
                  <a:schemeClr val="tx1"/>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normAutofit/>
          </a:bodyPr>
          <a:lstStyle>
            <a:lvl1pPr>
              <a:defRPr sz="3200">
                <a:solidFill>
                  <a:srgbClr val="367317"/>
                </a:solidFill>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pPr>
                <a:defRPr/>
              </a:pPr>
              <a:t>‹#›</a:t>
            </a:fld>
            <a:endParaRPr lang="en-US"/>
          </a:p>
        </p:txBody>
      </p:sp>
      <p:sp>
        <p:nvSpPr>
          <p:cNvPr id="10" name="Footer Placeholder 9"/>
          <p:cNvSpPr>
            <a:spLocks noGrp="1"/>
          </p:cNvSpPr>
          <p:nvPr>
            <p:ph type="ftr" sz="quarter" idx="12"/>
          </p:nvPr>
        </p:nvSpPr>
        <p:spPr/>
        <p:txBody>
          <a:bodyPr/>
          <a:lstStyle>
            <a:lvl1pPr>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6201"/>
            <a:ext cx="7772400" cy="1470025"/>
          </a:xfrm>
        </p:spPr>
        <p:txBody>
          <a:bodyPr/>
          <a:lstStyle>
            <a:lvl1pPr>
              <a:defRPr lang="en-US" sz="4000" b="1" kern="1200" cap="none" baseline="0" dirty="0">
                <a:solidFill>
                  <a:srgbClr val="367317"/>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Subtitle 2"/>
          <p:cNvSpPr>
            <a:spLocks noGrp="1"/>
          </p:cNvSpPr>
          <p:nvPr>
            <p:ph type="subTitle" idx="1"/>
          </p:nvPr>
        </p:nvSpPr>
        <p:spPr>
          <a:xfrm>
            <a:off x="1371600" y="4571976"/>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5D456A5-C28D-40C6-BDCD-114FABD392FB}" type="slidenum">
              <a:rPr lang="en-US"/>
              <a:pPr>
                <a:defRPr/>
              </a:pPr>
              <a:t>‹#›</a:t>
            </a:fld>
            <a:endParaRPr lang="en-US"/>
          </a:p>
        </p:txBody>
      </p:sp>
      <p:sp>
        <p:nvSpPr>
          <p:cNvPr id="5" name="Text Box 10"/>
          <p:cNvSpPr txBox="1">
            <a:spLocks noChangeArrowheads="1"/>
          </p:cNvSpPr>
          <p:nvPr userDrawn="1"/>
        </p:nvSpPr>
        <p:spPr bwMode="auto">
          <a:xfrm>
            <a:off x="6842124" y="55683"/>
            <a:ext cx="2301875" cy="687388"/>
          </a:xfrm>
          <a:prstGeom prst="rect">
            <a:avLst/>
          </a:prstGeom>
          <a:noFill/>
          <a:ln w="9525">
            <a:noFill/>
            <a:miter lim="800000"/>
            <a:headEnd/>
            <a:tailEnd/>
          </a:ln>
        </p:spPr>
        <p:txBody>
          <a:bodyPr>
            <a:spAutoFit/>
          </a:bodyPr>
          <a:lstStyle/>
          <a:p>
            <a:pPr algn="ctr" eaLnBrk="0" hangingPunct="0">
              <a:lnSpc>
                <a:spcPct val="85000"/>
              </a:lnSpc>
            </a:pPr>
            <a:r>
              <a:rPr lang="en-US" sz="1400" dirty="0">
                <a:solidFill>
                  <a:srgbClr val="135C00"/>
                </a:solidFill>
              </a:rPr>
              <a:t>OFFICE OF</a:t>
            </a:r>
            <a:r>
              <a:rPr lang="en-US" sz="1400" b="0" dirty="0">
                <a:solidFill>
                  <a:srgbClr val="135C00"/>
                </a:solidFill>
              </a:rPr>
              <a:t> </a:t>
            </a:r>
            <a:r>
              <a:rPr lang="en-US" sz="3200" b="0" dirty="0">
                <a:solidFill>
                  <a:srgbClr val="135C00"/>
                </a:solidFill>
                <a:latin typeface="Arial Black" pitchFamily="34" charset="0"/>
              </a:rPr>
              <a:t>SCIENCE</a:t>
            </a:r>
          </a:p>
        </p:txBody>
      </p:sp>
      <p:pic>
        <p:nvPicPr>
          <p:cNvPr id="6" name="Picture 9" descr="New_DOE_Logo_Color_042808"/>
          <p:cNvPicPr>
            <a:picLocks noChangeAspect="1" noChangeArrowheads="1"/>
          </p:cNvPicPr>
          <p:nvPr userDrawn="1"/>
        </p:nvPicPr>
        <p:blipFill>
          <a:blip r:embed="rId2" cstate="print"/>
          <a:srcRect/>
          <a:stretch>
            <a:fillRect/>
          </a:stretch>
        </p:blipFill>
        <p:spPr bwMode="auto">
          <a:xfrm>
            <a:off x="118208" y="42495"/>
            <a:ext cx="2563813" cy="646113"/>
          </a:xfrm>
          <a:prstGeom prst="rect">
            <a:avLst/>
          </a:prstGeom>
          <a:noFill/>
          <a:ln w="9525">
            <a:noFill/>
            <a:miter lim="800000"/>
            <a:headEnd/>
            <a:tailEnd/>
          </a:ln>
        </p:spPr>
      </p:pic>
      <p:sp>
        <p:nvSpPr>
          <p:cNvPr id="7" name="Rectangle 6"/>
          <p:cNvSpPr/>
          <p:nvPr userDrawn="1"/>
        </p:nvSpPr>
        <p:spPr>
          <a:xfrm>
            <a:off x="0" y="5987563"/>
            <a:ext cx="9144000" cy="87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1788" y="76200"/>
            <a:ext cx="5940425"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066800"/>
            <a:ext cx="7999413" cy="5486400"/>
          </a:xfrm>
        </p:spPr>
        <p:txBody>
          <a:bodyPr/>
          <a:lstStyle/>
          <a:p>
            <a:pPr lvl="0"/>
            <a:endParaRPr lang="en-US" noProof="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5665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ustom Layout">
    <p:spTree>
      <p:nvGrpSpPr>
        <p:cNvPr id="1" name=""/>
        <p:cNvGrpSpPr/>
        <p:nvPr/>
      </p:nvGrpSpPr>
      <p:grpSpPr>
        <a:xfrm>
          <a:off x="0" y="0"/>
          <a:ext cx="0" cy="0"/>
          <a:chOff x="0" y="0"/>
          <a:chExt cx="0" cy="0"/>
        </a:xfrm>
      </p:grpSpPr>
      <p:sp>
        <p:nvSpPr>
          <p:cNvPr id="6" name="Rectangle 5"/>
          <p:cNvSpPr/>
          <p:nvPr userDrawn="1"/>
        </p:nvSpPr>
        <p:spPr>
          <a:xfrm>
            <a:off x="-69011" y="0"/>
            <a:ext cx="92906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C702BBD-2EB0-4C44-92BD-C12C7EDA54A5}" type="slidenum">
              <a:rPr lang="en-US"/>
              <a:pPr>
                <a:defRPr/>
              </a:pPr>
              <a:t>‹#›</a:t>
            </a:fld>
            <a:endParaRPr lang="en-US"/>
          </a:p>
        </p:txBody>
      </p:sp>
      <p:sp>
        <p:nvSpPr>
          <p:cNvPr id="4" name="Title Placeholder 1"/>
          <p:cNvSpPr>
            <a:spLocks noGrp="1"/>
          </p:cNvSpPr>
          <p:nvPr>
            <p:ph type="title"/>
          </p:nvPr>
        </p:nvSpPr>
        <p:spPr bwMode="auto">
          <a:xfrm>
            <a:off x="0" y="0"/>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smtClean="0"/>
              <a:t>Click to edit Master title style</a:t>
            </a:r>
          </a:p>
        </p:txBody>
      </p:sp>
      <p:sp>
        <p:nvSpPr>
          <p:cNvPr id="5" name="Footer Placeholder 2"/>
          <p:cNvSpPr>
            <a:spLocks noGrp="1"/>
          </p:cNvSpPr>
          <p:nvPr>
            <p:ph type="ftr" sz="quarter" idx="11"/>
          </p:nvPr>
        </p:nvSpPr>
        <p:spPr>
          <a:xfrm>
            <a:off x="3124200" y="6356350"/>
            <a:ext cx="5334000" cy="365125"/>
          </a:xfrm>
        </p:spPr>
        <p:txBody>
          <a:bodyPr/>
          <a:lstStyle>
            <a:lvl1pPr>
              <a:defRPr/>
            </a:lvl1p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716699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90866C-9AD3-445A-AFE3-6CE5A4C8C41A}"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2023034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EA574337-1841-4B9F-8245-12DD9ACE663D}" type="slidenum">
              <a:rPr lang="en-US" smtClean="0"/>
              <a:pPr>
                <a:defRPr/>
              </a:pPr>
              <a:t>‹#›</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0745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802C36D-9F54-44A8-9717-1D548AF4D049}" type="datetimeFigureOut">
              <a:rPr lang="en-US"/>
              <a:pPr>
                <a:defRPr/>
              </a:pPr>
              <a:t>6/16/14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31725D-45F0-4814-9017-08699E3E30CC}"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6837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10600" cy="5257800"/>
          </a:xfrm>
        </p:spPr>
        <p:txBody>
          <a:bodyPr/>
          <a:lstStyle>
            <a:lvl1pPr>
              <a:defRPr sz="2400" b="1" i="0" baseline="0">
                <a:solidFill>
                  <a:schemeClr val="tx2"/>
                </a:solidFill>
                <a:latin typeface="Arial" pitchFamily="34" charset="0"/>
              </a:defRPr>
            </a:lvl1pPr>
            <a:lvl2pPr>
              <a:defRPr sz="2000" b="1" i="0" baseline="0">
                <a:solidFill>
                  <a:schemeClr val="accent5">
                    <a:lumMod val="75000"/>
                  </a:schemeClr>
                </a:solidFill>
                <a:latin typeface="Arial" pitchFamily="34" charset="0"/>
              </a:defRPr>
            </a:lvl2pPr>
            <a:lvl3pPr>
              <a:buFont typeface="Courier New" pitchFamily="49" charset="0"/>
              <a:buChar char="o"/>
              <a:defRPr sz="1800" b="1" i="0" baseline="0">
                <a:solidFill>
                  <a:schemeClr val="accent2"/>
                </a:solidFill>
                <a:latin typeface="Arial" pitchFamily="34" charset="0"/>
              </a:defRPr>
            </a:lvl3pPr>
            <a:lvl4pPr>
              <a:buFont typeface="Wingdings" pitchFamily="2" charset="2"/>
              <a:buChar char="§"/>
              <a:defRPr sz="1600" b="1" i="0" baseline="0">
                <a:solidFill>
                  <a:schemeClr val="accent4"/>
                </a:solidFill>
                <a:latin typeface="Arial" pitchFamily="34" charset="0"/>
              </a:defRPr>
            </a:lvl4pPr>
            <a:lvl5pPr>
              <a:defRPr sz="1400" b="1" i="0" baseline="0">
                <a:solidFill>
                  <a:schemeClr val="accent3">
                    <a:lumMod val="75000"/>
                  </a:schemeClr>
                </a:solidFill>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448853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762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352426" y="866775"/>
            <a:ext cx="8410575" cy="5259388"/>
          </a:xfrm>
          <a:prstGeom prst="rect">
            <a:avLst/>
          </a:prstGeom>
          <a:noFill/>
          <a:ln w="9525">
            <a:noFill/>
            <a:miter lim="800000"/>
            <a:headEnd/>
            <a:tailEnd/>
          </a:ln>
        </p:spPr>
        <p:txBody>
          <a:bodyPr vert="horz" wrap="square" lIns="91429" tIns="45714" rIns="91429" bIns="45714" numCol="1" anchor="t" anchorCtr="0" compatLnSpc="1">
            <a:prstTxWarp prst="textNoShape">
              <a:avLst/>
            </a:prstTxWarp>
            <a:normAutofit/>
          </a:bodyPr>
          <a:lstStyle/>
          <a:p>
            <a:pPr marL="342860" lvl="0" indent="-342860" algn="l" rtl="0" eaLnBrk="0" fontAlgn="base" hangingPunct="0">
              <a:spcBef>
                <a:spcPct val="20000"/>
              </a:spcBef>
              <a:spcAft>
                <a:spcPct val="0"/>
              </a:spcAft>
              <a:buFont typeface="Arial" charset="0"/>
              <a:buChar char="•"/>
            </a:pPr>
            <a:r>
              <a:rPr lang="en-US" dirty="0" smtClean="0"/>
              <a:t>Click to edit Master text styles</a:t>
            </a:r>
          </a:p>
          <a:p>
            <a:pPr marL="742863" lvl="1" indent="-285717" algn="l" rtl="0" eaLnBrk="0" fontAlgn="base" hangingPunct="0">
              <a:spcBef>
                <a:spcPct val="20000"/>
              </a:spcBef>
              <a:spcAft>
                <a:spcPct val="0"/>
              </a:spcAft>
              <a:buFont typeface="Arial" charset="0"/>
              <a:buChar char="–"/>
            </a:pPr>
            <a:r>
              <a:rPr lang="en-US" dirty="0" smtClean="0"/>
              <a:t>Second level</a:t>
            </a:r>
          </a:p>
          <a:p>
            <a:pPr lvl="2"/>
            <a:r>
              <a:rPr lang="en-US" dirty="0" smtClean="0"/>
              <a:t>Third level</a:t>
            </a:r>
          </a:p>
          <a:p>
            <a:pPr marL="1600013" lvl="3" indent="-228573" algn="l" rtl="0" eaLnBrk="0" fontAlgn="base" hangingPunct="0">
              <a:spcBef>
                <a:spcPct val="20000"/>
              </a:spcBef>
              <a:spcAft>
                <a:spcPct val="0"/>
              </a:spcAft>
              <a:buFont typeface="Arial" charset="0"/>
              <a:buChar char="–"/>
            </a:pPr>
            <a:r>
              <a:rPr lang="en-US" dirty="0" smtClean="0"/>
              <a:t>Fourth level</a:t>
            </a:r>
          </a:p>
          <a:p>
            <a:pPr marL="2057159" lvl="4" indent="-228573" algn="l" rtl="0" eaLnBrk="0" fontAlgn="base" hangingPunct="0">
              <a:spcBef>
                <a:spcPct val="20000"/>
              </a:spcBef>
              <a:spcAft>
                <a:spcPct val="0"/>
              </a:spcAft>
              <a:buFont typeface="Arial" charset="0"/>
              <a:buChar char="»"/>
            </a:pPr>
            <a:r>
              <a:rPr lang="en-US" dirty="0" smtClean="0"/>
              <a:t>Fifth level</a:t>
            </a:r>
          </a:p>
        </p:txBody>
      </p:sp>
      <p:sp>
        <p:nvSpPr>
          <p:cNvPr id="5" name="Footer Placeholder 4"/>
          <p:cNvSpPr>
            <a:spLocks noGrp="1"/>
          </p:cNvSpPr>
          <p:nvPr>
            <p:ph type="ftr" sz="quarter" idx="3"/>
          </p:nvPr>
        </p:nvSpPr>
        <p:spPr>
          <a:xfrm>
            <a:off x="3925018" y="6356350"/>
            <a:ext cx="4382219" cy="365125"/>
          </a:xfrm>
          <a:prstGeom prst="rect">
            <a:avLst/>
          </a:prstGeom>
        </p:spPr>
        <p:txBody>
          <a:bodyPr vert="horz" lIns="91429" tIns="45714" rIns="91429" bIns="4571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4293">
              <a:defRPr/>
            </a:pPr>
            <a:endParaRPr lang="en-US" b="0" dirty="0"/>
          </a:p>
        </p:txBody>
      </p:sp>
      <p:sp>
        <p:nvSpPr>
          <p:cNvPr id="6" name="Slide Number Placeholder 5"/>
          <p:cNvSpPr>
            <a:spLocks noGrp="1"/>
          </p:cNvSpPr>
          <p:nvPr>
            <p:ph type="sldNum" sz="quarter" idx="4"/>
          </p:nvPr>
        </p:nvSpPr>
        <p:spPr>
          <a:xfrm>
            <a:off x="8315864" y="6351588"/>
            <a:ext cx="478886" cy="365125"/>
          </a:xfrm>
          <a:prstGeom prst="rect">
            <a:avLst/>
          </a:prstGeom>
        </p:spPr>
        <p:txBody>
          <a:bodyPr vert="horz" lIns="91429" tIns="45714" rIns="91429" bIns="4571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4293">
              <a:defRPr/>
            </a:pPr>
            <a:fld id="{1F8A97BA-DB9B-4291-87AE-AF89EA7F18B7}" type="slidenum">
              <a:rPr lang="en-US" b="0"/>
              <a:pPr defTabSz="914293">
                <a:defRPr/>
              </a:pPr>
              <a:t>‹#›</a:t>
            </a:fld>
            <a:endParaRPr lang="en-US" b="0" dirty="0"/>
          </a:p>
        </p:txBody>
      </p:sp>
      <p:pic>
        <p:nvPicPr>
          <p:cNvPr id="1030" name="Picture 9" descr="horizontal-logo-green-text.jpg"/>
          <p:cNvPicPr>
            <a:picLocks noChangeAspect="1"/>
          </p:cNvPicPr>
          <p:nvPr/>
        </p:nvPicPr>
        <p:blipFill>
          <a:blip r:embed="rId15" cstate="print"/>
          <a:srcRect/>
          <a:stretch>
            <a:fillRect/>
          </a:stretch>
        </p:blipFill>
        <p:spPr bwMode="auto">
          <a:xfrm>
            <a:off x="457200" y="6354764"/>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6" r:id="rId1"/>
    <p:sldLayoutId id="2147483715" r:id="rId2"/>
    <p:sldLayoutId id="2147483807" r:id="rId3"/>
    <p:sldLayoutId id="2147483809" r:id="rId4"/>
    <p:sldLayoutId id="2147483810" r:id="rId5"/>
    <p:sldLayoutId id="2147483811" r:id="rId6"/>
    <p:sldLayoutId id="2147483819" r:id="rId7"/>
    <p:sldLayoutId id="2147483821" r:id="rId8"/>
    <p:sldLayoutId id="2147483822" r:id="rId9"/>
    <p:sldLayoutId id="2147483823" r:id="rId10"/>
    <p:sldLayoutId id="2147483824" r:id="rId11"/>
    <p:sldLayoutId id="2147483825" r:id="rId12"/>
  </p:sldLayoutIdLst>
  <p:hf hdr="0" ftr="0" dt="0"/>
  <p:txStyles>
    <p:titleStyle>
      <a:lvl1pPr algn="ctr" rtl="0" eaLnBrk="0" fontAlgn="base" hangingPunct="0">
        <a:spcBef>
          <a:spcPct val="0"/>
        </a:spcBef>
        <a:spcAft>
          <a:spcPct val="0"/>
        </a:spcAft>
        <a:defRPr lang="en-US" sz="3200" kern="1200" dirty="0" smtClean="0">
          <a:solidFill>
            <a:srgbClr val="367317"/>
          </a:solidFill>
          <a:effectLst>
            <a:outerShdw blurRad="38100" dist="38100" dir="2700000" algn="tl">
              <a:srgbClr val="000000">
                <a:alpha val="43137"/>
              </a:srgbClr>
            </a:outerShdw>
          </a:effectLst>
          <a:latin typeface="+mn-lt"/>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146" algn="ctr" rtl="0" fontAlgn="base">
        <a:spcBef>
          <a:spcPct val="0"/>
        </a:spcBef>
        <a:spcAft>
          <a:spcPct val="0"/>
        </a:spcAft>
        <a:defRPr sz="2400">
          <a:solidFill>
            <a:srgbClr val="106636"/>
          </a:solidFill>
          <a:latin typeface="Arial" charset="0"/>
          <a:cs typeface="Arial" charset="0"/>
        </a:defRPr>
      </a:lvl6pPr>
      <a:lvl7pPr marL="914293" algn="ctr" rtl="0" fontAlgn="base">
        <a:spcBef>
          <a:spcPct val="0"/>
        </a:spcBef>
        <a:spcAft>
          <a:spcPct val="0"/>
        </a:spcAft>
        <a:defRPr sz="2400">
          <a:solidFill>
            <a:srgbClr val="106636"/>
          </a:solidFill>
          <a:latin typeface="Arial" charset="0"/>
          <a:cs typeface="Arial" charset="0"/>
        </a:defRPr>
      </a:lvl7pPr>
      <a:lvl8pPr marL="1371440" algn="ctr" rtl="0" fontAlgn="base">
        <a:spcBef>
          <a:spcPct val="0"/>
        </a:spcBef>
        <a:spcAft>
          <a:spcPct val="0"/>
        </a:spcAft>
        <a:defRPr sz="2400">
          <a:solidFill>
            <a:srgbClr val="106636"/>
          </a:solidFill>
          <a:latin typeface="Arial" charset="0"/>
          <a:cs typeface="Arial" charset="0"/>
        </a:defRPr>
      </a:lvl8pPr>
      <a:lvl9pPr marL="1828586" algn="ctr" rtl="0" fontAlgn="base">
        <a:spcBef>
          <a:spcPct val="0"/>
        </a:spcBef>
        <a:spcAft>
          <a:spcPct val="0"/>
        </a:spcAft>
        <a:defRPr sz="2400">
          <a:solidFill>
            <a:srgbClr val="106636"/>
          </a:solidFill>
          <a:latin typeface="Arial" charset="0"/>
          <a:cs typeface="Arial" charset="0"/>
        </a:defRPr>
      </a:lvl9pPr>
    </p:titleStyle>
    <p:bodyStyle>
      <a:lvl1pPr marL="342860" indent="-342860" algn="l" rtl="0" eaLnBrk="0" fontAlgn="base" hangingPunct="0">
        <a:spcBef>
          <a:spcPct val="20000"/>
        </a:spcBef>
        <a:spcAft>
          <a:spcPct val="0"/>
        </a:spcAft>
        <a:buFont typeface="Arial" charset="0"/>
        <a:buChar char="•"/>
        <a:defRPr lang="en-US" sz="2400" b="1" kern="1200" dirty="0" smtClean="0">
          <a:solidFill>
            <a:schemeClr val="tx1"/>
          </a:solidFill>
          <a:latin typeface="+mn-lt"/>
          <a:ea typeface="+mn-ea"/>
          <a:cs typeface="Arial" pitchFamily="34" charset="0"/>
        </a:defRPr>
      </a:lvl1pPr>
      <a:lvl2pPr marL="742863" indent="-285717" algn="l" rtl="0" eaLnBrk="0" fontAlgn="base" hangingPunct="0">
        <a:spcBef>
          <a:spcPct val="20000"/>
        </a:spcBef>
        <a:spcAft>
          <a:spcPct val="0"/>
        </a:spcAft>
        <a:buFont typeface="Arial" charset="0"/>
        <a:buChar char="–"/>
        <a:defRPr lang="en-US" sz="2200" kern="1200" dirty="0" smtClean="0">
          <a:solidFill>
            <a:srgbClr val="367317"/>
          </a:solidFill>
          <a:latin typeface="+mn-lt"/>
          <a:ea typeface="+mn-ea"/>
          <a:cs typeface="Arial" pitchFamily="34" charset="0"/>
        </a:defRPr>
      </a:lvl2pPr>
      <a:lvl3pPr marL="1142867" indent="-228573" algn="l" rtl="0" eaLnBrk="0" fontAlgn="base" hangingPunct="0">
        <a:spcBef>
          <a:spcPct val="20000"/>
        </a:spcBef>
        <a:spcAft>
          <a:spcPct val="0"/>
        </a:spcAft>
        <a:buFont typeface="Arial" charset="0"/>
        <a:buChar char="•"/>
        <a:defRPr sz="2000" kern="1200">
          <a:solidFill>
            <a:schemeClr val="tx1"/>
          </a:solidFill>
          <a:latin typeface="+mj-lt"/>
          <a:ea typeface="+mn-ea"/>
          <a:cs typeface="Arial" pitchFamily="34" charset="0"/>
        </a:defRPr>
      </a:lvl3pPr>
      <a:lvl4pPr marL="1600013" indent="-228573" algn="l" rtl="0" eaLnBrk="0" fontAlgn="base" hangingPunct="0">
        <a:spcBef>
          <a:spcPct val="20000"/>
        </a:spcBef>
        <a:spcAft>
          <a:spcPct val="0"/>
        </a:spcAft>
        <a:buFont typeface="Arial" charset="0"/>
        <a:buChar char="–"/>
        <a:defRPr lang="en-US" sz="2000" kern="1200" dirty="0" smtClean="0">
          <a:solidFill>
            <a:schemeClr val="tx2"/>
          </a:solidFill>
          <a:latin typeface="+mn-lt"/>
          <a:ea typeface="+mn-ea"/>
          <a:cs typeface="Arial" pitchFamily="34" charset="0"/>
        </a:defRPr>
      </a:lvl4pPr>
      <a:lvl5pPr marL="2057159" indent="-228573" algn="l" rtl="0" eaLnBrk="0" fontAlgn="base" hangingPunct="0">
        <a:spcBef>
          <a:spcPct val="20000"/>
        </a:spcBef>
        <a:spcAft>
          <a:spcPct val="0"/>
        </a:spcAft>
        <a:buFont typeface="Arial" charset="0"/>
        <a:buChar char="»"/>
        <a:defRPr lang="en-US" sz="2000" kern="1200" dirty="0" smtClean="0">
          <a:solidFill>
            <a:schemeClr val="tx2"/>
          </a:solidFill>
          <a:latin typeface="+mn-lt"/>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24.jpe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jpeg"/><Relationship Id="rId7"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3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cience.energy.gov/hep/funding-opportunitie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 Id="rId3"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118208" y="1179529"/>
            <a:ext cx="8765930" cy="3541940"/>
          </a:xfrm>
        </p:spPr>
        <p:txBody>
          <a:bodyPr/>
          <a:lstStyle/>
          <a:p>
            <a:r>
              <a:rPr lang="en-US" dirty="0" smtClean="0">
                <a:solidFill>
                  <a:srgbClr val="006600"/>
                </a:solidFill>
                <a:effectLst/>
              </a:rPr>
              <a:t>DOE High </a:t>
            </a:r>
            <a:r>
              <a:rPr lang="en-US" dirty="0">
                <a:solidFill>
                  <a:srgbClr val="006600"/>
                </a:solidFill>
                <a:effectLst/>
              </a:rPr>
              <a:t>Energy </a:t>
            </a:r>
            <a:r>
              <a:rPr lang="en-US" dirty="0" smtClean="0">
                <a:solidFill>
                  <a:srgbClr val="006600"/>
                </a:solidFill>
                <a:effectLst/>
              </a:rPr>
              <a:t>Physics (HEP) Program</a:t>
            </a:r>
            <a:br>
              <a:rPr lang="en-US" dirty="0" smtClean="0">
                <a:solidFill>
                  <a:srgbClr val="006600"/>
                </a:solidFill>
                <a:effectLst/>
              </a:rPr>
            </a:br>
            <a:r>
              <a:rPr lang="en-US" dirty="0" smtClean="0">
                <a:solidFill>
                  <a:srgbClr val="006600"/>
                </a:solidFill>
                <a:effectLst/>
              </a:rPr>
              <a:t>Cosmic Frontier Program</a:t>
            </a:r>
            <a:br>
              <a:rPr lang="en-US" dirty="0" smtClean="0">
                <a:solidFill>
                  <a:srgbClr val="006600"/>
                </a:solidFill>
                <a:effectLst/>
              </a:rPr>
            </a:br>
            <a:r>
              <a:rPr lang="en-US" dirty="0" smtClean="0">
                <a:effectLst/>
              </a:rPr>
              <a:t/>
            </a:r>
            <a:br>
              <a:rPr lang="en-US" dirty="0" smtClean="0">
                <a:effectLst/>
              </a:rPr>
            </a:br>
            <a:r>
              <a:rPr lang="en-US" sz="3600" dirty="0" smtClean="0">
                <a:solidFill>
                  <a:srgbClr val="006600"/>
                </a:solidFill>
                <a:effectLst/>
              </a:rPr>
              <a:t>Presentation to the University PI Meeting</a:t>
            </a:r>
            <a:br>
              <a:rPr lang="en-US" sz="3600" dirty="0" smtClean="0">
                <a:solidFill>
                  <a:srgbClr val="006600"/>
                </a:solidFill>
                <a:effectLst/>
              </a:rPr>
            </a:br>
            <a:r>
              <a:rPr lang="en-US" sz="3600" dirty="0" smtClean="0">
                <a:solidFill>
                  <a:srgbClr val="006600"/>
                </a:solidFill>
                <a:effectLst/>
              </a:rPr>
              <a:t>Rockville, MD</a:t>
            </a:r>
            <a:br>
              <a:rPr lang="en-US" sz="3600" dirty="0" smtClean="0">
                <a:solidFill>
                  <a:srgbClr val="006600"/>
                </a:solidFill>
                <a:effectLst/>
              </a:rPr>
            </a:br>
            <a:r>
              <a:rPr lang="en-US" sz="3600" dirty="0" smtClean="0">
                <a:solidFill>
                  <a:srgbClr val="006600"/>
                </a:solidFill>
                <a:effectLst/>
              </a:rPr>
              <a:t>16 June 2014</a:t>
            </a:r>
            <a:endParaRPr lang="en-US" sz="3600" dirty="0">
              <a:solidFill>
                <a:srgbClr val="006600"/>
              </a:solidFill>
              <a:effectLst/>
            </a:endParaRPr>
          </a:p>
        </p:txBody>
      </p:sp>
      <p:sp>
        <p:nvSpPr>
          <p:cNvPr id="21506" name="Rectangle 3"/>
          <p:cNvSpPr>
            <a:spLocks noGrp="1" noChangeArrowheads="1"/>
          </p:cNvSpPr>
          <p:nvPr>
            <p:ph type="subTitle" idx="1"/>
          </p:nvPr>
        </p:nvSpPr>
        <p:spPr>
          <a:xfrm>
            <a:off x="1283676" y="5319322"/>
            <a:ext cx="6400800" cy="852878"/>
          </a:xfrm>
        </p:spPr>
        <p:txBody>
          <a:bodyPr>
            <a:normAutofit fontScale="92500"/>
          </a:bodyPr>
          <a:lstStyle/>
          <a:p>
            <a:r>
              <a:rPr lang="en-US" dirty="0" smtClean="0">
                <a:solidFill>
                  <a:srgbClr val="FF0000"/>
                </a:solidFill>
              </a:rPr>
              <a:t>Kathy Turner</a:t>
            </a:r>
            <a:r>
              <a:rPr lang="en-US" dirty="0" smtClean="0"/>
              <a:t>, Anwar Bhatti (IPA), Michael Salamon </a:t>
            </a:r>
          </a:p>
          <a:p>
            <a:r>
              <a:rPr lang="en-US" dirty="0" smtClean="0"/>
              <a:t>Cosmic Frontier Program Managers</a:t>
            </a:r>
          </a:p>
        </p:txBody>
      </p:sp>
      <p:sp>
        <p:nvSpPr>
          <p:cNvPr id="21507" name="Text Box 10"/>
          <p:cNvSpPr txBox="1">
            <a:spLocks noChangeArrowheads="1"/>
          </p:cNvSpPr>
          <p:nvPr/>
        </p:nvSpPr>
        <p:spPr bwMode="auto">
          <a:xfrm>
            <a:off x="6842124" y="55683"/>
            <a:ext cx="2301875" cy="687388"/>
          </a:xfrm>
          <a:prstGeom prst="rect">
            <a:avLst/>
          </a:prstGeom>
          <a:noFill/>
          <a:ln w="9525">
            <a:noFill/>
            <a:miter lim="800000"/>
            <a:headEnd/>
            <a:tailEnd/>
          </a:ln>
        </p:spPr>
        <p:txBody>
          <a:bodyPr>
            <a:spAutoFit/>
          </a:bodyPr>
          <a:lstStyle/>
          <a:p>
            <a:pPr algn="ctr" eaLnBrk="0" hangingPunct="0">
              <a:lnSpc>
                <a:spcPct val="85000"/>
              </a:lnSpc>
            </a:pPr>
            <a:r>
              <a:rPr lang="en-US" sz="1400" dirty="0">
                <a:solidFill>
                  <a:srgbClr val="135C00"/>
                </a:solidFill>
              </a:rPr>
              <a:t>OFFICE OF</a:t>
            </a:r>
            <a:r>
              <a:rPr lang="en-US" sz="1400" b="0" dirty="0">
                <a:solidFill>
                  <a:srgbClr val="135C00"/>
                </a:solidFill>
              </a:rPr>
              <a:t> </a:t>
            </a:r>
            <a:r>
              <a:rPr lang="en-US" sz="3200" b="0" dirty="0">
                <a:solidFill>
                  <a:srgbClr val="135C00"/>
                </a:solidFill>
                <a:latin typeface="Arial Black" pitchFamily="34" charset="0"/>
              </a:rPr>
              <a:t>SCIENCE</a:t>
            </a:r>
          </a:p>
        </p:txBody>
      </p:sp>
      <p:pic>
        <p:nvPicPr>
          <p:cNvPr id="21508" name="Picture 9" descr="New_DOE_Logo_Color_042808"/>
          <p:cNvPicPr>
            <a:picLocks noChangeAspect="1" noChangeArrowheads="1"/>
          </p:cNvPicPr>
          <p:nvPr/>
        </p:nvPicPr>
        <p:blipFill>
          <a:blip r:embed="rId3" cstate="print"/>
          <a:srcRect/>
          <a:stretch>
            <a:fillRect/>
          </a:stretch>
        </p:blipFill>
        <p:spPr bwMode="auto">
          <a:xfrm>
            <a:off x="118208" y="42495"/>
            <a:ext cx="2563813" cy="6461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64"/>
            <a:ext cx="8229600" cy="666416"/>
          </a:xfrm>
        </p:spPr>
        <p:txBody>
          <a:bodyPr>
            <a:normAutofit/>
          </a:bodyPr>
          <a:lstStyle/>
          <a:p>
            <a:r>
              <a:rPr lang="en-US" sz="3600" b="1" dirty="0" smtClean="0">
                <a:solidFill>
                  <a:srgbClr val="285C00"/>
                </a:solidFill>
                <a:effectLst/>
                <a:latin typeface="Cambria" pitchFamily="18" charset="0"/>
              </a:rPr>
              <a:t>HEP Budget History (FY12-15)</a:t>
            </a:r>
            <a:endParaRPr lang="en-US" sz="3600" b="1" dirty="0">
              <a:solidFill>
                <a:srgbClr val="285C00"/>
              </a:solidFill>
              <a:effectLst/>
              <a:latin typeface="Cambria" pitchFamily="18" charset="0"/>
            </a:endParaRPr>
          </a:p>
        </p:txBody>
      </p:sp>
      <p:sp>
        <p:nvSpPr>
          <p:cNvPr id="7" name="Slide Number Placeholder 6"/>
          <p:cNvSpPr>
            <a:spLocks noGrp="1"/>
          </p:cNvSpPr>
          <p:nvPr>
            <p:ph type="sldNum" sz="quarter" idx="4294967295"/>
          </p:nvPr>
        </p:nvSpPr>
        <p:spPr>
          <a:xfrm>
            <a:off x="8350539" y="6619875"/>
            <a:ext cx="377825" cy="238125"/>
          </a:xfrm>
          <a:prstGeom prst="rect">
            <a:avLst/>
          </a:prstGeom>
        </p:spPr>
        <p:txBody>
          <a:bodyPr/>
          <a:lstStyle/>
          <a:p>
            <a:pPr>
              <a:defRPr/>
            </a:pPr>
            <a:fld id="{D757FE10-15E1-460C-A482-DCCBDA005350}" type="slidenum">
              <a:rPr lang="en-US" smtClean="0">
                <a:solidFill>
                  <a:prstClr val="black"/>
                </a:solidFill>
              </a:rPr>
              <a:pPr>
                <a:defRPr/>
              </a:pPr>
              <a:t>10</a:t>
            </a:fld>
            <a:endParaRPr lang="en-US" dirty="0">
              <a:solidFill>
                <a:prstClr val="black"/>
              </a:solidFill>
            </a:endParaRPr>
          </a:p>
        </p:txBody>
      </p:sp>
      <p:graphicFrame>
        <p:nvGraphicFramePr>
          <p:cNvPr id="5" name="Content Placeholder 4"/>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65741203"/>
              </p:ext>
            </p:extLst>
          </p:nvPr>
        </p:nvGraphicFramePr>
        <p:xfrm>
          <a:off x="241543" y="932861"/>
          <a:ext cx="8761781" cy="2574444"/>
        </p:xfrm>
        <a:graphic>
          <a:graphicData uri="http://schemas.openxmlformats.org/drawingml/2006/table">
            <a:tbl>
              <a:tblPr/>
              <a:tblGrid>
                <a:gridCol w="1798272"/>
                <a:gridCol w="764931"/>
                <a:gridCol w="756139"/>
                <a:gridCol w="1107830"/>
                <a:gridCol w="870439"/>
                <a:gridCol w="773723"/>
                <a:gridCol w="817685"/>
                <a:gridCol w="826476"/>
                <a:gridCol w="1046286"/>
              </a:tblGrid>
              <a:tr h="281055">
                <a:tc>
                  <a:txBody>
                    <a:bodyPr/>
                    <a:lstStyle/>
                    <a:p>
                      <a:pPr algn="ctr" fontAlgn="b"/>
                      <a:endParaRPr lang="en-US" sz="16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FY2012</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FY2013</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FY2014</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FY2014</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FY2014</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FY2014</a:t>
                      </a:r>
                    </a:p>
                  </a:txBody>
                  <a:tcPr marL="9525" marR="9525" marT="9525"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FY2014</a:t>
                      </a:r>
                    </a:p>
                  </a:txBody>
                  <a:tcPr marL="9525" marR="9525" marT="9525" marB="0" anchor="b">
                    <a:lnL>
                      <a:noFill/>
                    </a:lnL>
                    <a:lnR>
                      <a:noFill/>
                    </a:lnR>
                    <a:lnT>
                      <a:noFill/>
                    </a:lnT>
                    <a:lnB>
                      <a:noFill/>
                    </a:lnB>
                  </a:tcPr>
                </a:tc>
                <a:tc>
                  <a:txBody>
                    <a:bodyPr/>
                    <a:lstStyle/>
                    <a:p>
                      <a:pPr algn="ctr" fontAlgn="b"/>
                      <a:r>
                        <a:rPr lang="en-US" sz="1600" b="1" i="0" u="none" strike="noStrike" dirty="0" smtClean="0">
                          <a:solidFill>
                            <a:srgbClr val="000000"/>
                          </a:solidFill>
                          <a:effectLst/>
                          <a:latin typeface="Calibri"/>
                        </a:rPr>
                        <a:t>FY2015</a:t>
                      </a:r>
                      <a:endParaRPr lang="en-US" sz="1600" b="1" i="0" u="none" strike="noStrike" dirty="0">
                        <a:solidFill>
                          <a:srgbClr val="000000"/>
                        </a:solidFill>
                        <a:effectLst/>
                        <a:latin typeface="Calibri"/>
                      </a:endParaRPr>
                    </a:p>
                  </a:txBody>
                  <a:tcPr marL="9525" marR="9525" marT="9525" marB="0" anchor="b">
                    <a:lnL>
                      <a:noFill/>
                    </a:lnL>
                    <a:lnR>
                      <a:noFill/>
                    </a:lnR>
                    <a:lnT>
                      <a:noFill/>
                    </a:lnT>
                    <a:lnB>
                      <a:noFill/>
                    </a:lnB>
                  </a:tcPr>
                </a:tc>
              </a:tr>
              <a:tr h="604269">
                <a:tc>
                  <a:txBody>
                    <a:bodyPr/>
                    <a:lstStyle/>
                    <a:p>
                      <a:pPr algn="ctr" fontAlgn="b"/>
                      <a:r>
                        <a:rPr lang="en-US" sz="1600" b="0" i="0" u="none" strike="noStrike" dirty="0" smtClean="0">
                          <a:solidFill>
                            <a:srgbClr val="000000"/>
                          </a:solidFill>
                          <a:effectLst/>
                          <a:latin typeface="Calibri"/>
                        </a:rPr>
                        <a:t>Budget (in </a:t>
                      </a:r>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M)</a:t>
                      </a:r>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solidFill>
                      <a:srgbClr val="EBF1DE"/>
                    </a:solidFill>
                  </a:tcPr>
                </a:tc>
                <a:tc>
                  <a:txBody>
                    <a:bodyPr/>
                    <a:lstStyle/>
                    <a:p>
                      <a:pPr algn="ctr" fontAlgn="b"/>
                      <a:r>
                        <a:rPr lang="en-US" sz="1600" b="0" i="0" u="none" strike="noStrike" dirty="0">
                          <a:solidFill>
                            <a:srgbClr val="000000"/>
                          </a:solidFill>
                          <a:effectLst/>
                          <a:latin typeface="Calibri"/>
                        </a:rPr>
                        <a:t>actual</a:t>
                      </a:r>
                    </a:p>
                  </a:txBody>
                  <a:tcPr marL="9525" marR="9525" marT="9525" marB="0" anchor="b">
                    <a:lnL>
                      <a:noFill/>
                    </a:lnL>
                    <a:lnR>
                      <a:noFill/>
                    </a:lnR>
                    <a:lnT>
                      <a:noFill/>
                    </a:lnT>
                    <a:lnB>
                      <a:noFill/>
                    </a:lnB>
                    <a:solidFill>
                      <a:srgbClr val="EBF1DE"/>
                    </a:solidFill>
                  </a:tcPr>
                </a:tc>
                <a:tc>
                  <a:txBody>
                    <a:bodyPr/>
                    <a:lstStyle/>
                    <a:p>
                      <a:pPr algn="ctr" fontAlgn="b"/>
                      <a:r>
                        <a:rPr lang="en-US" sz="1600" b="0" i="0" u="none" strike="noStrike" dirty="0">
                          <a:solidFill>
                            <a:srgbClr val="000000"/>
                          </a:solidFill>
                          <a:effectLst/>
                          <a:latin typeface="Calibri"/>
                        </a:rPr>
                        <a:t>actual</a:t>
                      </a:r>
                    </a:p>
                  </a:txBody>
                  <a:tcPr marL="9525" marR="9525" marT="9525" marB="0" anchor="b">
                    <a:lnL>
                      <a:noFill/>
                    </a:lnL>
                    <a:lnR>
                      <a:noFill/>
                    </a:lnR>
                    <a:lnT>
                      <a:noFill/>
                    </a:lnT>
                    <a:lnB>
                      <a:noFill/>
                    </a:lnB>
                    <a:solidFill>
                      <a:srgbClr val="EBF1DE"/>
                    </a:solidFill>
                  </a:tcPr>
                </a:tc>
                <a:tc>
                  <a:txBody>
                    <a:bodyPr/>
                    <a:lstStyle/>
                    <a:p>
                      <a:pPr algn="ctr" fontAlgn="b"/>
                      <a:r>
                        <a:rPr lang="en-US" sz="1600" b="0" i="0" u="none" strike="noStrike" dirty="0">
                          <a:solidFill>
                            <a:srgbClr val="000000"/>
                          </a:solidFill>
                          <a:effectLst/>
                          <a:latin typeface="Calibri"/>
                        </a:rPr>
                        <a:t>President's request</a:t>
                      </a:r>
                    </a:p>
                  </a:txBody>
                  <a:tcPr marL="9525" marR="9525" marT="9525" marB="0" anchor="b">
                    <a:lnL>
                      <a:noFill/>
                    </a:lnL>
                    <a:lnR>
                      <a:noFill/>
                    </a:lnR>
                    <a:lnT>
                      <a:noFill/>
                    </a:lnT>
                    <a:lnB>
                      <a:noFill/>
                    </a:lnB>
                    <a:solidFill>
                      <a:srgbClr val="EBF1DE"/>
                    </a:solidFill>
                  </a:tcPr>
                </a:tc>
                <a:tc>
                  <a:txBody>
                    <a:bodyPr/>
                    <a:lstStyle/>
                    <a:p>
                      <a:pPr algn="ctr" fontAlgn="b"/>
                      <a:r>
                        <a:rPr lang="en-US" sz="1600" b="0" i="0" u="none" strike="noStrike" dirty="0">
                          <a:solidFill>
                            <a:srgbClr val="000000"/>
                          </a:solidFill>
                          <a:effectLst/>
                          <a:latin typeface="Calibri"/>
                        </a:rPr>
                        <a:t>Initial plan in CR</a:t>
                      </a:r>
                    </a:p>
                  </a:txBody>
                  <a:tcPr marL="9525" marR="9525" marT="9525" marB="0" anchor="b">
                    <a:lnL>
                      <a:noFill/>
                    </a:lnL>
                    <a:lnR>
                      <a:noFill/>
                    </a:lnR>
                    <a:lnT>
                      <a:noFill/>
                    </a:lnT>
                    <a:lnB>
                      <a:noFill/>
                    </a:lnB>
                    <a:solidFill>
                      <a:srgbClr val="EBF1DE"/>
                    </a:solidFill>
                  </a:tcPr>
                </a:tc>
                <a:tc>
                  <a:txBody>
                    <a:bodyPr/>
                    <a:lstStyle/>
                    <a:p>
                      <a:pPr algn="ctr" fontAlgn="b"/>
                      <a:r>
                        <a:rPr lang="en-US" sz="1600" b="0" i="0" u="none" strike="noStrike" dirty="0">
                          <a:solidFill>
                            <a:srgbClr val="000000"/>
                          </a:solidFill>
                          <a:effectLst/>
                          <a:latin typeface="Calibri"/>
                        </a:rPr>
                        <a:t>House mark</a:t>
                      </a:r>
                    </a:p>
                  </a:txBody>
                  <a:tcPr marL="9525" marR="9525" marT="9525" marB="0" anchor="b">
                    <a:lnL>
                      <a:noFill/>
                    </a:lnL>
                    <a:lnR>
                      <a:noFill/>
                    </a:lnR>
                    <a:lnT>
                      <a:noFill/>
                    </a:lnT>
                    <a:lnB>
                      <a:noFill/>
                    </a:lnB>
                    <a:solidFill>
                      <a:srgbClr val="EBF1DE"/>
                    </a:solidFill>
                  </a:tcPr>
                </a:tc>
                <a:tc>
                  <a:txBody>
                    <a:bodyPr/>
                    <a:lstStyle/>
                    <a:p>
                      <a:pPr algn="ctr" fontAlgn="b"/>
                      <a:r>
                        <a:rPr lang="en-US" sz="1600" b="0" i="0" u="none" strike="noStrike" dirty="0">
                          <a:solidFill>
                            <a:srgbClr val="000000"/>
                          </a:solidFill>
                          <a:effectLst/>
                          <a:latin typeface="Calibri"/>
                        </a:rPr>
                        <a:t>Senate mark</a:t>
                      </a:r>
                    </a:p>
                  </a:txBody>
                  <a:tcPr marL="9525" marR="9525" marT="9525" marB="0" anchor="b">
                    <a:lnL>
                      <a:noFill/>
                    </a:lnL>
                    <a:lnR>
                      <a:noFill/>
                    </a:lnR>
                    <a:lnT>
                      <a:noFill/>
                    </a:lnT>
                    <a:lnB>
                      <a:noFill/>
                    </a:lnB>
                    <a:solidFill>
                      <a:srgbClr val="EBF1DE"/>
                    </a:solidFill>
                  </a:tcPr>
                </a:tc>
                <a:tc>
                  <a:txBody>
                    <a:bodyPr/>
                    <a:lstStyle/>
                    <a:p>
                      <a:pPr algn="ctr" fontAlgn="b"/>
                      <a:r>
                        <a:rPr lang="en-US" sz="1600" b="0" i="0" u="none" strike="noStrike" dirty="0">
                          <a:solidFill>
                            <a:srgbClr val="000000"/>
                          </a:solidFill>
                          <a:effectLst/>
                          <a:latin typeface="Calibri"/>
                        </a:rPr>
                        <a:t>Final </a:t>
                      </a:r>
                      <a:r>
                        <a:rPr lang="en-US" sz="1600" b="0" i="0" u="none" strike="noStrike" dirty="0" err="1">
                          <a:solidFill>
                            <a:srgbClr val="000000"/>
                          </a:solidFill>
                          <a:effectLst/>
                          <a:latin typeface="Calibri"/>
                        </a:rPr>
                        <a:t>Approp</a:t>
                      </a:r>
                      <a:r>
                        <a:rPr lang="en-US" sz="1600" b="0" i="0" u="none" strike="noStrike" dirty="0">
                          <a:solidFill>
                            <a:srgbClr val="000000"/>
                          </a:solidFill>
                          <a:effectLst/>
                          <a:latin typeface="Calibri"/>
                        </a:rPr>
                        <a:t>.</a:t>
                      </a:r>
                    </a:p>
                  </a:txBody>
                  <a:tcPr marL="9525" marR="9525" marT="9525" marB="0" anchor="b">
                    <a:lnL>
                      <a:noFill/>
                    </a:lnL>
                    <a:lnR>
                      <a:noFill/>
                    </a:lnR>
                    <a:lnT>
                      <a:noFill/>
                    </a:lnT>
                    <a:lnB>
                      <a:noFill/>
                    </a:lnB>
                    <a:solidFill>
                      <a:srgbClr val="EBF1DE"/>
                    </a:solidFill>
                  </a:tcPr>
                </a:tc>
                <a:tc>
                  <a:txBody>
                    <a:bodyPr/>
                    <a:lstStyle/>
                    <a:p>
                      <a:pPr algn="ctr" fontAlgn="b"/>
                      <a:r>
                        <a:rPr lang="en-US" sz="1600" b="0" i="0" u="none" strike="noStrike" dirty="0">
                          <a:solidFill>
                            <a:srgbClr val="000000"/>
                          </a:solidFill>
                          <a:effectLst/>
                          <a:latin typeface="Calibri"/>
                        </a:rPr>
                        <a:t>President's request</a:t>
                      </a:r>
                    </a:p>
                  </a:txBody>
                  <a:tcPr marL="9525" marR="9525" marT="9525" marB="0" anchor="b">
                    <a:lnL>
                      <a:noFill/>
                    </a:lnL>
                    <a:lnR>
                      <a:noFill/>
                    </a:lnR>
                    <a:lnT>
                      <a:noFill/>
                    </a:lnT>
                    <a:lnB>
                      <a:noFill/>
                    </a:lnB>
                    <a:solidFill>
                      <a:srgbClr val="EBF1DE"/>
                    </a:solidFill>
                  </a:tcPr>
                </a:tc>
              </a:tr>
              <a:tr h="281055">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r>
              <a:tr h="281055">
                <a:tc>
                  <a:txBody>
                    <a:bodyPr/>
                    <a:lstStyle/>
                    <a:p>
                      <a:pPr algn="l" fontAlgn="b"/>
                      <a:r>
                        <a:rPr lang="en-US" sz="1600" b="0" i="0" u="none" strike="noStrike" dirty="0">
                          <a:solidFill>
                            <a:srgbClr val="000000"/>
                          </a:solidFill>
                          <a:effectLst/>
                          <a:latin typeface="Calibri"/>
                        </a:rPr>
                        <a:t>HEP available</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770.5</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727.5</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 </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0" i="0" u="none" strike="noStrike" dirty="0">
                          <a:solidFill>
                            <a:srgbClr val="000000"/>
                          </a:solidFill>
                          <a:effectLst/>
                          <a:latin typeface="Calibri"/>
                        </a:rPr>
                        <a:t> </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0" i="0" u="none" strike="noStrike" dirty="0">
                          <a:solidFill>
                            <a:srgbClr val="000000"/>
                          </a:solidFill>
                          <a:effectLst/>
                          <a:latin typeface="Calibri"/>
                        </a:rPr>
                        <a:t> </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0" i="0" u="none" strike="noStrike">
                          <a:solidFill>
                            <a:srgbClr val="000000"/>
                          </a:solidFill>
                          <a:effectLst/>
                          <a:latin typeface="Calibri"/>
                        </a:rPr>
                        <a:t> </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0" i="0" u="none" strike="noStrike" dirty="0">
                          <a:solidFill>
                            <a:srgbClr val="000000"/>
                          </a:solidFill>
                          <a:effectLst/>
                          <a:latin typeface="Calibri"/>
                        </a:rPr>
                        <a:t> </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solidFill>
                      <a:srgbClr val="FCD5B4"/>
                    </a:solidFill>
                  </a:tcPr>
                </a:tc>
              </a:tr>
              <a:tr h="281055">
                <a:tc>
                  <a:txBody>
                    <a:bodyPr/>
                    <a:lstStyle/>
                    <a:p>
                      <a:pPr algn="l" fontAlgn="b"/>
                      <a:r>
                        <a:rPr lang="en-US" sz="1600" b="0" i="0" u="none" strike="noStrike">
                          <a:solidFill>
                            <a:srgbClr val="000000"/>
                          </a:solidFill>
                          <a:effectLst/>
                          <a:latin typeface="Calibri"/>
                        </a:rPr>
                        <a:t>SBIR/STTR (~ 3%)</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20.3</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20.8</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 </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0" i="0" u="none" strike="noStrike" dirty="0">
                          <a:solidFill>
                            <a:srgbClr val="000000"/>
                          </a:solidFill>
                          <a:effectLst/>
                          <a:latin typeface="Calibri"/>
                        </a:rPr>
                        <a:t> </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0" i="0" u="none" strike="noStrike" dirty="0">
                          <a:solidFill>
                            <a:srgbClr val="000000"/>
                          </a:solidFill>
                          <a:effectLst/>
                          <a:latin typeface="Calibri"/>
                        </a:rPr>
                        <a:t> </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0" i="0" u="none" strike="noStrike">
                          <a:solidFill>
                            <a:srgbClr val="000000"/>
                          </a:solidFill>
                          <a:effectLst/>
                          <a:latin typeface="Calibri"/>
                        </a:rPr>
                        <a:t> </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0" i="0" u="none" strike="noStrike" dirty="0">
                          <a:solidFill>
                            <a:srgbClr val="000000"/>
                          </a:solidFill>
                          <a:effectLst/>
                          <a:latin typeface="Calibri"/>
                        </a:rPr>
                        <a:t> </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solidFill>
                      <a:srgbClr val="FCD5B4"/>
                    </a:solidFill>
                  </a:tcPr>
                </a:tc>
              </a:tr>
              <a:tr h="281055">
                <a:tc>
                  <a:txBody>
                    <a:bodyPr/>
                    <a:lstStyle/>
                    <a:p>
                      <a:pPr algn="l" fontAlgn="b"/>
                      <a:r>
                        <a:rPr lang="en-US" sz="1800" b="1" i="0" u="none" strike="noStrike" dirty="0">
                          <a:solidFill>
                            <a:srgbClr val="000000"/>
                          </a:solidFill>
                          <a:effectLst/>
                          <a:latin typeface="Calibri"/>
                        </a:rPr>
                        <a:t>HEP Total</a:t>
                      </a:r>
                    </a:p>
                  </a:txBody>
                  <a:tcPr marL="9525" marR="9525" marT="9525" marB="0" anchor="b">
                    <a:lnL>
                      <a:noFill/>
                    </a:lnL>
                    <a:lnR>
                      <a:noFill/>
                    </a:lnR>
                    <a:lnT>
                      <a:noFill/>
                    </a:lnT>
                    <a:lnB>
                      <a:noFill/>
                    </a:lnB>
                  </a:tcPr>
                </a:tc>
                <a:tc>
                  <a:txBody>
                    <a:bodyPr/>
                    <a:lstStyle/>
                    <a:p>
                      <a:pPr algn="r" fontAlgn="b"/>
                      <a:r>
                        <a:rPr lang="en-US" sz="1800" b="1" i="0" u="none" strike="noStrike" dirty="0">
                          <a:solidFill>
                            <a:srgbClr val="000000"/>
                          </a:solidFill>
                          <a:effectLst/>
                          <a:latin typeface="Calibri"/>
                        </a:rPr>
                        <a:t>790.8</a:t>
                      </a:r>
                    </a:p>
                  </a:txBody>
                  <a:tcPr marL="9525" marR="9525" marT="9525" marB="0" anchor="b">
                    <a:lnL>
                      <a:noFill/>
                    </a:lnL>
                    <a:lnR>
                      <a:noFill/>
                    </a:lnR>
                    <a:lnT>
                      <a:noFill/>
                    </a:lnT>
                    <a:lnB>
                      <a:noFill/>
                    </a:lnB>
                  </a:tcPr>
                </a:tc>
                <a:tc>
                  <a:txBody>
                    <a:bodyPr/>
                    <a:lstStyle/>
                    <a:p>
                      <a:pPr algn="r" fontAlgn="b"/>
                      <a:r>
                        <a:rPr lang="en-US" sz="1800" b="1" i="0" u="none" strike="noStrike" dirty="0">
                          <a:solidFill>
                            <a:srgbClr val="000000"/>
                          </a:solidFill>
                          <a:effectLst/>
                          <a:latin typeface="Calibri"/>
                        </a:rPr>
                        <a:t>748.3</a:t>
                      </a:r>
                    </a:p>
                  </a:txBody>
                  <a:tcPr marL="9525" marR="9525" marT="9525" marB="0" anchor="b">
                    <a:lnL>
                      <a:noFill/>
                    </a:lnL>
                    <a:lnR>
                      <a:noFill/>
                    </a:lnR>
                    <a:lnT>
                      <a:noFill/>
                    </a:lnT>
                    <a:lnB>
                      <a:noFill/>
                    </a:lnB>
                  </a:tcPr>
                </a:tc>
                <a:tc>
                  <a:txBody>
                    <a:bodyPr/>
                    <a:lstStyle/>
                    <a:p>
                      <a:pPr algn="r" fontAlgn="b"/>
                      <a:r>
                        <a:rPr lang="en-US" sz="1800" b="1" i="0" u="none" strike="noStrike" dirty="0">
                          <a:solidFill>
                            <a:srgbClr val="000000"/>
                          </a:solidFill>
                          <a:effectLst/>
                          <a:latin typeface="Calibri"/>
                        </a:rPr>
                        <a:t>776.5</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800" b="1" i="0" u="none" strike="noStrike" dirty="0">
                          <a:solidFill>
                            <a:srgbClr val="000000"/>
                          </a:solidFill>
                          <a:effectLst/>
                          <a:latin typeface="Calibri"/>
                        </a:rPr>
                        <a:t>748.3</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800" b="1" i="0" u="none" strike="noStrike" dirty="0">
                          <a:solidFill>
                            <a:srgbClr val="000000"/>
                          </a:solidFill>
                          <a:effectLst/>
                          <a:latin typeface="Calibri"/>
                        </a:rPr>
                        <a:t>772.5</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800" b="1" i="0" u="none" strike="noStrike" dirty="0">
                          <a:solidFill>
                            <a:srgbClr val="000000"/>
                          </a:solidFill>
                          <a:effectLst/>
                          <a:latin typeface="Calibri"/>
                        </a:rPr>
                        <a:t>806.6</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800" b="1" i="0" u="none" strike="noStrike" dirty="0">
                          <a:solidFill>
                            <a:srgbClr val="000000"/>
                          </a:solidFill>
                          <a:effectLst/>
                          <a:latin typeface="Calibri"/>
                        </a:rPr>
                        <a:t>797.5</a:t>
                      </a:r>
                    </a:p>
                  </a:txBody>
                  <a:tcPr marL="9525" marR="9525" marT="9525" marB="0" anchor="b">
                    <a:lnL>
                      <a:noFill/>
                    </a:lnL>
                    <a:lnR>
                      <a:noFill/>
                    </a:lnR>
                    <a:lnT>
                      <a:noFill/>
                    </a:lnT>
                    <a:lnB>
                      <a:noFill/>
                    </a:lnB>
                    <a:solidFill>
                      <a:schemeClr val="accent6">
                        <a:lumMod val="20000"/>
                        <a:lumOff val="80000"/>
                      </a:schemeClr>
                    </a:solidFill>
                  </a:tcPr>
                </a:tc>
                <a:tc>
                  <a:txBody>
                    <a:bodyPr/>
                    <a:lstStyle/>
                    <a:p>
                      <a:pPr algn="r" rtl="0" fontAlgn="b"/>
                      <a:r>
                        <a:rPr lang="en-US" sz="1800" b="1" i="0" u="none" strike="noStrike" dirty="0">
                          <a:solidFill>
                            <a:srgbClr val="000000"/>
                          </a:solidFill>
                          <a:effectLst/>
                          <a:latin typeface="Calibri"/>
                        </a:rPr>
                        <a:t>744.0</a:t>
                      </a:r>
                    </a:p>
                  </a:txBody>
                  <a:tcPr marL="0" marR="0" marT="0" marB="0" anchor="b">
                    <a:lnL>
                      <a:noFill/>
                    </a:lnL>
                    <a:lnR>
                      <a:noFill/>
                    </a:lnR>
                    <a:lnT>
                      <a:noFill/>
                    </a:lnT>
                    <a:lnB>
                      <a:noFill/>
                    </a:lnB>
                    <a:solidFill>
                      <a:srgbClr val="FCD5B4"/>
                    </a:solidFill>
                  </a:tcPr>
                </a:tc>
              </a:tr>
              <a:tr h="281055">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 </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0" i="0" u="none" strike="noStrike" dirty="0">
                          <a:solidFill>
                            <a:srgbClr val="000000"/>
                          </a:solidFill>
                          <a:effectLst/>
                          <a:latin typeface="Calibri"/>
                        </a:rPr>
                        <a:t> </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0" i="0" u="none" strike="noStrike" dirty="0">
                          <a:solidFill>
                            <a:srgbClr val="000000"/>
                          </a:solidFill>
                          <a:effectLst/>
                          <a:latin typeface="Calibri"/>
                        </a:rPr>
                        <a:t> </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0" i="0" u="none" strike="noStrike" dirty="0">
                          <a:solidFill>
                            <a:srgbClr val="000000"/>
                          </a:solidFill>
                          <a:effectLst/>
                          <a:latin typeface="Calibri"/>
                        </a:rPr>
                        <a:t> </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0" i="0" u="none" strike="noStrike" dirty="0">
                          <a:solidFill>
                            <a:srgbClr val="000000"/>
                          </a:solidFill>
                          <a:effectLst/>
                          <a:latin typeface="Calibri"/>
                        </a:rPr>
                        <a:t> </a:t>
                      </a:r>
                    </a:p>
                  </a:txBody>
                  <a:tcPr marL="9525" marR="9525" marT="9525" marB="0" anchor="b">
                    <a:lnL>
                      <a:noFill/>
                    </a:lnL>
                    <a:lnR>
                      <a:noFill/>
                    </a:lnR>
                    <a:lnT>
                      <a:noFill/>
                    </a:lnT>
                    <a:lnB>
                      <a:noFill/>
                    </a:lnB>
                    <a:solidFill>
                      <a:schemeClr val="accent6">
                        <a:lumMod val="20000"/>
                        <a:lumOff val="80000"/>
                      </a:schemeClr>
                    </a:solidFill>
                  </a:tcPr>
                </a:tc>
                <a:tc>
                  <a:txBody>
                    <a:bodyPr/>
                    <a:lstStyle/>
                    <a:p>
                      <a:pPr algn="r" rtl="0" fontAlgn="b"/>
                      <a:endParaRPr lang="en-US" sz="1600" b="0" i="0" u="none" strike="noStrike" dirty="0">
                        <a:solidFill>
                          <a:srgbClr val="000000"/>
                        </a:solidFill>
                        <a:effectLst/>
                        <a:latin typeface="Calibri"/>
                      </a:endParaRPr>
                    </a:p>
                  </a:txBody>
                  <a:tcPr marL="0" marR="0" marT="0" marB="0" anchor="b">
                    <a:lnL>
                      <a:noFill/>
                    </a:lnL>
                    <a:lnR>
                      <a:noFill/>
                    </a:lnR>
                    <a:lnT>
                      <a:noFill/>
                    </a:lnT>
                    <a:lnB>
                      <a:noFill/>
                    </a:lnB>
                    <a:solidFill>
                      <a:srgbClr val="FCD5B4"/>
                    </a:solidFill>
                  </a:tcPr>
                </a:tc>
              </a:tr>
              <a:tr h="281055">
                <a:tc>
                  <a:txBody>
                    <a:bodyPr/>
                    <a:lstStyle/>
                    <a:p>
                      <a:pPr algn="l" fontAlgn="b"/>
                      <a:r>
                        <a:rPr lang="en-US" sz="1600" b="0" i="0" u="none" strike="noStrike">
                          <a:solidFill>
                            <a:srgbClr val="000000"/>
                          </a:solidFill>
                          <a:effectLst/>
                          <a:latin typeface="Calibri"/>
                        </a:rPr>
                        <a:t>Office of Science (SC)</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4,874.6</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4,621.1</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5,152.7</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0" i="0" u="none" strike="noStrike" dirty="0">
                          <a:solidFill>
                            <a:srgbClr val="000000"/>
                          </a:solidFill>
                          <a:effectLst/>
                          <a:latin typeface="Calibri"/>
                        </a:rPr>
                        <a:t> </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0" i="0" u="none" strike="noStrike" dirty="0" smtClean="0">
                          <a:solidFill>
                            <a:srgbClr val="000000"/>
                          </a:solidFill>
                          <a:effectLst/>
                          <a:latin typeface="Calibri"/>
                        </a:rPr>
                        <a:t>4,663.0</a:t>
                      </a:r>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0" i="0" u="none" strike="noStrike" dirty="0" smtClean="0">
                          <a:solidFill>
                            <a:srgbClr val="000000"/>
                          </a:solidFill>
                          <a:effectLst/>
                          <a:latin typeface="Calibri"/>
                        </a:rPr>
                        <a:t>5,152.7</a:t>
                      </a:r>
                      <a:r>
                        <a:rPr lang="en-US" sz="1600" b="0" i="0" u="none" strike="noStrike" dirty="0">
                          <a:solidFill>
                            <a:srgbClr val="000000"/>
                          </a:solidFill>
                          <a:effectLst/>
                          <a:latin typeface="Calibri"/>
                        </a:rPr>
                        <a:t> </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US" sz="1600" b="0" i="0" u="none" strike="noStrike" dirty="0">
                          <a:solidFill>
                            <a:srgbClr val="000000"/>
                          </a:solidFill>
                          <a:effectLst/>
                          <a:latin typeface="Calibri"/>
                        </a:rPr>
                        <a:t>5,071.0</a:t>
                      </a:r>
                    </a:p>
                  </a:txBody>
                  <a:tcPr marL="9525" marR="9525" marT="9525" marB="0" anchor="b">
                    <a:lnL>
                      <a:noFill/>
                    </a:lnL>
                    <a:lnR>
                      <a:noFill/>
                    </a:lnR>
                    <a:lnT>
                      <a:noFill/>
                    </a:lnT>
                    <a:lnB>
                      <a:noFill/>
                    </a:lnB>
                    <a:solidFill>
                      <a:schemeClr val="accent6">
                        <a:lumMod val="20000"/>
                        <a:lumOff val="80000"/>
                      </a:schemeClr>
                    </a:solidFill>
                  </a:tcPr>
                </a:tc>
                <a:tc>
                  <a:txBody>
                    <a:bodyPr/>
                    <a:lstStyle/>
                    <a:p>
                      <a:pPr algn="r" rtl="0" fontAlgn="b"/>
                      <a:r>
                        <a:rPr lang="en-US" sz="1600" b="0" i="0" u="none" strike="noStrike" dirty="0" smtClean="0">
                          <a:solidFill>
                            <a:srgbClr val="000000"/>
                          </a:solidFill>
                          <a:effectLst/>
                          <a:latin typeface="Calibri"/>
                        </a:rPr>
                        <a:t>5,111.2</a:t>
                      </a:r>
                      <a:endParaRPr lang="en-US" sz="1600" b="0" i="0" u="none" strike="noStrike" dirty="0">
                        <a:solidFill>
                          <a:srgbClr val="000000"/>
                        </a:solidFill>
                        <a:effectLst/>
                        <a:latin typeface="Calibri"/>
                      </a:endParaRPr>
                    </a:p>
                  </a:txBody>
                  <a:tcPr marL="0" marR="0" marT="0" marB="0" anchor="b">
                    <a:lnL>
                      <a:noFill/>
                    </a:lnL>
                    <a:lnR>
                      <a:noFill/>
                    </a:lnR>
                    <a:lnT>
                      <a:noFill/>
                    </a:lnT>
                    <a:lnB>
                      <a:noFill/>
                    </a:lnB>
                    <a:solidFill>
                      <a:srgbClr val="FCD5B4"/>
                    </a:solidFill>
                  </a:tcPr>
                </a:tc>
              </a:tr>
            </a:tbl>
          </a:graphicData>
        </a:graphic>
      </p:graphicFrame>
      <p:sp>
        <p:nvSpPr>
          <p:cNvPr id="6" name="TextBox 5"/>
          <p:cNvSpPr txBox="1"/>
          <p:nvPr/>
        </p:nvSpPr>
        <p:spPr>
          <a:xfrm>
            <a:off x="159389" y="4694472"/>
            <a:ext cx="8675953" cy="1323439"/>
          </a:xfrm>
          <a:prstGeom prst="rect">
            <a:avLst/>
          </a:prstGeom>
          <a:noFill/>
        </p:spPr>
        <p:txBody>
          <a:bodyPr wrap="square" rtlCol="0">
            <a:spAutoFit/>
          </a:bodyPr>
          <a:lstStyle/>
          <a:p>
            <a:endParaRPr lang="en-US" sz="2000" dirty="0">
              <a:solidFill>
                <a:srgbClr val="285C00"/>
              </a:solidFill>
              <a:latin typeface="Calibri" panose="020F0502020204030204" pitchFamily="34" charset="0"/>
              <a:cs typeface="Calibri" panose="020F0502020204030204" pitchFamily="34" charset="0"/>
            </a:endParaRPr>
          </a:p>
          <a:p>
            <a:pPr marL="285750" indent="-285750">
              <a:buFont typeface="Wingdings" pitchFamily="2" charset="2"/>
              <a:buChar char="è"/>
            </a:pPr>
            <a:r>
              <a:rPr lang="en-US" sz="2000" dirty="0" smtClean="0">
                <a:solidFill>
                  <a:srgbClr val="C00000"/>
                </a:solidFill>
                <a:latin typeface="Calibri" panose="020F0502020204030204" pitchFamily="34" charset="0"/>
                <a:cs typeface="Calibri" panose="020F0502020204030204" pitchFamily="34" charset="0"/>
                <a:sym typeface="Wingdings" panose="05000000000000000000" pitchFamily="2" charset="2"/>
              </a:rPr>
              <a:t>Program planning in this budget environment is </a:t>
            </a:r>
            <a:r>
              <a:rPr lang="en-US" sz="2000" u="sng" dirty="0" smtClean="0">
                <a:solidFill>
                  <a:srgbClr val="C00000"/>
                </a:solidFill>
                <a:latin typeface="Calibri" panose="020F0502020204030204" pitchFamily="34" charset="0"/>
                <a:cs typeface="Calibri" panose="020F0502020204030204" pitchFamily="34" charset="0"/>
                <a:sym typeface="Wingdings" panose="05000000000000000000" pitchFamily="2" charset="2"/>
              </a:rPr>
              <a:t>very difficult </a:t>
            </a:r>
            <a:r>
              <a:rPr lang="en-US" sz="2000" dirty="0" smtClean="0">
                <a:solidFill>
                  <a:srgbClr val="C00000"/>
                </a:solidFill>
                <a:latin typeface="Calibri" panose="020F0502020204030204" pitchFamily="34" charset="0"/>
                <a:cs typeface="Calibri" panose="020F0502020204030204" pitchFamily="34" charset="0"/>
                <a:sym typeface="Wingdings" panose="05000000000000000000" pitchFamily="2" charset="2"/>
              </a:rPr>
              <a:t>due to not having a stable budget.  </a:t>
            </a:r>
          </a:p>
          <a:p>
            <a:endParaRPr lang="en-US" sz="2000" dirty="0">
              <a:solidFill>
                <a:srgbClr val="285C00"/>
              </a:solidFill>
              <a:latin typeface="Calibri" panose="020F0502020204030204" pitchFamily="34" charset="0"/>
              <a:cs typeface="Calibri" panose="020F0502020204030204" pitchFamily="34" charset="0"/>
              <a:sym typeface="Wingdings" panose="05000000000000000000" pitchFamily="2" charset="2"/>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22285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56F4B2E3-7CDC-4972-8D42-2D141A8D5E9A}" type="slidenum">
              <a:rPr lang="en-US" smtClean="0"/>
              <a:pPr>
                <a:defRPr/>
              </a:pPr>
              <a:t>11</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9187" y="829339"/>
            <a:ext cx="7351678" cy="4918654"/>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Title 1"/>
          <p:cNvSpPr>
            <a:spLocks noGrp="1"/>
          </p:cNvSpPr>
          <p:nvPr>
            <p:ph type="title"/>
          </p:nvPr>
        </p:nvSpPr>
        <p:spPr/>
        <p:txBody>
          <a:bodyPr>
            <a:noAutofit/>
          </a:bodyPr>
          <a:lstStyle/>
          <a:p>
            <a:r>
              <a:rPr lang="en-US" sz="2800" b="1" dirty="0" smtClean="0">
                <a:effectLst/>
                <a:latin typeface="Cambria" panose="02040503050406030204" pitchFamily="18" charset="0"/>
              </a:rPr>
              <a:t>FY 13-15 High Energy Physics Budget </a:t>
            </a:r>
            <a:r>
              <a:rPr lang="en-US" sz="2800" dirty="0" smtClean="0">
                <a:latin typeface="Cambria" panose="02040503050406030204" pitchFamily="18" charset="0"/>
              </a:rPr>
              <a:t/>
            </a:r>
            <a:br>
              <a:rPr lang="en-US" sz="2800" dirty="0" smtClean="0">
                <a:latin typeface="Cambria" panose="02040503050406030204" pitchFamily="18" charset="0"/>
              </a:rPr>
            </a:br>
            <a:r>
              <a:rPr lang="en-US" sz="2000" dirty="0" smtClean="0">
                <a:effectLst/>
                <a:latin typeface="Cambria" panose="02040503050406030204" pitchFamily="18" charset="0"/>
              </a:rPr>
              <a:t>(dollars in thousands)</a:t>
            </a:r>
            <a:endParaRPr lang="en-US" sz="2000" dirty="0">
              <a:effectLst/>
              <a:latin typeface="Cambria" panose="02040503050406030204" pitchFamily="18" charset="0"/>
            </a:endParaRPr>
          </a:p>
        </p:txBody>
      </p:sp>
      <p:sp>
        <p:nvSpPr>
          <p:cNvPr id="7" name="Rectangle 6"/>
          <p:cNvSpPr/>
          <p:nvPr/>
        </p:nvSpPr>
        <p:spPr>
          <a:xfrm>
            <a:off x="818704" y="5671655"/>
            <a:ext cx="7506587" cy="646331"/>
          </a:xfrm>
          <a:prstGeom prst="rect">
            <a:avLst/>
          </a:prstGeom>
        </p:spPr>
        <p:txBody>
          <a:bodyPr wrap="square">
            <a:spAutoFit/>
          </a:bodyPr>
          <a:lstStyle/>
          <a:p>
            <a:pPr algn="ctr" eaLnBrk="0" hangingPunct="0"/>
            <a:r>
              <a:rPr lang="en-US" dirty="0">
                <a:solidFill>
                  <a:prstClr val="black"/>
                </a:solidFill>
                <a:latin typeface="Calibri" pitchFamily="34" charset="0"/>
                <a:cs typeface="Calibri" pitchFamily="34" charset="0"/>
              </a:rPr>
              <a:t>*The FY </a:t>
            </a:r>
            <a:r>
              <a:rPr lang="en-US" dirty="0" smtClean="0">
                <a:solidFill>
                  <a:prstClr val="black"/>
                </a:solidFill>
                <a:latin typeface="Calibri" pitchFamily="34" charset="0"/>
                <a:cs typeface="Calibri" pitchFamily="34" charset="0"/>
              </a:rPr>
              <a:t>2013 </a:t>
            </a:r>
            <a:r>
              <a:rPr lang="en-US" dirty="0">
                <a:solidFill>
                  <a:prstClr val="black"/>
                </a:solidFill>
                <a:latin typeface="Calibri" pitchFamily="34" charset="0"/>
                <a:cs typeface="Calibri" pitchFamily="34" charset="0"/>
              </a:rPr>
              <a:t>Actual is reduced by $</a:t>
            </a:r>
            <a:r>
              <a:rPr lang="en-US" dirty="0" smtClean="0">
                <a:solidFill>
                  <a:prstClr val="black"/>
                </a:solidFill>
                <a:latin typeface="Calibri" pitchFamily="34" charset="0"/>
                <a:cs typeface="Calibri" pitchFamily="34" charset="0"/>
              </a:rPr>
              <a:t>20,791,000 </a:t>
            </a:r>
            <a:r>
              <a:rPr lang="en-US" dirty="0">
                <a:solidFill>
                  <a:prstClr val="black"/>
                </a:solidFill>
                <a:latin typeface="Calibri" pitchFamily="34" charset="0"/>
                <a:cs typeface="Calibri" pitchFamily="34" charset="0"/>
              </a:rPr>
              <a:t>for </a:t>
            </a:r>
            <a:r>
              <a:rPr lang="en-US" dirty="0" smtClean="0">
                <a:solidFill>
                  <a:prstClr val="black"/>
                </a:solidFill>
                <a:latin typeface="Calibri" pitchFamily="34" charset="0"/>
                <a:cs typeface="Calibri" pitchFamily="34" charset="0"/>
              </a:rPr>
              <a:t>SBIR/STTR, so ~ $748.3M should be used to compare to FY14/15.</a:t>
            </a:r>
            <a:endParaRPr lang="en-US" dirty="0">
              <a:solidFill>
                <a:prstClr val="black"/>
              </a:solidFill>
              <a:latin typeface="Calibri" pitchFamily="34" charset="0"/>
              <a:cs typeface="Calibri" pitchFamily="34" charset="0"/>
            </a:endParaRPr>
          </a:p>
        </p:txBody>
      </p:sp>
      <p:sp>
        <p:nvSpPr>
          <p:cNvPr id="5" name="TextBox 4"/>
          <p:cNvSpPr txBox="1"/>
          <p:nvPr/>
        </p:nvSpPr>
        <p:spPr>
          <a:xfrm flipH="1">
            <a:off x="956929" y="2445488"/>
            <a:ext cx="7251405" cy="443760"/>
          </a:xfrm>
          <a:prstGeom prst="rect">
            <a:avLst/>
          </a:prstGeom>
          <a:noFill/>
          <a:ln w="19050">
            <a:solidFill>
              <a:srgbClr val="C00000"/>
            </a:solidFill>
          </a:ln>
        </p:spPr>
        <p:txBody>
          <a:bodyPr wrap="square" rtlCol="0">
            <a:spAutoFit/>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37334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56F4B2E3-7CDC-4972-8D42-2D141A8D5E9A}" type="slidenum">
              <a:rPr lang="en-US" smtClean="0"/>
              <a:pPr>
                <a:defRPr/>
              </a:pPr>
              <a:t>12</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56079" y="919996"/>
            <a:ext cx="6387738" cy="473652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Rectangle 5"/>
          <p:cNvSpPr/>
          <p:nvPr/>
        </p:nvSpPr>
        <p:spPr>
          <a:xfrm>
            <a:off x="818704" y="5671655"/>
            <a:ext cx="7506587" cy="646331"/>
          </a:xfrm>
          <a:prstGeom prst="rect">
            <a:avLst/>
          </a:prstGeom>
        </p:spPr>
        <p:txBody>
          <a:bodyPr wrap="square">
            <a:spAutoFit/>
          </a:bodyPr>
          <a:lstStyle/>
          <a:p>
            <a:pPr algn="ctr" eaLnBrk="0" hangingPunct="0"/>
            <a:r>
              <a:rPr lang="en-US" dirty="0">
                <a:solidFill>
                  <a:prstClr val="black"/>
                </a:solidFill>
                <a:latin typeface="Calibri" pitchFamily="34" charset="0"/>
                <a:cs typeface="Calibri" pitchFamily="34" charset="0"/>
              </a:rPr>
              <a:t>*The FY </a:t>
            </a:r>
            <a:r>
              <a:rPr lang="en-US" dirty="0" smtClean="0">
                <a:solidFill>
                  <a:prstClr val="black"/>
                </a:solidFill>
                <a:latin typeface="Calibri" pitchFamily="34" charset="0"/>
                <a:cs typeface="Calibri" pitchFamily="34" charset="0"/>
              </a:rPr>
              <a:t>2013 </a:t>
            </a:r>
            <a:r>
              <a:rPr lang="en-US" dirty="0">
                <a:solidFill>
                  <a:prstClr val="black"/>
                </a:solidFill>
                <a:latin typeface="Calibri" pitchFamily="34" charset="0"/>
                <a:cs typeface="Calibri" pitchFamily="34" charset="0"/>
              </a:rPr>
              <a:t>Actual is reduced by $</a:t>
            </a:r>
            <a:r>
              <a:rPr lang="en-US" dirty="0" smtClean="0">
                <a:solidFill>
                  <a:prstClr val="black"/>
                </a:solidFill>
                <a:latin typeface="Calibri" pitchFamily="34" charset="0"/>
                <a:cs typeface="Calibri" pitchFamily="34" charset="0"/>
              </a:rPr>
              <a:t>20,791,000 </a:t>
            </a:r>
            <a:r>
              <a:rPr lang="en-US" dirty="0">
                <a:solidFill>
                  <a:prstClr val="black"/>
                </a:solidFill>
                <a:latin typeface="Calibri" pitchFamily="34" charset="0"/>
                <a:cs typeface="Calibri" pitchFamily="34" charset="0"/>
              </a:rPr>
              <a:t>for </a:t>
            </a:r>
            <a:r>
              <a:rPr lang="en-US" dirty="0" smtClean="0">
                <a:solidFill>
                  <a:prstClr val="black"/>
                </a:solidFill>
                <a:latin typeface="Calibri" pitchFamily="34" charset="0"/>
                <a:cs typeface="Calibri" pitchFamily="34" charset="0"/>
              </a:rPr>
              <a:t>SBIR/STTR, so ~ $748.3M should be used to compare to FY14/15.</a:t>
            </a:r>
            <a:endParaRPr lang="en-US" dirty="0">
              <a:solidFill>
                <a:prstClr val="black"/>
              </a:solidFill>
              <a:latin typeface="Calibri" pitchFamily="34" charset="0"/>
              <a:cs typeface="Calibri" pitchFamily="34" charset="0"/>
            </a:endParaRPr>
          </a:p>
        </p:txBody>
      </p:sp>
      <p:sp>
        <p:nvSpPr>
          <p:cNvPr id="7" name="Title 1"/>
          <p:cNvSpPr>
            <a:spLocks noGrp="1"/>
          </p:cNvSpPr>
          <p:nvPr>
            <p:ph type="title"/>
          </p:nvPr>
        </p:nvSpPr>
        <p:spPr/>
        <p:txBody>
          <a:bodyPr>
            <a:normAutofit fontScale="90000"/>
          </a:bodyPr>
          <a:lstStyle/>
          <a:p>
            <a:r>
              <a:rPr lang="en-US" sz="3100" b="1" dirty="0" smtClean="0">
                <a:effectLst/>
                <a:latin typeface="Cambria" panose="02040503050406030204" pitchFamily="18" charset="0"/>
              </a:rPr>
              <a:t>FY 13-15 High Energy Physics Funding </a:t>
            </a:r>
            <a:r>
              <a:rPr lang="en-US" sz="3100" b="1" dirty="0">
                <a:effectLst/>
                <a:latin typeface="Cambria" panose="02040503050406030204" pitchFamily="18" charset="0"/>
              </a:rPr>
              <a:t>by Activity </a:t>
            </a:r>
            <a:br>
              <a:rPr lang="en-US" sz="3100" b="1" dirty="0">
                <a:effectLst/>
                <a:latin typeface="Cambria" panose="02040503050406030204" pitchFamily="18" charset="0"/>
              </a:rPr>
            </a:br>
            <a:r>
              <a:rPr lang="en-US" sz="2200" dirty="0">
                <a:effectLst/>
                <a:latin typeface="Cambria" panose="02040503050406030204" pitchFamily="18" charset="0"/>
              </a:rPr>
              <a:t>(dollars in thousands</a:t>
            </a:r>
            <a:r>
              <a:rPr lang="en-US" sz="2200" dirty="0"/>
              <a:t>)</a:t>
            </a:r>
            <a:endParaRPr lang="en-US" sz="2200" dirty="0" smtClean="0"/>
          </a:p>
        </p:txBody>
      </p:sp>
      <p:sp>
        <p:nvSpPr>
          <p:cNvPr id="5" name="TextBox 4"/>
          <p:cNvSpPr txBox="1"/>
          <p:nvPr/>
        </p:nvSpPr>
        <p:spPr>
          <a:xfrm>
            <a:off x="1244010" y="3753294"/>
            <a:ext cx="6337004" cy="369332"/>
          </a:xfrm>
          <a:prstGeom prst="rect">
            <a:avLst/>
          </a:prstGeom>
          <a:noFill/>
          <a:ln w="19050">
            <a:solidFill>
              <a:srgbClr val="C00000"/>
            </a:solidFill>
          </a:ln>
        </p:spPr>
        <p:txBody>
          <a:bodyPr wrap="square" rtlCol="0">
            <a:spAutoFit/>
          </a:bodyPr>
          <a:lstStyle/>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26421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effectLst/>
                <a:latin typeface="Cambria" panose="02040503050406030204" pitchFamily="18" charset="0"/>
              </a:rPr>
              <a:t>FY 2015 High Energy Physics Budget Request </a:t>
            </a:r>
            <a:r>
              <a:rPr lang="en-US" b="1" dirty="0" smtClean="0">
                <a:effectLst/>
                <a:latin typeface="Cambria" panose="02040503050406030204" pitchFamily="18" charset="0"/>
              </a:rPr>
              <a:t/>
            </a:r>
            <a:br>
              <a:rPr lang="en-US" b="1" dirty="0" smtClean="0">
                <a:effectLst/>
                <a:latin typeface="Cambria" panose="02040503050406030204" pitchFamily="18" charset="0"/>
              </a:rPr>
            </a:br>
            <a:r>
              <a:rPr lang="en-US" sz="2000" dirty="0">
                <a:effectLst/>
                <a:latin typeface="Cambria" panose="02040503050406030204" pitchFamily="18" charset="0"/>
              </a:rPr>
              <a:t>(dollars in thousands</a:t>
            </a:r>
            <a:r>
              <a:rPr lang="en-US" sz="2000" dirty="0" smtClean="0">
                <a:effectLst/>
                <a:latin typeface="Cambria" panose="02040503050406030204" pitchFamily="18" charset="0"/>
              </a:rPr>
              <a:t>)</a:t>
            </a:r>
            <a:endParaRPr lang="en-US" sz="2000" b="1" dirty="0">
              <a:effectLst/>
              <a:latin typeface="Cambria" panose="02040503050406030204" pitchFamily="18" charset="0"/>
            </a:endParaRPr>
          </a:p>
        </p:txBody>
      </p:sp>
      <p:sp>
        <p:nvSpPr>
          <p:cNvPr id="3" name="Slide Number Placeholder 2"/>
          <p:cNvSpPr>
            <a:spLocks noGrp="1"/>
          </p:cNvSpPr>
          <p:nvPr>
            <p:ph type="sldNum" sz="quarter" idx="12"/>
          </p:nvPr>
        </p:nvSpPr>
        <p:spPr/>
        <p:txBody>
          <a:bodyPr/>
          <a:lstStyle/>
          <a:p>
            <a:fld id="{7890866C-9AD3-445A-AFE3-6CE5A4C8C41A}" type="slidenum">
              <a:rPr lang="en-US" smtClean="0"/>
              <a:pPr/>
              <a:t>13</a:t>
            </a:fld>
            <a:endParaRPr lang="en-US"/>
          </a:p>
        </p:txBody>
      </p:sp>
      <p:pic>
        <p:nvPicPr>
          <p:cNvPr id="1026" name="Picture 2"/>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53801" y="3437792"/>
            <a:ext cx="6056686" cy="3150944"/>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5361" y="924813"/>
            <a:ext cx="4055134" cy="260252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TextBox 5"/>
          <p:cNvSpPr txBox="1"/>
          <p:nvPr/>
        </p:nvSpPr>
        <p:spPr>
          <a:xfrm>
            <a:off x="87923" y="924813"/>
            <a:ext cx="3297115" cy="369332"/>
          </a:xfrm>
          <a:prstGeom prst="rect">
            <a:avLst/>
          </a:prstGeom>
          <a:noFill/>
        </p:spPr>
        <p:txBody>
          <a:bodyPr wrap="square" rtlCol="0">
            <a:spAutoFit/>
          </a:bodyPr>
          <a:lstStyle/>
          <a:p>
            <a:r>
              <a:rPr lang="en-US" dirty="0" smtClean="0">
                <a:solidFill>
                  <a:srgbClr val="000099"/>
                </a:solidFill>
              </a:rPr>
              <a:t>By Area</a:t>
            </a:r>
            <a:endParaRPr lang="en-US" dirty="0">
              <a:solidFill>
                <a:srgbClr val="000099"/>
              </a:solidFill>
            </a:endParaRPr>
          </a:p>
        </p:txBody>
      </p:sp>
      <p:sp>
        <p:nvSpPr>
          <p:cNvPr id="7" name="TextBox 6"/>
          <p:cNvSpPr txBox="1"/>
          <p:nvPr/>
        </p:nvSpPr>
        <p:spPr>
          <a:xfrm>
            <a:off x="2190993" y="5530362"/>
            <a:ext cx="1661746" cy="369332"/>
          </a:xfrm>
          <a:prstGeom prst="rect">
            <a:avLst/>
          </a:prstGeom>
          <a:noFill/>
        </p:spPr>
        <p:txBody>
          <a:bodyPr wrap="square" rtlCol="0">
            <a:spAutoFit/>
          </a:bodyPr>
          <a:lstStyle/>
          <a:p>
            <a:r>
              <a:rPr lang="en-US" dirty="0" smtClean="0">
                <a:solidFill>
                  <a:srgbClr val="000099"/>
                </a:solidFill>
              </a:rPr>
              <a:t>By Activity</a:t>
            </a:r>
            <a:endParaRPr lang="en-US" dirty="0">
              <a:solidFill>
                <a:srgbClr val="000099"/>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55774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7" name="Title 1"/>
          <p:cNvSpPr>
            <a:spLocks/>
          </p:cNvSpPr>
          <p:nvPr/>
        </p:nvSpPr>
        <p:spPr bwMode="auto">
          <a:xfrm>
            <a:off x="503238" y="0"/>
            <a:ext cx="8640762" cy="609600"/>
          </a:xfrm>
          <a:prstGeom prst="rect">
            <a:avLst/>
          </a:prstGeom>
          <a:solidFill>
            <a:schemeClr val="bg1"/>
          </a:solidFill>
          <a:ln w="9525">
            <a:noFill/>
            <a:miter lim="800000"/>
            <a:headEnd/>
            <a:tailEnd/>
          </a:ln>
        </p:spPr>
        <p:txBody>
          <a:bodyPr anchor="ctr"/>
          <a:lstStyle/>
          <a:p>
            <a:pPr algn="ctr" eaLnBrk="0" hangingPunct="0"/>
            <a:r>
              <a:rPr lang="en-US" sz="2800" dirty="0">
                <a:solidFill>
                  <a:srgbClr val="800000"/>
                </a:solidFill>
              </a:rPr>
              <a:t>Cosmic Frontier</a:t>
            </a:r>
            <a:r>
              <a:rPr lang="en-US" sz="2800" dirty="0" smtClean="0">
                <a:solidFill>
                  <a:srgbClr val="800000"/>
                </a:solidFill>
              </a:rPr>
              <a:t> Program  </a:t>
            </a:r>
          </a:p>
        </p:txBody>
      </p:sp>
      <p:sp>
        <p:nvSpPr>
          <p:cNvPr id="149508" name="Rectangle 3"/>
          <p:cNvSpPr>
            <a:spLocks noChangeArrowheads="1"/>
          </p:cNvSpPr>
          <p:nvPr/>
        </p:nvSpPr>
        <p:spPr bwMode="auto">
          <a:xfrm>
            <a:off x="0" y="1217613"/>
            <a:ext cx="8986838" cy="4860925"/>
          </a:xfrm>
          <a:prstGeom prst="rect">
            <a:avLst/>
          </a:prstGeom>
          <a:noFill/>
          <a:ln w="9525">
            <a:noFill/>
            <a:miter lim="800000"/>
            <a:headEnd/>
            <a:tailEnd/>
          </a:ln>
        </p:spPr>
        <p:txBody>
          <a:bodyPr/>
          <a:lstStyle/>
          <a:p>
            <a:pPr marL="342900" indent="-342900"/>
            <a:endParaRPr lang="en-US" sz="2000">
              <a:solidFill>
                <a:srgbClr val="135C00"/>
              </a:solidFill>
              <a:cs typeface="Arial" charset="0"/>
            </a:endParaRPr>
          </a:p>
        </p:txBody>
      </p:sp>
      <p:sp>
        <p:nvSpPr>
          <p:cNvPr id="149509" name="Rectangle 7"/>
          <p:cNvSpPr>
            <a:spLocks noChangeArrowheads="1"/>
          </p:cNvSpPr>
          <p:nvPr/>
        </p:nvSpPr>
        <p:spPr bwMode="auto">
          <a:xfrm>
            <a:off x="188913" y="258288"/>
            <a:ext cx="8955087" cy="369332"/>
          </a:xfrm>
          <a:prstGeom prst="rect">
            <a:avLst/>
          </a:prstGeom>
          <a:noFill/>
          <a:ln w="9525">
            <a:noFill/>
            <a:miter lim="800000"/>
            <a:headEnd/>
            <a:tailEnd/>
          </a:ln>
        </p:spPr>
        <p:txBody>
          <a:bodyPr>
            <a:spAutoFit/>
          </a:bodyPr>
          <a:lstStyle/>
          <a:p>
            <a:endParaRPr lang="en-US" dirty="0">
              <a:solidFill>
                <a:srgbClr val="006600"/>
              </a:solidFill>
            </a:endParaRPr>
          </a:p>
        </p:txBody>
      </p:sp>
      <p:sp>
        <p:nvSpPr>
          <p:cNvPr id="8" name="Slide Number Placeholder 1"/>
          <p:cNvSpPr txBox="1">
            <a:spLocks/>
          </p:cNvSpPr>
          <p:nvPr/>
        </p:nvSpPr>
        <p:spPr>
          <a:xfrm>
            <a:off x="8229600" y="6503988"/>
            <a:ext cx="533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5BDFBDF-F317-4955-B421-A93014685310}" type="slidenum">
              <a:rPr lang="en-US" smtClean="0"/>
              <a:pPr>
                <a:defRPr/>
              </a:pPr>
              <a:t>14</a:t>
            </a:fld>
            <a:endParaRPr lang="en-US" dirty="0"/>
          </a:p>
        </p:txBody>
      </p:sp>
      <p:sp>
        <p:nvSpPr>
          <p:cNvPr id="7" name="TextBox 6"/>
          <p:cNvSpPr txBox="1"/>
          <p:nvPr/>
        </p:nvSpPr>
        <p:spPr>
          <a:xfrm>
            <a:off x="546100" y="825500"/>
            <a:ext cx="8178800" cy="461665"/>
          </a:xfrm>
          <a:prstGeom prst="rect">
            <a:avLst/>
          </a:prstGeom>
          <a:noFill/>
        </p:spPr>
        <p:txBody>
          <a:bodyPr wrap="square" rtlCol="0">
            <a:spAutoFit/>
          </a:bodyPr>
          <a:lstStyle/>
          <a:p>
            <a:pPr algn="ctr"/>
            <a:r>
              <a:rPr lang="en-US" sz="2400" dirty="0" smtClean="0">
                <a:solidFill>
                  <a:srgbClr val="800000"/>
                </a:solidFill>
              </a:rPr>
              <a:t>PASAG Prioritization Criteria</a:t>
            </a:r>
            <a:endParaRPr lang="en-US" sz="2400" dirty="0">
              <a:solidFill>
                <a:srgbClr val="800000"/>
              </a:solidFill>
            </a:endParaRPr>
          </a:p>
        </p:txBody>
      </p:sp>
      <p:sp>
        <p:nvSpPr>
          <p:cNvPr id="9" name="TextBox 8"/>
          <p:cNvSpPr txBox="1"/>
          <p:nvPr/>
        </p:nvSpPr>
        <p:spPr>
          <a:xfrm>
            <a:off x="165100" y="1308100"/>
            <a:ext cx="8801100" cy="5355313"/>
          </a:xfrm>
          <a:prstGeom prst="rect">
            <a:avLst/>
          </a:prstGeom>
          <a:noFill/>
        </p:spPr>
        <p:txBody>
          <a:bodyPr wrap="square" rtlCol="0">
            <a:spAutoFit/>
          </a:bodyPr>
          <a:lstStyle/>
          <a:p>
            <a:pPr>
              <a:buFont typeface="Arial"/>
              <a:buChar char="•"/>
            </a:pPr>
            <a:r>
              <a:rPr lang="en-US" dirty="0" smtClean="0"/>
              <a:t>The science addressed by the project is necessary</a:t>
            </a:r>
          </a:p>
          <a:p>
            <a:pPr lvl="1">
              <a:buFont typeface="Arial"/>
              <a:buChar char="•"/>
            </a:pPr>
            <a:r>
              <a:rPr lang="en-US" b="0" dirty="0" smtClean="0"/>
              <a:t>Addresses fundamental physics</a:t>
            </a:r>
          </a:p>
          <a:p>
            <a:pPr lvl="1">
              <a:buFont typeface="Arial"/>
              <a:buChar char="•"/>
            </a:pPr>
            <a:r>
              <a:rPr lang="en-US" b="0" dirty="0" smtClean="0"/>
              <a:t>At least one compelling result or preponderance of solid, important results.  Check that anticipated results would not be marginal...</a:t>
            </a:r>
          </a:p>
          <a:p>
            <a:pPr lvl="1">
              <a:buFont typeface="Arial"/>
              <a:buChar char="•"/>
            </a:pPr>
            <a:r>
              <a:rPr lang="en-US" b="0" dirty="0" smtClean="0"/>
              <a:t>Discovery space: large leap in capabilities, significant new discovery space, possibility of important surprises</a:t>
            </a:r>
          </a:p>
          <a:p>
            <a:pPr>
              <a:buFont typeface="Arial"/>
              <a:buChar char="•"/>
            </a:pPr>
            <a:r>
              <a:rPr lang="en-US" dirty="0" smtClean="0"/>
              <a:t>Particle physicist participation is necessary</a:t>
            </a:r>
          </a:p>
          <a:p>
            <a:pPr lvl="1">
              <a:buFont typeface="Arial"/>
              <a:buChar char="•"/>
            </a:pPr>
            <a:r>
              <a:rPr lang="en-US" b="0" dirty="0" smtClean="0"/>
              <a:t>Transformative techniques and know-how have a major, visible impact; project would not happen otherwise</a:t>
            </a:r>
          </a:p>
          <a:p>
            <a:pPr lvl="1">
              <a:buFont typeface="Arial"/>
              <a:buChar char="•"/>
            </a:pPr>
            <a:r>
              <a:rPr lang="en-US" b="0" dirty="0" smtClean="0"/>
              <a:t>Leadership is higher priority than participation</a:t>
            </a:r>
          </a:p>
          <a:p>
            <a:pPr>
              <a:buFont typeface="Arial"/>
              <a:buChar char="•"/>
            </a:pPr>
            <a:r>
              <a:rPr lang="en-US" dirty="0" smtClean="0"/>
              <a:t>Scale matters, particularly for projects at the boundary of particle physics and astrophysics</a:t>
            </a:r>
          </a:p>
          <a:p>
            <a:pPr lvl="1">
              <a:buFont typeface="Arial"/>
              <a:buChar char="•"/>
            </a:pPr>
            <a:r>
              <a:rPr lang="en-US" b="0" dirty="0" smtClean="0"/>
              <a:t>Relatively small projects with high science per dollar help ensure scientific breadth while maintaining program focus on the highest priorities</a:t>
            </a:r>
          </a:p>
          <a:p>
            <a:pPr>
              <a:buFont typeface="Arial"/>
              <a:buChar char="•"/>
            </a:pPr>
            <a:r>
              <a:rPr lang="en-US" dirty="0" smtClean="0"/>
              <a:t>Programmatic issues</a:t>
            </a:r>
          </a:p>
          <a:p>
            <a:pPr lvl="1">
              <a:buFont typeface="Arial"/>
              <a:buChar char="•"/>
            </a:pPr>
            <a:r>
              <a:rPr lang="en-US" b="0" dirty="0" smtClean="0"/>
              <a:t>International context:  cooperation </a:t>
            </a:r>
            <a:r>
              <a:rPr lang="en-US" b="0" dirty="0" err="1" smtClean="0"/>
              <a:t>vs</a:t>
            </a:r>
            <a:r>
              <a:rPr lang="en-US" b="0" dirty="0" smtClean="0"/>
              <a:t> duplication/competition</a:t>
            </a:r>
          </a:p>
          <a:p>
            <a:pPr lvl="1">
              <a:buFont typeface="Arial"/>
              <a:buChar char="•"/>
            </a:pPr>
            <a:r>
              <a:rPr lang="en-US" b="0" dirty="0" smtClean="0"/>
              <a:t>Readiness, risk, timeliness</a:t>
            </a:r>
          </a:p>
          <a:p>
            <a:pPr>
              <a:buFont typeface="Arial"/>
              <a:buChar char="•"/>
            </a:pPr>
            <a:endParaRPr lang="en-US" b="0" dirty="0" smtClean="0"/>
          </a:p>
          <a:p>
            <a:pPr lvl="1">
              <a:buFont typeface="Arial"/>
              <a:buChar char="•"/>
            </a:pPr>
            <a:endParaRPr lang="en-US" b="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5099183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81636" y="4354146"/>
            <a:ext cx="7772400" cy="1362075"/>
          </a:xfrm>
        </p:spPr>
        <p:txBody>
          <a:bodyPr>
            <a:normAutofit/>
          </a:bodyPr>
          <a:lstStyle/>
          <a:p>
            <a:pPr marL="0" indent="0"/>
            <a:r>
              <a:rPr lang="en-US" dirty="0">
                <a:solidFill>
                  <a:srgbClr val="006600"/>
                </a:solidFill>
              </a:rPr>
              <a:t>Cosmic Frontier</a:t>
            </a:r>
            <a:br>
              <a:rPr lang="en-US" dirty="0">
                <a:solidFill>
                  <a:srgbClr val="006600"/>
                </a:solidFill>
              </a:rPr>
            </a:br>
            <a:r>
              <a:rPr lang="en-US" dirty="0">
                <a:solidFill>
                  <a:srgbClr val="006600"/>
                </a:solidFill>
              </a:rPr>
              <a:t>Executing the </a:t>
            </a:r>
            <a:r>
              <a:rPr lang="en-US" dirty="0" smtClean="0">
                <a:solidFill>
                  <a:srgbClr val="006600"/>
                </a:solidFill>
              </a:rPr>
              <a:t>program</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33302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152401"/>
            <a:ext cx="7772400" cy="533400"/>
          </a:xfrm>
        </p:spPr>
        <p:txBody>
          <a:bodyPr anchor="t">
            <a:normAutofit/>
          </a:bodyPr>
          <a:lstStyle/>
          <a:p>
            <a:pPr algn="l" eaLnBrk="1" hangingPunct="1">
              <a:defRPr/>
            </a:pPr>
            <a:r>
              <a:rPr lang="en-US" sz="2800" b="1" dirty="0" smtClean="0">
                <a:solidFill>
                  <a:srgbClr val="336600"/>
                </a:solidFill>
                <a:effectLst/>
                <a:latin typeface="Cambria" pitchFamily="18" charset="0"/>
              </a:rPr>
              <a:t>Cosmic Frontier - Experimental Program</a:t>
            </a:r>
          </a:p>
        </p:txBody>
      </p:sp>
      <p:sp>
        <p:nvSpPr>
          <p:cNvPr id="4" name="Rectangle 3"/>
          <p:cNvSpPr/>
          <p:nvPr/>
        </p:nvSpPr>
        <p:spPr>
          <a:xfrm>
            <a:off x="98082" y="2395260"/>
            <a:ext cx="6445152" cy="3477875"/>
          </a:xfrm>
          <a:prstGeom prst="rect">
            <a:avLst/>
          </a:prstGeom>
        </p:spPr>
        <p:txBody>
          <a:bodyPr wrap="square">
            <a:spAutoFit/>
          </a:bodyPr>
          <a:lstStyle/>
          <a:p>
            <a:pPr marL="0" lvl="1" defTabSz="914400" eaLnBrk="0" hangingPunct="0">
              <a:spcBef>
                <a:spcPts val="0"/>
              </a:spcBef>
              <a:defRPr/>
            </a:pPr>
            <a:r>
              <a:rPr lang="en-US" sz="2000" kern="0" dirty="0" smtClean="0">
                <a:solidFill>
                  <a:srgbClr val="0000CC"/>
                </a:solidFill>
                <a:latin typeface="Calibri" pitchFamily="34" charset="0"/>
              </a:rPr>
              <a:t>Program is divided into THRUSTS:</a:t>
            </a:r>
          </a:p>
          <a:p>
            <a:pPr marL="182880" indent="-182880">
              <a:spcBef>
                <a:spcPts val="0"/>
              </a:spcBef>
              <a:buFont typeface="Arial" panose="020B0604020202020204" pitchFamily="34" charset="0"/>
              <a:buChar char="•"/>
              <a:defRPr/>
            </a:pPr>
            <a:r>
              <a:rPr lang="en-US" sz="2000" b="0" kern="0" dirty="0" smtClean="0">
                <a:latin typeface="Calibri" pitchFamily="34" charset="0"/>
                <a:cs typeface="Calibri" panose="020F0502020204030204" pitchFamily="34" charset="0"/>
              </a:rPr>
              <a:t>Studies </a:t>
            </a:r>
            <a:r>
              <a:rPr lang="en-US" sz="2000" b="0" kern="0" dirty="0">
                <a:latin typeface="Calibri" pitchFamily="34" charset="0"/>
                <a:cs typeface="Calibri" panose="020F0502020204030204" pitchFamily="34" charset="0"/>
              </a:rPr>
              <a:t>of the nature of </a:t>
            </a:r>
            <a:r>
              <a:rPr lang="en-US" sz="2000" kern="0" dirty="0">
                <a:latin typeface="Calibri" pitchFamily="34" charset="0"/>
                <a:cs typeface="Calibri" panose="020F0502020204030204" pitchFamily="34" charset="0"/>
              </a:rPr>
              <a:t>Dark Energy </a:t>
            </a:r>
            <a:r>
              <a:rPr lang="en-US" sz="2000" b="0" kern="0" dirty="0">
                <a:latin typeface="Calibri" pitchFamily="34" charset="0"/>
                <a:cs typeface="Calibri" panose="020F0502020204030204" pitchFamily="34" charset="0"/>
              </a:rPr>
              <a:t>using imaging and spectroscopic surveys</a:t>
            </a:r>
          </a:p>
          <a:p>
            <a:pPr marL="182880" indent="-182880">
              <a:spcBef>
                <a:spcPts val="0"/>
              </a:spcBef>
              <a:buFont typeface="Arial" panose="020B0604020202020204" pitchFamily="34" charset="0"/>
              <a:buChar char="•"/>
              <a:defRPr/>
            </a:pPr>
            <a:r>
              <a:rPr lang="en-US" sz="2000" b="0" kern="0" dirty="0">
                <a:latin typeface="Calibri" pitchFamily="34" charset="0"/>
                <a:cs typeface="Calibri" panose="020F0502020204030204" pitchFamily="34" charset="0"/>
              </a:rPr>
              <a:t>Direct detection searches for </a:t>
            </a:r>
            <a:r>
              <a:rPr lang="en-US" sz="2000" kern="0" dirty="0">
                <a:latin typeface="Calibri" pitchFamily="34" charset="0"/>
                <a:cs typeface="Calibri" panose="020F0502020204030204" pitchFamily="34" charset="0"/>
              </a:rPr>
              <a:t>Dark Matter </a:t>
            </a:r>
            <a:r>
              <a:rPr lang="en-US" sz="2000" b="0" kern="0" dirty="0">
                <a:latin typeface="Calibri" pitchFamily="34" charset="0"/>
                <a:cs typeface="Calibri" panose="020F0502020204030204" pitchFamily="34" charset="0"/>
              </a:rPr>
              <a:t>particles</a:t>
            </a:r>
          </a:p>
          <a:p>
            <a:pPr marL="182880" indent="-182880">
              <a:spcBef>
                <a:spcPts val="0"/>
              </a:spcBef>
              <a:buFont typeface="Arial" panose="020B0604020202020204" pitchFamily="34" charset="0"/>
              <a:buChar char="•"/>
              <a:defRPr/>
            </a:pPr>
            <a:r>
              <a:rPr lang="en-US" sz="2000" b="0" kern="0" dirty="0" smtClean="0">
                <a:latin typeface="Calibri" pitchFamily="34" charset="0"/>
                <a:cs typeface="Calibri" panose="020F0502020204030204" pitchFamily="34" charset="0"/>
              </a:rPr>
              <a:t>Study of the high energy universe and indirect </a:t>
            </a:r>
            <a:r>
              <a:rPr lang="en-US" sz="2000" b="0" kern="0" dirty="0">
                <a:latin typeface="Calibri" pitchFamily="34" charset="0"/>
                <a:cs typeface="Calibri" panose="020F0502020204030204" pitchFamily="34" charset="0"/>
              </a:rPr>
              <a:t>dark matter S</a:t>
            </a:r>
            <a:r>
              <a:rPr lang="en-US" sz="2000" b="0" kern="0" dirty="0" smtClean="0">
                <a:latin typeface="Calibri" pitchFamily="34" charset="0"/>
                <a:cs typeface="Calibri" panose="020F0502020204030204" pitchFamily="34" charset="0"/>
              </a:rPr>
              <a:t>earches using </a:t>
            </a:r>
            <a:r>
              <a:rPr lang="en-US" sz="2000" kern="0" dirty="0">
                <a:latin typeface="Calibri" pitchFamily="34" charset="0"/>
                <a:cs typeface="Calibri" panose="020F0502020204030204" pitchFamily="34" charset="0"/>
              </a:rPr>
              <a:t>C</a:t>
            </a:r>
            <a:r>
              <a:rPr lang="en-US" sz="2000" kern="0" dirty="0" smtClean="0">
                <a:latin typeface="Calibri" pitchFamily="34" charset="0"/>
                <a:cs typeface="Calibri" panose="020F0502020204030204" pitchFamily="34" charset="0"/>
              </a:rPr>
              <a:t>osmic-ray, Gamma-ray </a:t>
            </a:r>
            <a:r>
              <a:rPr lang="en-US" sz="2000" b="0" kern="0" dirty="0" smtClean="0">
                <a:latin typeface="Calibri" pitchFamily="34" charset="0"/>
                <a:cs typeface="Calibri" panose="020F0502020204030204" pitchFamily="34" charset="0"/>
              </a:rPr>
              <a:t>experiments</a:t>
            </a:r>
          </a:p>
          <a:p>
            <a:pPr marL="182880" indent="-182880">
              <a:spcBef>
                <a:spcPts val="0"/>
              </a:spcBef>
              <a:buFont typeface="Arial" panose="020B0604020202020204" pitchFamily="34" charset="0"/>
              <a:buChar char="•"/>
              <a:defRPr/>
            </a:pPr>
            <a:r>
              <a:rPr lang="en-US" sz="2000" kern="0" dirty="0" smtClean="0">
                <a:latin typeface="Calibri" pitchFamily="34" charset="0"/>
                <a:cs typeface="Calibri" panose="020F0502020204030204" pitchFamily="34" charset="0"/>
              </a:rPr>
              <a:t>Other </a:t>
            </a:r>
            <a:r>
              <a:rPr lang="en-US" sz="2000" b="0" kern="0" dirty="0" smtClean="0">
                <a:latin typeface="Calibri" pitchFamily="34" charset="0"/>
                <a:cs typeface="Calibri" panose="020F0502020204030204" pitchFamily="34" charset="0"/>
              </a:rPr>
              <a:t>efforts, including small contributions to </a:t>
            </a:r>
          </a:p>
          <a:p>
            <a:pPr marL="640080" lvl="1" indent="-182880">
              <a:spcBef>
                <a:spcPts val="0"/>
              </a:spcBef>
              <a:buFont typeface="Arial" panose="020B0604020202020204" pitchFamily="34" charset="0"/>
              <a:buChar char="•"/>
              <a:defRPr/>
            </a:pPr>
            <a:r>
              <a:rPr lang="en-US" kern="0" dirty="0" smtClean="0">
                <a:latin typeface="Calibri" pitchFamily="34" charset="0"/>
                <a:cs typeface="Calibri" panose="020F0502020204030204" pitchFamily="34" charset="0"/>
              </a:rPr>
              <a:t>CMB</a:t>
            </a:r>
            <a:r>
              <a:rPr lang="en-US" b="0" kern="0" dirty="0" smtClean="0">
                <a:latin typeface="Calibri" pitchFamily="34" charset="0"/>
                <a:cs typeface="Calibri" panose="020F0502020204030204" pitchFamily="34" charset="0"/>
              </a:rPr>
              <a:t> experiments to study the </a:t>
            </a:r>
            <a:r>
              <a:rPr lang="en-US" b="0" kern="0" dirty="0">
                <a:latin typeface="Calibri" pitchFamily="34" charset="0"/>
                <a:cs typeface="Calibri" panose="020F0502020204030204" pitchFamily="34" charset="0"/>
              </a:rPr>
              <a:t>nature of </a:t>
            </a:r>
            <a:r>
              <a:rPr lang="en-US" b="0" kern="0" dirty="0" smtClean="0">
                <a:latin typeface="Calibri" pitchFamily="34" charset="0"/>
                <a:cs typeface="Calibri" panose="020F0502020204030204" pitchFamily="34" charset="0"/>
              </a:rPr>
              <a:t>inflation, neutrino </a:t>
            </a:r>
            <a:r>
              <a:rPr lang="en-US" b="0" kern="0" dirty="0">
                <a:latin typeface="Calibri" pitchFamily="34" charset="0"/>
                <a:cs typeface="Calibri" panose="020F0502020204030204" pitchFamily="34" charset="0"/>
              </a:rPr>
              <a:t>properties, </a:t>
            </a:r>
            <a:r>
              <a:rPr lang="en-US" b="0" kern="0" dirty="0" smtClean="0">
                <a:latin typeface="Calibri" pitchFamily="34" charset="0"/>
                <a:cs typeface="Calibri" panose="020F0502020204030204" pitchFamily="34" charset="0"/>
              </a:rPr>
              <a:t>and dark energy; </a:t>
            </a:r>
          </a:p>
          <a:p>
            <a:pPr marL="640080" lvl="1" indent="-182880">
              <a:spcBef>
                <a:spcPts val="0"/>
              </a:spcBef>
              <a:buFont typeface="Arial" panose="020B0604020202020204" pitchFamily="34" charset="0"/>
              <a:buChar char="•"/>
              <a:defRPr/>
            </a:pPr>
            <a:r>
              <a:rPr lang="en-US" b="0" kern="0" dirty="0" smtClean="0">
                <a:latin typeface="Calibri" pitchFamily="34" charset="0"/>
                <a:cs typeface="Calibri" panose="020F0502020204030204" pitchFamily="34" charset="0"/>
              </a:rPr>
              <a:t>computational cosmology efforts;</a:t>
            </a:r>
          </a:p>
          <a:p>
            <a:pPr marL="640080" lvl="1" indent="-182880">
              <a:spcBef>
                <a:spcPts val="0"/>
              </a:spcBef>
              <a:buFont typeface="Arial" panose="020B0604020202020204" pitchFamily="34" charset="0"/>
              <a:buChar char="•"/>
              <a:defRPr/>
            </a:pPr>
            <a:r>
              <a:rPr lang="en-US" b="0" kern="0" dirty="0" smtClean="0">
                <a:latin typeface="Calibri" pitchFamily="34" charset="0"/>
                <a:cs typeface="Calibri" panose="020F0502020204030204" pitchFamily="34" charset="0"/>
              </a:rPr>
              <a:t>other experiments</a:t>
            </a:r>
            <a:r>
              <a:rPr lang="en-US" b="0" kern="0" dirty="0">
                <a:latin typeface="Calibri" pitchFamily="34" charset="0"/>
                <a:cs typeface="Calibri" panose="020F0502020204030204" pitchFamily="34" charset="0"/>
              </a:rPr>
              <a:t> </a:t>
            </a:r>
          </a:p>
        </p:txBody>
      </p:sp>
      <p:sp>
        <p:nvSpPr>
          <p:cNvPr id="5" name="TextBox 4"/>
          <p:cNvSpPr txBox="1"/>
          <p:nvPr/>
        </p:nvSpPr>
        <p:spPr>
          <a:xfrm>
            <a:off x="98082" y="764044"/>
            <a:ext cx="6655638" cy="1631216"/>
          </a:xfrm>
          <a:prstGeom prst="rect">
            <a:avLst/>
          </a:prstGeom>
          <a:noFill/>
        </p:spPr>
        <p:txBody>
          <a:bodyPr wrap="square">
            <a:spAutoFit/>
          </a:bodyPr>
          <a:lstStyle/>
          <a:p>
            <a:pPr fontAlgn="auto">
              <a:spcBef>
                <a:spcPts val="0"/>
              </a:spcBef>
              <a:spcAft>
                <a:spcPts val="0"/>
              </a:spcAft>
              <a:defRPr/>
            </a:pPr>
            <a:r>
              <a:rPr lang="en-US" sz="2000" b="1" u="sng" cap="small" dirty="0" smtClean="0">
                <a:solidFill>
                  <a:srgbClr val="336600"/>
                </a:solidFill>
              </a:rPr>
              <a:t>Cosmic </a:t>
            </a:r>
            <a:r>
              <a:rPr lang="en-US" sz="2000" b="1" u="sng" cap="small" dirty="0">
                <a:solidFill>
                  <a:srgbClr val="336600"/>
                </a:solidFill>
              </a:rPr>
              <a:t>Frontier </a:t>
            </a:r>
            <a:r>
              <a:rPr lang="en-US" sz="2000" b="1" dirty="0">
                <a:solidFill>
                  <a:srgbClr val="336600"/>
                </a:solidFill>
              </a:rPr>
              <a:t>—</a:t>
            </a:r>
            <a:r>
              <a:rPr lang="en-US" sz="2000" b="1" cap="small" dirty="0">
                <a:solidFill>
                  <a:srgbClr val="336600"/>
                </a:solidFill>
              </a:rPr>
              <a:t>  </a:t>
            </a:r>
            <a:r>
              <a:rPr lang="en-US" sz="2000" b="1" dirty="0"/>
              <a:t>Through ground-based telescopes, space missions, and deep underground detectors, research at the cosmic frontier aims to explore dark energy and dark matter, which together comprise approximately 95% of the universe.</a:t>
            </a:r>
          </a:p>
        </p:txBody>
      </p:sp>
      <p:pic>
        <p:nvPicPr>
          <p:cNvPr id="6" name="Picture 5" descr="Nobel prize medal.jpg"/>
          <p:cNvPicPr>
            <a:picLocks noChangeAspect="1"/>
          </p:cNvPicPr>
          <p:nvPr/>
        </p:nvPicPr>
        <p:blipFill>
          <a:blip r:embed="rId3" cstate="print"/>
          <a:srcRect/>
          <a:stretch>
            <a:fillRect/>
          </a:stretch>
        </p:blipFill>
        <p:spPr bwMode="auto">
          <a:xfrm>
            <a:off x="6701106" y="764044"/>
            <a:ext cx="2089150" cy="2089150"/>
          </a:xfrm>
          <a:prstGeom prst="rect">
            <a:avLst/>
          </a:prstGeom>
          <a:noFill/>
          <a:ln w="9525">
            <a:noFill/>
            <a:miter lim="800000"/>
            <a:headEnd/>
            <a:tailEnd/>
          </a:ln>
        </p:spPr>
      </p:pic>
      <p:sp>
        <p:nvSpPr>
          <p:cNvPr id="7" name="Content Placeholder 1"/>
          <p:cNvSpPr txBox="1">
            <a:spLocks/>
          </p:cNvSpPr>
          <p:nvPr/>
        </p:nvSpPr>
        <p:spPr bwMode="auto">
          <a:xfrm>
            <a:off x="6753719" y="2880061"/>
            <a:ext cx="2045443" cy="409772"/>
          </a:xfrm>
          <a:prstGeom prst="rect">
            <a:avLst/>
          </a:prstGeom>
          <a:noFill/>
          <a:ln w="9525">
            <a:noFill/>
            <a:miter lim="800000"/>
            <a:headEnd/>
            <a:tailEnd/>
          </a:ln>
        </p:spPr>
        <p:txBody>
          <a:bodyPr/>
          <a:lstStyle/>
          <a:p>
            <a:pPr marL="0" lvl="1" indent="-228600" eaLnBrk="0" hangingPunct="0"/>
            <a:r>
              <a:rPr lang="en-US" sz="2000" b="1" dirty="0">
                <a:solidFill>
                  <a:srgbClr val="CC9900"/>
                </a:solidFill>
                <a:latin typeface="Arial Narrow" pitchFamily="34" charset="0"/>
              </a:rPr>
              <a:t>2011 Nobel </a:t>
            </a:r>
            <a:r>
              <a:rPr lang="en-US" sz="2000" b="1" dirty="0" smtClean="0">
                <a:solidFill>
                  <a:srgbClr val="CC9900"/>
                </a:solidFill>
                <a:latin typeface="Arial Narrow" pitchFamily="34" charset="0"/>
              </a:rPr>
              <a:t>Prize !!</a:t>
            </a:r>
            <a:endParaRPr lang="en-US" sz="2000" dirty="0">
              <a:latin typeface="Arial Narrow" pitchFamily="34" charset="0"/>
            </a:endParaRPr>
          </a:p>
        </p:txBody>
      </p:sp>
      <p:pic>
        <p:nvPicPr>
          <p:cNvPr id="8" name="Picture 2" descr="Q:\!Individual Personal Folders\Kathy\My Pictures\DarkEnergy\Science-magazine-cover-1998.jpg"/>
          <p:cNvPicPr>
            <a:picLocks noChangeAspect="1" noChangeArrowheads="1"/>
          </p:cNvPicPr>
          <p:nvPr/>
        </p:nvPicPr>
        <p:blipFill>
          <a:blip r:embed="rId4" cstate="print"/>
          <a:srcRect/>
          <a:stretch>
            <a:fillRect/>
          </a:stretch>
        </p:blipFill>
        <p:spPr bwMode="auto">
          <a:xfrm>
            <a:off x="6815794" y="3289833"/>
            <a:ext cx="2133599" cy="2909730"/>
          </a:xfrm>
          <a:prstGeom prst="rect">
            <a:avLst/>
          </a:prstGeom>
          <a:noFill/>
          <a:ln w="9525">
            <a:noFill/>
            <a:miter lim="800000"/>
            <a:headEnd/>
            <a:tailEnd/>
          </a:ln>
        </p:spPr>
      </p:pic>
      <p:sp>
        <p:nvSpPr>
          <p:cNvPr id="9" name="Slide Number Placeholder 1"/>
          <p:cNvSpPr txBox="1">
            <a:spLocks/>
          </p:cNvSpPr>
          <p:nvPr/>
        </p:nvSpPr>
        <p:spPr>
          <a:xfrm>
            <a:off x="8413749" y="6351588"/>
            <a:ext cx="5356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5BDFBDF-F317-4955-B421-A93014685310}" type="slidenum">
              <a:rPr lang="en-US" smtClean="0"/>
              <a:pPr>
                <a:defRPr/>
              </a:pPr>
              <a:t>16</a:t>
            </a:fld>
            <a:endParaRPr lang="en-US" dirty="0"/>
          </a:p>
        </p:txBody>
      </p:sp>
      <p:sp>
        <p:nvSpPr>
          <p:cNvPr id="3" name="Rectangle 2"/>
          <p:cNvSpPr/>
          <p:nvPr/>
        </p:nvSpPr>
        <p:spPr>
          <a:xfrm>
            <a:off x="98082" y="5608894"/>
            <a:ext cx="6531318" cy="646331"/>
          </a:xfrm>
          <a:prstGeom prst="rect">
            <a:avLst/>
          </a:prstGeom>
        </p:spPr>
        <p:txBody>
          <a:bodyPr wrap="square">
            <a:spAutoFit/>
          </a:bodyPr>
          <a:lstStyle/>
          <a:p>
            <a:pPr marL="0" indent="0">
              <a:spcBef>
                <a:spcPts val="0"/>
              </a:spcBef>
              <a:buNone/>
            </a:pPr>
            <a:r>
              <a:rPr lang="en-US" u="sng" dirty="0">
                <a:solidFill>
                  <a:srgbClr val="FF0000"/>
                </a:solidFill>
              </a:rPr>
              <a:t>Future </a:t>
            </a:r>
            <a:r>
              <a:rPr lang="en-US" u="sng" dirty="0" smtClean="0">
                <a:solidFill>
                  <a:srgbClr val="FF0000"/>
                </a:solidFill>
              </a:rPr>
              <a:t>program:</a:t>
            </a:r>
            <a:r>
              <a:rPr lang="en-US" dirty="0" smtClean="0">
                <a:solidFill>
                  <a:srgbClr val="FF0000"/>
                </a:solidFill>
              </a:rPr>
              <a:t>  Consider </a:t>
            </a:r>
            <a:r>
              <a:rPr lang="en-US" dirty="0">
                <a:solidFill>
                  <a:srgbClr val="FF0000"/>
                </a:solidFill>
              </a:rPr>
              <a:t>other possibilities and further </a:t>
            </a:r>
            <a:r>
              <a:rPr lang="en-US" dirty="0" smtClean="0">
                <a:solidFill>
                  <a:srgbClr val="FF0000"/>
                </a:solidFill>
              </a:rPr>
              <a:t>develop &amp; optimize the program </a:t>
            </a:r>
            <a:r>
              <a:rPr lang="en-US" dirty="0">
                <a:solidFill>
                  <a:srgbClr val="FF0000"/>
                </a:solidFill>
              </a:rPr>
              <a:t>following the P5 report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71130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5" name="Rectangle 2"/>
          <p:cNvSpPr>
            <a:spLocks noGrp="1" noChangeArrowheads="1"/>
          </p:cNvSpPr>
          <p:nvPr>
            <p:ph type="title" idx="4294967295"/>
          </p:nvPr>
        </p:nvSpPr>
        <p:spPr>
          <a:xfrm>
            <a:off x="152400" y="0"/>
            <a:ext cx="8991600" cy="809625"/>
          </a:xfrm>
          <a:noFill/>
        </p:spPr>
        <p:txBody>
          <a:bodyPr/>
          <a:lstStyle/>
          <a:p>
            <a:pPr eaLnBrk="1" hangingPunct="1"/>
            <a:r>
              <a:rPr lang="en-US" b="1" dirty="0" smtClean="0">
                <a:solidFill>
                  <a:srgbClr val="336600"/>
                </a:solidFill>
                <a:effectLst/>
              </a:rPr>
              <a:t>Cosmic Frontier – Budget Management</a:t>
            </a:r>
          </a:p>
        </p:txBody>
      </p:sp>
      <p:sp>
        <p:nvSpPr>
          <p:cNvPr id="23556" name="Rectangle 6"/>
          <p:cNvSpPr>
            <a:spLocks noChangeArrowheads="1"/>
          </p:cNvSpPr>
          <p:nvPr/>
        </p:nvSpPr>
        <p:spPr bwMode="auto">
          <a:xfrm>
            <a:off x="100100" y="1005150"/>
            <a:ext cx="8933697" cy="5016758"/>
          </a:xfrm>
          <a:prstGeom prst="rect">
            <a:avLst/>
          </a:prstGeom>
          <a:noFill/>
          <a:ln w="9525">
            <a:noFill/>
            <a:miter lim="800000"/>
            <a:headEnd/>
            <a:tailEnd/>
          </a:ln>
        </p:spPr>
        <p:txBody>
          <a:bodyPr wrap="square" anchor="ctr">
            <a:spAutoFit/>
          </a:bodyPr>
          <a:lstStyle/>
          <a:p>
            <a:r>
              <a:rPr lang="en-US" b="1" dirty="0" smtClean="0">
                <a:solidFill>
                  <a:srgbClr val="336600"/>
                </a:solidFill>
                <a:latin typeface="+mn-lt"/>
                <a:sym typeface="Wingdings" panose="05000000000000000000" pitchFamily="2" charset="2"/>
              </a:rPr>
              <a:t> </a:t>
            </a:r>
            <a:r>
              <a:rPr lang="en-US" b="1" dirty="0" smtClean="0">
                <a:solidFill>
                  <a:srgbClr val="336600"/>
                </a:solidFill>
                <a:latin typeface="+mn-lt"/>
              </a:rPr>
              <a:t>Cosmic Frontier program managers plan and execute budgets for:</a:t>
            </a:r>
          </a:p>
          <a:p>
            <a:endParaRPr lang="en-US" sz="1600" b="1" u="sng" dirty="0" smtClean="0">
              <a:solidFill>
                <a:srgbClr val="336600"/>
              </a:solidFill>
              <a:latin typeface="+mn-lt"/>
            </a:endParaRPr>
          </a:p>
          <a:p>
            <a:r>
              <a:rPr lang="en-US" b="1" u="sng" dirty="0" smtClean="0">
                <a:solidFill>
                  <a:srgbClr val="336600"/>
                </a:solidFill>
                <a:latin typeface="+mn-lt"/>
              </a:rPr>
              <a:t>Research:</a:t>
            </a:r>
          </a:p>
          <a:p>
            <a:pPr>
              <a:buFont typeface="Arial" pitchFamily="34" charset="0"/>
              <a:buChar char="•"/>
            </a:pPr>
            <a:r>
              <a:rPr lang="en-US" dirty="0" smtClean="0">
                <a:solidFill>
                  <a:srgbClr val="336600"/>
                </a:solidFill>
                <a:latin typeface="+mn-lt"/>
              </a:rPr>
              <a:t> University Research</a:t>
            </a:r>
          </a:p>
          <a:p>
            <a:pPr>
              <a:buFont typeface="Arial" pitchFamily="34" charset="0"/>
              <a:buChar char="•"/>
            </a:pPr>
            <a:r>
              <a:rPr lang="en-US" dirty="0">
                <a:solidFill>
                  <a:srgbClr val="336600"/>
                </a:solidFill>
                <a:latin typeface="+mn-lt"/>
              </a:rPr>
              <a:t> </a:t>
            </a:r>
            <a:r>
              <a:rPr lang="en-US" dirty="0" smtClean="0">
                <a:solidFill>
                  <a:srgbClr val="336600"/>
                </a:solidFill>
                <a:latin typeface="+mn-lt"/>
              </a:rPr>
              <a:t>Lab Research</a:t>
            </a:r>
          </a:p>
          <a:p>
            <a:r>
              <a:rPr lang="en-US" sz="1600" dirty="0" smtClean="0">
                <a:solidFill>
                  <a:srgbClr val="0000CC"/>
                </a:solidFill>
                <a:latin typeface="+mn-lt"/>
                <a:sym typeface="Wingdings" pitchFamily="2" charset="2"/>
              </a:rPr>
              <a:t></a:t>
            </a:r>
            <a:r>
              <a:rPr lang="en-US" sz="1600" dirty="0" smtClean="0">
                <a:latin typeface="+mn-lt"/>
              </a:rPr>
              <a:t>The Research budgets cover </a:t>
            </a:r>
            <a:r>
              <a:rPr lang="en-US" sz="1600" u="sng" dirty="0" smtClean="0">
                <a:latin typeface="+mn-lt"/>
              </a:rPr>
              <a:t>scientists</a:t>
            </a:r>
            <a:r>
              <a:rPr lang="en-US" sz="1600" dirty="0" smtClean="0">
                <a:latin typeface="+mn-lt"/>
              </a:rPr>
              <a:t> (including students &amp; postdocs) &amp; their expenses, for participation in all phases of the experiments.  Small amounts of engineering, technical and Materials &amp; Supplies (M&amp;S) is in the budget too.</a:t>
            </a:r>
          </a:p>
          <a:p>
            <a:endParaRPr lang="en-US" sz="1600" dirty="0" smtClean="0">
              <a:solidFill>
                <a:srgbClr val="008000"/>
              </a:solidFill>
              <a:latin typeface="+mn-lt"/>
              <a:sym typeface="Wingdings" pitchFamily="2" charset="2"/>
            </a:endParaRPr>
          </a:p>
          <a:p>
            <a:r>
              <a:rPr lang="en-US" u="sng" dirty="0" smtClean="0">
                <a:solidFill>
                  <a:srgbClr val="285C00"/>
                </a:solidFill>
                <a:latin typeface="+mn-lt"/>
                <a:sym typeface="Wingdings" pitchFamily="2" charset="2"/>
              </a:rPr>
              <a:t>Projects/Experiments</a:t>
            </a:r>
            <a:r>
              <a:rPr lang="en-US" b="1" dirty="0" smtClean="0">
                <a:solidFill>
                  <a:srgbClr val="285C00"/>
                </a:solidFill>
                <a:latin typeface="+mn-lt"/>
                <a:sym typeface="Wingdings" pitchFamily="2" charset="2"/>
              </a:rPr>
              <a:t>:</a:t>
            </a:r>
            <a:endParaRPr lang="en-US" b="1" dirty="0" smtClean="0">
              <a:solidFill>
                <a:srgbClr val="285C00"/>
              </a:solidFill>
              <a:latin typeface="+mn-lt"/>
            </a:endParaRPr>
          </a:p>
          <a:p>
            <a:pPr>
              <a:buFont typeface="Arial" pitchFamily="34" charset="0"/>
              <a:buChar char="•"/>
            </a:pPr>
            <a:r>
              <a:rPr lang="en-US" sz="1600" dirty="0" smtClean="0">
                <a:solidFill>
                  <a:srgbClr val="336600"/>
                </a:solidFill>
                <a:latin typeface="+mn-lt"/>
              </a:rPr>
              <a:t> </a:t>
            </a:r>
            <a:r>
              <a:rPr lang="en-US" dirty="0" smtClean="0">
                <a:solidFill>
                  <a:srgbClr val="336600"/>
                </a:solidFill>
                <a:latin typeface="+mn-lt"/>
              </a:rPr>
              <a:t>Operations</a:t>
            </a:r>
            <a:r>
              <a:rPr lang="en-US" sz="1600" dirty="0" smtClean="0">
                <a:solidFill>
                  <a:srgbClr val="336600"/>
                </a:solidFill>
                <a:latin typeface="+mn-lt"/>
              </a:rPr>
              <a:t> </a:t>
            </a:r>
            <a:r>
              <a:rPr lang="en-US" sz="1600" b="0" dirty="0" smtClean="0">
                <a:solidFill>
                  <a:srgbClr val="336600"/>
                </a:solidFill>
                <a:latin typeface="+mn-lt"/>
              </a:rPr>
              <a:t>– </a:t>
            </a:r>
            <a:r>
              <a:rPr lang="en-US" sz="1600" b="0" dirty="0" smtClean="0">
                <a:latin typeface="+mn-lt"/>
              </a:rPr>
              <a:t>operations costs of experiments during fabrication, commissioning, data-taking and analysis phases</a:t>
            </a:r>
          </a:p>
          <a:p>
            <a:pPr>
              <a:buFont typeface="Arial" pitchFamily="34" charset="0"/>
              <a:buChar char="•"/>
            </a:pPr>
            <a:r>
              <a:rPr lang="en-US" sz="1600" dirty="0" smtClean="0">
                <a:solidFill>
                  <a:srgbClr val="336600"/>
                </a:solidFill>
                <a:latin typeface="+mn-lt"/>
              </a:rPr>
              <a:t> </a:t>
            </a:r>
            <a:r>
              <a:rPr lang="en-US" dirty="0" smtClean="0">
                <a:solidFill>
                  <a:srgbClr val="336600"/>
                </a:solidFill>
                <a:latin typeface="+mn-lt"/>
              </a:rPr>
              <a:t>Fabrication</a:t>
            </a:r>
            <a:r>
              <a:rPr lang="en-US" sz="1600" dirty="0" smtClean="0">
                <a:solidFill>
                  <a:srgbClr val="336600"/>
                </a:solidFill>
                <a:latin typeface="+mn-lt"/>
              </a:rPr>
              <a:t> – </a:t>
            </a:r>
            <a:r>
              <a:rPr lang="en-US" sz="1600" b="0" dirty="0" smtClean="0">
                <a:latin typeface="+mn-lt"/>
              </a:rPr>
              <a:t>for experiments </a:t>
            </a:r>
            <a:r>
              <a:rPr lang="en-US" sz="1600" b="0" u="sng" dirty="0" smtClean="0">
                <a:latin typeface="+mn-lt"/>
              </a:rPr>
              <a:t>below</a:t>
            </a:r>
            <a:r>
              <a:rPr lang="en-US" sz="1600" b="0" dirty="0" smtClean="0">
                <a:latin typeface="+mn-lt"/>
              </a:rPr>
              <a:t> the Major Item of Equipment (MIE) Project $ threshold</a:t>
            </a:r>
          </a:p>
          <a:p>
            <a:pPr>
              <a:buFont typeface="Arial" pitchFamily="34" charset="0"/>
              <a:buChar char="•"/>
            </a:pPr>
            <a:r>
              <a:rPr lang="en-US" sz="1600" dirty="0" smtClean="0">
                <a:solidFill>
                  <a:srgbClr val="336600"/>
                </a:solidFill>
                <a:latin typeface="+mn-lt"/>
              </a:rPr>
              <a:t> </a:t>
            </a:r>
            <a:r>
              <a:rPr lang="en-US" dirty="0" smtClean="0">
                <a:solidFill>
                  <a:srgbClr val="336600"/>
                </a:solidFill>
                <a:latin typeface="+mn-lt"/>
              </a:rPr>
              <a:t>Future R&amp;D </a:t>
            </a:r>
            <a:r>
              <a:rPr lang="en-US" sz="1600" b="0" dirty="0" smtClean="0">
                <a:latin typeface="+mn-lt"/>
              </a:rPr>
              <a:t>– includes R&amp;D for Projects until Critical Decision 1 (CD-1) approval</a:t>
            </a:r>
          </a:p>
          <a:p>
            <a:r>
              <a:rPr lang="en-US" sz="1600" dirty="0" smtClean="0">
                <a:solidFill>
                  <a:srgbClr val="0000CC"/>
                </a:solidFill>
                <a:latin typeface="+mn-lt"/>
                <a:sym typeface="Wingdings" pitchFamily="2" charset="2"/>
              </a:rPr>
              <a:t></a:t>
            </a:r>
            <a:r>
              <a:rPr lang="en-US" sz="1600" b="0" dirty="0" smtClean="0">
                <a:solidFill>
                  <a:srgbClr val="0000CC"/>
                </a:solidFill>
                <a:latin typeface="+mn-lt"/>
              </a:rPr>
              <a:t>The Project budgets include engineering, technical, computer and other professional personnel &amp; their expenses, M&amp;S, consumables, and sometimes travel for scientists to participate on project activities.</a:t>
            </a:r>
          </a:p>
          <a:p>
            <a:endParaRPr lang="en-US" sz="1600" dirty="0" smtClean="0">
              <a:solidFill>
                <a:srgbClr val="336600"/>
              </a:solidFill>
              <a:latin typeface="+mn-lt"/>
            </a:endParaRPr>
          </a:p>
          <a:p>
            <a:r>
              <a:rPr lang="en-US" u="sng" dirty="0" smtClean="0">
                <a:solidFill>
                  <a:srgbClr val="285C00"/>
                </a:solidFill>
                <a:latin typeface="+mn-lt"/>
              </a:rPr>
              <a:t>CF MIE Projects </a:t>
            </a:r>
            <a:r>
              <a:rPr lang="en-US" sz="1600" dirty="0" smtClean="0">
                <a:latin typeface="+mn-lt"/>
              </a:rPr>
              <a:t>–</a:t>
            </a:r>
            <a:r>
              <a:rPr lang="en-US" sz="1600" dirty="0">
                <a:latin typeface="+mn-lt"/>
              </a:rPr>
              <a:t> </a:t>
            </a:r>
            <a:r>
              <a:rPr lang="en-US" sz="1600" dirty="0" smtClean="0">
                <a:latin typeface="+mn-lt"/>
              </a:rPr>
              <a:t>Fabrication for MIE projects is managed </a:t>
            </a:r>
            <a:r>
              <a:rPr lang="en-US" sz="1600" dirty="0">
                <a:latin typeface="+mn-lt"/>
              </a:rPr>
              <a:t>by Facilities/Projects </a:t>
            </a:r>
            <a:r>
              <a:rPr lang="en-US" sz="1600" dirty="0" smtClean="0">
                <a:latin typeface="+mn-lt"/>
              </a:rPr>
              <a:t>Division</a:t>
            </a:r>
            <a:r>
              <a:rPr lang="en-US" sz="1600" dirty="0">
                <a:latin typeface="+mn-lt"/>
              </a:rPr>
              <a:t> </a:t>
            </a:r>
            <a:r>
              <a:rPr lang="en-US" sz="1600" dirty="0" smtClean="0">
                <a:latin typeface="+mn-lt"/>
              </a:rPr>
              <a:t>from CD-1 to CD-4.</a:t>
            </a:r>
          </a:p>
        </p:txBody>
      </p:sp>
      <p:sp>
        <p:nvSpPr>
          <p:cNvPr id="6" name="Slide Number Placeholder 1"/>
          <p:cNvSpPr txBox="1">
            <a:spLocks/>
          </p:cNvSpPr>
          <p:nvPr/>
        </p:nvSpPr>
        <p:spPr>
          <a:xfrm>
            <a:off x="8229600" y="6503988"/>
            <a:ext cx="533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5BDFBDF-F317-4955-B421-A93014685310}" type="slidenum">
              <a:rPr lang="en-US" smtClean="0"/>
              <a:pPr>
                <a:defRPr/>
              </a:pPr>
              <a:t>17</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05911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847725" y="55563"/>
            <a:ext cx="7231063" cy="723900"/>
          </a:xfrm>
        </p:spPr>
        <p:txBody>
          <a:bodyPr rtlCol="0">
            <a:norm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ea typeface="Arial Unicode MS" pitchFamily="34" charset="-128"/>
                <a:cs typeface="Arial Unicode MS" pitchFamily="34" charset="-128"/>
              </a:rPr>
              <a:t>HEP Program Execution - Reviews</a:t>
            </a:r>
            <a:endParaRPr lang="en-US" sz="3200" b="1" dirty="0">
              <a:solidFill>
                <a:srgbClr val="285C00"/>
              </a:solidFill>
              <a:effectLst>
                <a:outerShdw blurRad="38100" dist="38100" dir="2700000" algn="tl">
                  <a:srgbClr val="000000">
                    <a:alpha val="43137"/>
                  </a:srgbClr>
                </a:outerShdw>
              </a:effectLst>
              <a:latin typeface="Cambria" pitchFamily="18" charset="0"/>
              <a:ea typeface="Arial Unicode MS" pitchFamily="34" charset="-128"/>
              <a:cs typeface="Arial Unicode MS" pitchFamily="34" charset="-128"/>
            </a:endParaRPr>
          </a:p>
        </p:txBody>
      </p:sp>
      <p:pic>
        <p:nvPicPr>
          <p:cNvPr id="27651" name="Picture 9" descr="horizontal-logo-green-text.jpg"/>
          <p:cNvPicPr>
            <a:picLocks noChangeAspect="1"/>
          </p:cNvPicPr>
          <p:nvPr/>
        </p:nvPicPr>
        <p:blipFill>
          <a:blip r:embed="rId2"/>
          <a:srcRect/>
          <a:stretch>
            <a:fillRect/>
          </a:stretch>
        </p:blipFill>
        <p:spPr bwMode="auto">
          <a:xfrm>
            <a:off x="457200" y="6354763"/>
            <a:ext cx="2438400" cy="407987"/>
          </a:xfrm>
          <a:prstGeom prst="rect">
            <a:avLst/>
          </a:prstGeom>
          <a:noFill/>
          <a:ln w="9525">
            <a:noFill/>
            <a:miter lim="800000"/>
            <a:headEnd/>
            <a:tailEnd/>
          </a:ln>
        </p:spPr>
      </p:pic>
      <p:cxnSp>
        <p:nvCxnSpPr>
          <p:cNvPr id="10" name="Straight Connector 9"/>
          <p:cNvCxnSpPr/>
          <p:nvPr/>
        </p:nvCxnSpPr>
        <p:spPr bwMode="auto">
          <a:xfrm>
            <a:off x="158750" y="62658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0" y="784347"/>
            <a:ext cx="9144000" cy="5481516"/>
          </a:xfrm>
          <a:prstGeom prst="rect">
            <a:avLst/>
          </a:prstGeom>
          <a:noFill/>
          <a:ln w="9525">
            <a:noFill/>
            <a:miter lim="800000"/>
            <a:headEnd/>
            <a:tailEnd/>
          </a:ln>
        </p:spPr>
        <p:txBody>
          <a:bodyPr/>
          <a:lstStyle/>
          <a:p>
            <a:pPr marL="285750" lvl="2" indent="-285750" eaLnBrk="0" hangingPunct="0">
              <a:lnSpc>
                <a:spcPct val="90000"/>
              </a:lnSpc>
              <a:buFont typeface="Wingdings"/>
              <a:buChar char="è"/>
              <a:defRPr/>
            </a:pPr>
            <a:r>
              <a:rPr lang="en-US" sz="1600" dirty="0" smtClean="0">
                <a:solidFill>
                  <a:srgbClr val="336600"/>
                </a:solidFill>
                <a:latin typeface="+mn-lt"/>
              </a:rPr>
              <a:t>Cosmic Frontier program managers manage and/or support reviews:</a:t>
            </a:r>
          </a:p>
          <a:p>
            <a:pPr marL="0" lvl="2" defTabSz="914400" eaLnBrk="0" hangingPunct="0">
              <a:lnSpc>
                <a:spcPct val="90000"/>
              </a:lnSpc>
              <a:buFont typeface="Arial" charset="0"/>
              <a:buNone/>
              <a:defRPr/>
            </a:pPr>
            <a:endParaRPr lang="en-US" sz="1600" b="1" u="sng" dirty="0" smtClean="0">
              <a:solidFill>
                <a:srgbClr val="135C00"/>
              </a:solidFill>
              <a:latin typeface="+mn-lt"/>
              <a:sym typeface="Wingdings" pitchFamily="2" charset="2"/>
            </a:endParaRPr>
          </a:p>
          <a:p>
            <a:pPr marL="0" lvl="2" defTabSz="914400" eaLnBrk="0" hangingPunct="0">
              <a:lnSpc>
                <a:spcPct val="90000"/>
              </a:lnSpc>
              <a:buFont typeface="Arial" charset="0"/>
              <a:buNone/>
              <a:defRPr/>
            </a:pPr>
            <a:r>
              <a:rPr lang="en-US" sz="1600" b="1" u="sng" dirty="0" smtClean="0">
                <a:solidFill>
                  <a:srgbClr val="135C00"/>
                </a:solidFill>
                <a:latin typeface="+mn-lt"/>
                <a:sym typeface="Wingdings" pitchFamily="2" charset="2"/>
              </a:rPr>
              <a:t>HEP </a:t>
            </a:r>
            <a:r>
              <a:rPr lang="en-US" sz="1600" b="1" u="sng" dirty="0">
                <a:solidFill>
                  <a:srgbClr val="135C00"/>
                </a:solidFill>
                <a:latin typeface="+mn-lt"/>
                <a:sym typeface="Wingdings" pitchFamily="2" charset="2"/>
              </a:rPr>
              <a:t>Comparative Research Grants Program</a:t>
            </a:r>
          </a:p>
          <a:p>
            <a:pPr marL="285750" lvl="2" indent="-285750" defTabSz="914400" eaLnBrk="0" hangingPunct="0">
              <a:lnSpc>
                <a:spcPct val="90000"/>
              </a:lnSpc>
              <a:buFont typeface="Arial" panose="020B0604020202020204" pitchFamily="34" charset="0"/>
              <a:buChar char="•"/>
              <a:defRPr/>
            </a:pPr>
            <a:r>
              <a:rPr lang="en-US" sz="1600" dirty="0" smtClean="0">
                <a:solidFill>
                  <a:srgbClr val="135C00"/>
                </a:solidFill>
                <a:latin typeface="+mn-lt"/>
              </a:rPr>
              <a:t> </a:t>
            </a:r>
            <a:r>
              <a:rPr lang="en-US" sz="1400" b="0" dirty="0">
                <a:latin typeface="+mn-lt"/>
              </a:rPr>
              <a:t>Panel reviews of all proposals to 6 different subprograms (Cosmic, Energy, Intensity, Theory, </a:t>
            </a:r>
            <a:r>
              <a:rPr lang="en-US" sz="1400" b="0" dirty="0" err="1">
                <a:latin typeface="+mn-lt"/>
              </a:rPr>
              <a:t>Accel</a:t>
            </a:r>
            <a:r>
              <a:rPr lang="en-US" sz="1400" b="0" dirty="0">
                <a:latin typeface="+mn-lt"/>
              </a:rPr>
              <a:t>. R&amp;D, Detector R&amp;D)</a:t>
            </a:r>
          </a:p>
          <a:p>
            <a:pPr marL="285750" lvl="2" indent="-285750" defTabSz="914400" eaLnBrk="0" hangingPunct="0">
              <a:lnSpc>
                <a:spcPct val="90000"/>
              </a:lnSpc>
              <a:buFont typeface="Arial" panose="020B0604020202020204" pitchFamily="34" charset="0"/>
              <a:buChar char="•"/>
              <a:defRPr/>
            </a:pPr>
            <a:r>
              <a:rPr lang="en-US" sz="1400" b="0" dirty="0" smtClean="0">
                <a:latin typeface="+mn-lt"/>
              </a:rPr>
              <a:t>The </a:t>
            </a:r>
            <a:r>
              <a:rPr lang="en-US" sz="1400" b="0" dirty="0">
                <a:latin typeface="+mn-lt"/>
              </a:rPr>
              <a:t>6 panel reviews are held ~ November each year &amp; successful grants start ~ May</a:t>
            </a:r>
          </a:p>
          <a:p>
            <a:pPr marL="0" lvl="2" defTabSz="914400" eaLnBrk="0" hangingPunct="0">
              <a:lnSpc>
                <a:spcPct val="90000"/>
              </a:lnSpc>
              <a:defRPr/>
            </a:pPr>
            <a:endParaRPr lang="en-US" sz="1000" dirty="0">
              <a:solidFill>
                <a:srgbClr val="135C00"/>
              </a:solidFill>
              <a:latin typeface="+mn-lt"/>
            </a:endParaRPr>
          </a:p>
          <a:p>
            <a:pPr marL="0" lvl="2" defTabSz="914400" eaLnBrk="0" hangingPunct="0">
              <a:lnSpc>
                <a:spcPct val="90000"/>
              </a:lnSpc>
              <a:defRPr/>
            </a:pPr>
            <a:r>
              <a:rPr lang="en-US" sz="1600" b="1" u="sng" dirty="0">
                <a:solidFill>
                  <a:srgbClr val="135C00"/>
                </a:solidFill>
                <a:latin typeface="+mn-lt"/>
                <a:sym typeface="Wingdings" pitchFamily="2" charset="2"/>
              </a:rPr>
              <a:t>Office of Science (SC) Early Career program</a:t>
            </a:r>
          </a:p>
          <a:p>
            <a:pPr marL="285750" lvl="2" indent="-285750" defTabSz="914400" eaLnBrk="0" hangingPunct="0">
              <a:lnSpc>
                <a:spcPct val="90000"/>
              </a:lnSpc>
              <a:buFont typeface="Arial" panose="020B0604020202020204" pitchFamily="34" charset="0"/>
              <a:buChar char="•"/>
              <a:defRPr/>
            </a:pPr>
            <a:r>
              <a:rPr lang="en-US" sz="1400" b="0" dirty="0" smtClean="0">
                <a:latin typeface="+mn-lt"/>
                <a:sym typeface="Wingdings" pitchFamily="2" charset="2"/>
              </a:rPr>
              <a:t>This </a:t>
            </a:r>
            <a:r>
              <a:rPr lang="en-US" sz="1400" b="0" dirty="0">
                <a:latin typeface="+mn-lt"/>
                <a:sym typeface="Wingdings" pitchFamily="2" charset="2"/>
              </a:rPr>
              <a:t>is an </a:t>
            </a:r>
            <a:r>
              <a:rPr lang="en-US" sz="1400" dirty="0">
                <a:latin typeface="+mn-lt"/>
                <a:sym typeface="Wingdings" pitchFamily="2" charset="2"/>
              </a:rPr>
              <a:t>SC-wide</a:t>
            </a:r>
            <a:r>
              <a:rPr lang="en-US" sz="1400" b="0" dirty="0">
                <a:latin typeface="+mn-lt"/>
                <a:sym typeface="Wingdings" pitchFamily="2" charset="2"/>
              </a:rPr>
              <a:t> program but each office holds separate panel </a:t>
            </a:r>
            <a:r>
              <a:rPr lang="en-US" sz="1400" b="0" dirty="0" smtClean="0">
                <a:latin typeface="+mn-lt"/>
                <a:sym typeface="Wingdings" pitchFamily="2" charset="2"/>
              </a:rPr>
              <a:t>reviews</a:t>
            </a:r>
          </a:p>
          <a:p>
            <a:pPr marL="742950" lvl="3" indent="-285750" eaLnBrk="0" hangingPunct="0">
              <a:lnSpc>
                <a:spcPct val="90000"/>
              </a:lnSpc>
              <a:buFont typeface="Arial" panose="020B0604020202020204" pitchFamily="34" charset="0"/>
              <a:buChar char="•"/>
              <a:defRPr/>
            </a:pPr>
            <a:r>
              <a:rPr lang="en-US" sz="1400" b="0" dirty="0" smtClean="0">
                <a:latin typeface="+mn-lt"/>
                <a:sym typeface="Wingdings" pitchFamily="2" charset="2"/>
              </a:rPr>
              <a:t>Both </a:t>
            </a:r>
            <a:r>
              <a:rPr lang="en-US" sz="1400" b="0" dirty="0">
                <a:latin typeface="+mn-lt"/>
                <a:sym typeface="Wingdings" pitchFamily="2" charset="2"/>
              </a:rPr>
              <a:t>universities and laboratories can submit </a:t>
            </a:r>
            <a:r>
              <a:rPr lang="en-US" sz="1400" b="0" dirty="0" smtClean="0">
                <a:latin typeface="+mn-lt"/>
                <a:sym typeface="Wingdings" pitchFamily="2" charset="2"/>
              </a:rPr>
              <a:t>proposals.</a:t>
            </a:r>
          </a:p>
          <a:p>
            <a:pPr marL="742950" lvl="3" indent="-285750" eaLnBrk="0" hangingPunct="0">
              <a:lnSpc>
                <a:spcPct val="90000"/>
              </a:lnSpc>
              <a:buFont typeface="Arial" panose="020B0604020202020204" pitchFamily="34" charset="0"/>
              <a:buChar char="•"/>
              <a:defRPr/>
            </a:pPr>
            <a:r>
              <a:rPr lang="en-US" sz="1400" dirty="0" smtClean="0">
                <a:latin typeface="+mn-lt"/>
                <a:sym typeface="Wingdings" pitchFamily="2" charset="2"/>
              </a:rPr>
              <a:t>OHEP’</a:t>
            </a:r>
            <a:r>
              <a:rPr lang="en-US" sz="1400" b="0" dirty="0" smtClean="0">
                <a:latin typeface="+mn-lt"/>
                <a:sym typeface="Wingdings" pitchFamily="2" charset="2"/>
              </a:rPr>
              <a:t>s </a:t>
            </a:r>
            <a:r>
              <a:rPr lang="en-US" sz="1400" b="0" dirty="0">
                <a:latin typeface="+mn-lt"/>
                <a:sym typeface="Wingdings" pitchFamily="2" charset="2"/>
              </a:rPr>
              <a:t>are held ~ January each year; funding starts in the summer</a:t>
            </a:r>
          </a:p>
          <a:p>
            <a:pPr marL="0" lvl="2" defTabSz="914400" eaLnBrk="0" hangingPunct="0">
              <a:lnSpc>
                <a:spcPct val="90000"/>
              </a:lnSpc>
              <a:buFont typeface="Arial" charset="0"/>
              <a:buNone/>
              <a:defRPr/>
            </a:pPr>
            <a:endParaRPr lang="en-US" sz="1000" b="1" u="sng" dirty="0">
              <a:solidFill>
                <a:srgbClr val="135C00"/>
              </a:solidFill>
              <a:latin typeface="+mn-lt"/>
              <a:sym typeface="Wingdings" pitchFamily="2" charset="2"/>
            </a:endParaRPr>
          </a:p>
          <a:p>
            <a:pPr marL="0" lvl="2" defTabSz="914400" eaLnBrk="0" hangingPunct="0">
              <a:lnSpc>
                <a:spcPct val="90000"/>
              </a:lnSpc>
              <a:buFont typeface="Arial" charset="0"/>
              <a:buNone/>
              <a:defRPr/>
            </a:pPr>
            <a:r>
              <a:rPr lang="en-US" sz="1600" b="1" u="sng" dirty="0">
                <a:solidFill>
                  <a:srgbClr val="135C00"/>
                </a:solidFill>
                <a:latin typeface="+mn-lt"/>
                <a:sym typeface="Wingdings" pitchFamily="2" charset="2"/>
              </a:rPr>
              <a:t>HEP  Comparative Review of Laboratory Research programs</a:t>
            </a:r>
          </a:p>
          <a:p>
            <a:pPr marL="285750" lvl="2" indent="-285750" defTabSz="914400" eaLnBrk="0" hangingPunct="0">
              <a:lnSpc>
                <a:spcPct val="90000"/>
              </a:lnSpc>
              <a:buFont typeface="Arial" panose="020B0604020202020204" pitchFamily="34" charset="0"/>
              <a:buChar char="•"/>
              <a:defRPr/>
            </a:pPr>
            <a:r>
              <a:rPr lang="en-US" sz="1400" b="0" dirty="0" smtClean="0">
                <a:latin typeface="+mn-lt"/>
                <a:sym typeface="Wingdings" pitchFamily="2" charset="2"/>
              </a:rPr>
              <a:t>Panel </a:t>
            </a:r>
            <a:r>
              <a:rPr lang="en-US" sz="1400" b="0" dirty="0">
                <a:latin typeface="+mn-lt"/>
                <a:sym typeface="Wingdings" pitchFamily="2" charset="2"/>
              </a:rPr>
              <a:t>review for each subprogram held every 3 years to comparatively review lab research programs</a:t>
            </a:r>
          </a:p>
          <a:p>
            <a:pPr marL="742950" lvl="3" indent="-285750" eaLnBrk="0" hangingPunct="0">
              <a:lnSpc>
                <a:spcPct val="90000"/>
              </a:lnSpc>
              <a:buFont typeface="Arial" panose="020B0604020202020204" pitchFamily="34" charset="0"/>
              <a:buChar char="•"/>
              <a:defRPr/>
            </a:pPr>
            <a:r>
              <a:rPr lang="en-US" sz="1400" b="0" dirty="0" smtClean="0">
                <a:latin typeface="+mn-lt"/>
                <a:sym typeface="Wingdings" pitchFamily="2" charset="2"/>
              </a:rPr>
              <a:t>Each </a:t>
            </a:r>
            <a:r>
              <a:rPr lang="en-US" sz="1400" b="0" dirty="0">
                <a:latin typeface="+mn-lt"/>
                <a:sym typeface="Wingdings" pitchFamily="2" charset="2"/>
              </a:rPr>
              <a:t>subprogram is reviewed every 3 </a:t>
            </a:r>
            <a:r>
              <a:rPr lang="en-US" sz="1400" b="0" dirty="0" smtClean="0">
                <a:latin typeface="+mn-lt"/>
                <a:sym typeface="Wingdings" pitchFamily="2" charset="2"/>
              </a:rPr>
              <a:t>years (Cosmic Frontier Sept. 2013)</a:t>
            </a:r>
            <a:endParaRPr lang="en-US" sz="1400" b="0" dirty="0">
              <a:latin typeface="+mn-lt"/>
              <a:sym typeface="Wingdings" pitchFamily="2" charset="2"/>
            </a:endParaRPr>
          </a:p>
          <a:p>
            <a:pPr marL="0" lvl="2" defTabSz="914400" eaLnBrk="0" hangingPunct="0">
              <a:lnSpc>
                <a:spcPct val="90000"/>
              </a:lnSpc>
              <a:defRPr/>
            </a:pPr>
            <a:endParaRPr lang="en-US" sz="1000" b="1" u="sng" dirty="0" smtClean="0">
              <a:solidFill>
                <a:srgbClr val="135C00"/>
              </a:solidFill>
              <a:latin typeface="+mn-lt"/>
              <a:sym typeface="Wingdings" pitchFamily="2" charset="2"/>
            </a:endParaRPr>
          </a:p>
          <a:p>
            <a:pPr marL="0" lvl="2" defTabSz="914400" eaLnBrk="0" hangingPunct="0">
              <a:lnSpc>
                <a:spcPct val="90000"/>
              </a:lnSpc>
              <a:defRPr/>
            </a:pPr>
            <a:r>
              <a:rPr lang="en-US" sz="1600" b="1" u="sng" dirty="0" smtClean="0">
                <a:solidFill>
                  <a:srgbClr val="135C00"/>
                </a:solidFill>
                <a:latin typeface="+mn-lt"/>
                <a:sym typeface="Wingdings" pitchFamily="2" charset="2"/>
              </a:rPr>
              <a:t>HEP </a:t>
            </a:r>
            <a:r>
              <a:rPr lang="en-US" sz="1600" b="1" u="sng" dirty="0">
                <a:solidFill>
                  <a:srgbClr val="135C00"/>
                </a:solidFill>
                <a:latin typeface="+mn-lt"/>
                <a:sym typeface="Wingdings" pitchFamily="2" charset="2"/>
              </a:rPr>
              <a:t>reviews of Lab programs</a:t>
            </a:r>
          </a:p>
          <a:p>
            <a:pPr marL="285750" lvl="2" indent="-285750" defTabSz="914400" eaLnBrk="0" hangingPunct="0">
              <a:lnSpc>
                <a:spcPct val="90000"/>
              </a:lnSpc>
              <a:buFont typeface="Arial" panose="020B0604020202020204" pitchFamily="34" charset="0"/>
              <a:buChar char="•"/>
              <a:defRPr/>
            </a:pPr>
            <a:r>
              <a:rPr lang="en-US" sz="1400" b="0" dirty="0" smtClean="0">
                <a:solidFill>
                  <a:srgbClr val="135C00"/>
                </a:solidFill>
                <a:latin typeface="+mn-lt"/>
                <a:sym typeface="Wingdings" pitchFamily="2" charset="2"/>
              </a:rPr>
              <a:t> </a:t>
            </a:r>
            <a:r>
              <a:rPr lang="en-US" sz="1400" b="0" dirty="0" smtClean="0">
                <a:latin typeface="+mn-lt"/>
                <a:sym typeface="Wingdings" pitchFamily="2" charset="2"/>
              </a:rPr>
              <a:t>Individual </a:t>
            </a:r>
            <a:r>
              <a:rPr lang="en-US" sz="1400" b="0" dirty="0">
                <a:latin typeface="+mn-lt"/>
                <a:sym typeface="Wingdings" pitchFamily="2" charset="2"/>
              </a:rPr>
              <a:t>program and operations reviews</a:t>
            </a:r>
          </a:p>
          <a:p>
            <a:pPr marL="0" lvl="2" defTabSz="914400" eaLnBrk="0" hangingPunct="0">
              <a:lnSpc>
                <a:spcPct val="90000"/>
              </a:lnSpc>
              <a:defRPr/>
            </a:pPr>
            <a:endParaRPr lang="en-US" sz="1000" b="0" dirty="0">
              <a:solidFill>
                <a:srgbClr val="135C00"/>
              </a:solidFill>
              <a:latin typeface="+mn-lt"/>
              <a:sym typeface="Wingdings" pitchFamily="2" charset="2"/>
            </a:endParaRPr>
          </a:p>
          <a:p>
            <a:pPr marL="0" lvl="2" defTabSz="914400" eaLnBrk="0" hangingPunct="0">
              <a:lnSpc>
                <a:spcPct val="90000"/>
              </a:lnSpc>
              <a:defRPr/>
            </a:pPr>
            <a:r>
              <a:rPr lang="en-US" sz="1600" b="1" u="sng" dirty="0">
                <a:solidFill>
                  <a:srgbClr val="135C00"/>
                </a:solidFill>
                <a:latin typeface="+mn-lt"/>
                <a:sym typeface="Wingdings" pitchFamily="2" charset="2"/>
              </a:rPr>
              <a:t>Project reviews – as needed</a:t>
            </a:r>
          </a:p>
          <a:p>
            <a:pPr marL="285750" lvl="2" indent="-285750" defTabSz="914400" eaLnBrk="0" hangingPunct="0">
              <a:lnSpc>
                <a:spcPct val="90000"/>
              </a:lnSpc>
              <a:buFont typeface="Arial" panose="020B0604020202020204" pitchFamily="34" charset="0"/>
              <a:buChar char="•"/>
              <a:defRPr/>
            </a:pPr>
            <a:r>
              <a:rPr lang="en-US" sz="1400" b="0" dirty="0" smtClean="0">
                <a:latin typeface="+mn-lt"/>
                <a:sym typeface="Wingdings" pitchFamily="2" charset="2"/>
              </a:rPr>
              <a:t>Depending </a:t>
            </a:r>
            <a:r>
              <a:rPr lang="en-US" sz="1400" b="0" dirty="0">
                <a:latin typeface="+mn-lt"/>
                <a:sym typeface="Wingdings" pitchFamily="2" charset="2"/>
              </a:rPr>
              <a:t>on size of project, will have Lehman or HEP-run </a:t>
            </a:r>
            <a:r>
              <a:rPr lang="en-US" sz="1400" b="0" dirty="0" smtClean="0">
                <a:latin typeface="+mn-lt"/>
                <a:sym typeface="Wingdings" pitchFamily="2" charset="2"/>
              </a:rPr>
              <a:t>reviews of design &amp; fabrication activities</a:t>
            </a:r>
            <a:endParaRPr lang="en-US" sz="1400" b="0" dirty="0">
              <a:latin typeface="+mn-lt"/>
              <a:sym typeface="Wingdings" pitchFamily="2" charset="2"/>
            </a:endParaRPr>
          </a:p>
          <a:p>
            <a:pPr marL="0" lvl="2" defTabSz="914400" eaLnBrk="0" hangingPunct="0">
              <a:lnSpc>
                <a:spcPct val="90000"/>
              </a:lnSpc>
              <a:defRPr/>
            </a:pPr>
            <a:endParaRPr lang="en-US" sz="1000" b="0" dirty="0">
              <a:solidFill>
                <a:srgbClr val="135C00"/>
              </a:solidFill>
              <a:latin typeface="+mn-lt"/>
              <a:sym typeface="Wingdings" pitchFamily="2" charset="2"/>
            </a:endParaRPr>
          </a:p>
          <a:p>
            <a:pPr marL="0" lvl="2" defTabSz="914400" eaLnBrk="0" hangingPunct="0">
              <a:lnSpc>
                <a:spcPct val="90000"/>
              </a:lnSpc>
              <a:buFont typeface="Arial" charset="0"/>
              <a:buNone/>
              <a:defRPr/>
            </a:pPr>
            <a:r>
              <a:rPr lang="en-US" sz="1600" b="1" u="sng" dirty="0">
                <a:solidFill>
                  <a:srgbClr val="135C00"/>
                </a:solidFill>
                <a:latin typeface="+mn-lt"/>
                <a:sym typeface="Wingdings" pitchFamily="2" charset="2"/>
              </a:rPr>
              <a:t>Cosmic Frontier </a:t>
            </a:r>
            <a:r>
              <a:rPr lang="en-US" sz="1600" b="1" u="sng" dirty="0" smtClean="0">
                <a:solidFill>
                  <a:srgbClr val="135C00"/>
                </a:solidFill>
                <a:latin typeface="+mn-lt"/>
                <a:sym typeface="Wingdings" pitchFamily="2" charset="2"/>
              </a:rPr>
              <a:t>Experimental </a:t>
            </a:r>
            <a:r>
              <a:rPr lang="en-US" sz="1600" b="1" u="sng" dirty="0">
                <a:solidFill>
                  <a:srgbClr val="135C00"/>
                </a:solidFill>
                <a:latin typeface="+mn-lt"/>
                <a:sym typeface="Wingdings" pitchFamily="2" charset="2"/>
              </a:rPr>
              <a:t>Operations</a:t>
            </a:r>
          </a:p>
          <a:p>
            <a:pPr marL="285750" lvl="2" indent="-285750" defTabSz="914400" eaLnBrk="0" hangingPunct="0">
              <a:lnSpc>
                <a:spcPct val="90000"/>
              </a:lnSpc>
              <a:buFont typeface="Arial" panose="020B0604020202020204" pitchFamily="34" charset="0"/>
              <a:buChar char="•"/>
              <a:defRPr/>
            </a:pPr>
            <a:r>
              <a:rPr lang="en-US" sz="1400" b="0" dirty="0" smtClean="0">
                <a:latin typeface="+mn-lt"/>
                <a:cs typeface="Arial" charset="0"/>
                <a:sym typeface="Wingdings" pitchFamily="2" charset="2"/>
              </a:rPr>
              <a:t>Panel </a:t>
            </a:r>
            <a:r>
              <a:rPr lang="en-US" sz="1400" b="0" dirty="0">
                <a:latin typeface="+mn-lt"/>
                <a:cs typeface="Arial" charset="0"/>
                <a:sym typeface="Wingdings" pitchFamily="2" charset="2"/>
              </a:rPr>
              <a:t>review of operating, or about-to-start </a:t>
            </a:r>
            <a:r>
              <a:rPr lang="en-US" sz="1400" b="0" dirty="0" smtClean="0">
                <a:latin typeface="+mn-lt"/>
                <a:cs typeface="Arial" charset="0"/>
                <a:sym typeface="Wingdings" pitchFamily="2" charset="2"/>
              </a:rPr>
              <a:t>experiments</a:t>
            </a:r>
            <a:r>
              <a:rPr lang="en-US" sz="1400" b="0" dirty="0">
                <a:latin typeface="+mn-lt"/>
                <a:cs typeface="Arial" charset="0"/>
                <a:sym typeface="Wingdings" pitchFamily="2" charset="2"/>
              </a:rPr>
              <a:t>;  will do this ~ biannually (Sept </a:t>
            </a:r>
            <a:r>
              <a:rPr lang="en-US" sz="1400" b="0" dirty="0" smtClean="0">
                <a:latin typeface="+mn-lt"/>
                <a:cs typeface="Arial" charset="0"/>
                <a:sym typeface="Wingdings" pitchFamily="2" charset="2"/>
              </a:rPr>
              <a:t>2012, Fall 2014)</a:t>
            </a:r>
            <a:endParaRPr lang="en-US" sz="1400" b="0" dirty="0">
              <a:latin typeface="+mn-lt"/>
              <a:cs typeface="Arial" charset="0"/>
              <a:sym typeface="Wingdings" pitchFamily="2" charset="2"/>
            </a:endParaRPr>
          </a:p>
          <a:p>
            <a:pPr marL="285750" indent="-285750" defTabSz="914400" eaLnBrk="0" hangingPunct="0">
              <a:lnSpc>
                <a:spcPct val="90000"/>
              </a:lnSpc>
              <a:buFont typeface="Arial" panose="020B0604020202020204" pitchFamily="34" charset="0"/>
              <a:buChar char="•"/>
              <a:defRPr/>
            </a:pPr>
            <a:r>
              <a:rPr lang="en-US" sz="1400" b="0" dirty="0" smtClean="0">
                <a:latin typeface="+mn-lt"/>
                <a:cs typeface="Arial" charset="0"/>
                <a:sym typeface="Wingdings" pitchFamily="2" charset="2"/>
              </a:rPr>
              <a:t>Review each experiment’s operating status, budget, schedule &amp; science reach within the context of the overall program.</a:t>
            </a:r>
          </a:p>
          <a:p>
            <a:pPr marL="0" lvl="2" eaLnBrk="0" hangingPunct="0">
              <a:lnSpc>
                <a:spcPct val="90000"/>
              </a:lnSpc>
              <a:defRPr/>
            </a:pPr>
            <a:endParaRPr lang="en-US" sz="1000" u="sng" dirty="0" smtClean="0">
              <a:latin typeface="+mn-lt"/>
              <a:sym typeface="Wingdings" pitchFamily="2" charset="2"/>
            </a:endParaRPr>
          </a:p>
          <a:p>
            <a:pPr marL="0" lvl="2" eaLnBrk="0" hangingPunct="0">
              <a:lnSpc>
                <a:spcPct val="90000"/>
              </a:lnSpc>
              <a:defRPr/>
            </a:pPr>
            <a:r>
              <a:rPr lang="en-US" sz="1600" u="sng" dirty="0" smtClean="0">
                <a:solidFill>
                  <a:srgbClr val="135C00"/>
                </a:solidFill>
                <a:latin typeface="+mn-lt"/>
                <a:sym typeface="Wingdings" pitchFamily="2" charset="2"/>
              </a:rPr>
              <a:t>Program reviews – as needed</a:t>
            </a:r>
            <a:endParaRPr lang="en-US" sz="1600" dirty="0" smtClean="0">
              <a:solidFill>
                <a:srgbClr val="135C00"/>
              </a:solidFill>
              <a:latin typeface="+mn-lt"/>
              <a:cs typeface="Arial" charset="0"/>
              <a:sym typeface="Wingdings" pitchFamily="2" charset="2"/>
            </a:endParaRPr>
          </a:p>
          <a:p>
            <a:pPr marL="182880" indent="-182880">
              <a:buFont typeface="Arial" panose="020B0604020202020204" pitchFamily="34" charset="0"/>
              <a:buChar char="•"/>
            </a:pPr>
            <a:r>
              <a:rPr lang="en-US" sz="1400" b="0" dirty="0" smtClean="0">
                <a:latin typeface="+mn-lt"/>
              </a:rPr>
              <a:t>Dark </a:t>
            </a:r>
            <a:r>
              <a:rPr lang="en-US" sz="1400" b="0" dirty="0">
                <a:latin typeface="+mn-lt"/>
              </a:rPr>
              <a:t>Matter Generation </a:t>
            </a:r>
            <a:r>
              <a:rPr lang="en-US" sz="1400" b="0" dirty="0" smtClean="0">
                <a:latin typeface="+mn-lt"/>
              </a:rPr>
              <a:t>2</a:t>
            </a:r>
          </a:p>
          <a:p>
            <a:pPr marL="640080" lvl="1" indent="-182880">
              <a:buFont typeface="Arial" panose="020B0604020202020204" pitchFamily="34" charset="0"/>
              <a:buChar char="•"/>
            </a:pPr>
            <a:r>
              <a:rPr lang="en-US" sz="1400" b="0" dirty="0" smtClean="0">
                <a:latin typeface="+mn-lt"/>
              </a:rPr>
              <a:t>Comparative review of R&amp;D proposals (Sept. 2012), and “</a:t>
            </a:r>
            <a:r>
              <a:rPr lang="en-US" sz="1400" b="0" dirty="0" err="1" smtClean="0">
                <a:latin typeface="+mn-lt"/>
              </a:rPr>
              <a:t>downselect</a:t>
            </a:r>
            <a:r>
              <a:rPr lang="en-US" sz="1400" b="0" dirty="0" smtClean="0">
                <a:latin typeface="+mn-lt"/>
              </a:rPr>
              <a:t>” to move to fabrication phase (Dec. 2013</a:t>
            </a:r>
            <a:r>
              <a:rPr lang="en-US" sz="1400" b="0" dirty="0" smtClean="0">
                <a:solidFill>
                  <a:srgbClr val="135C00"/>
                </a:solidFill>
                <a:latin typeface="+mn-lt"/>
              </a:rPr>
              <a:t>)</a:t>
            </a:r>
            <a:endParaRPr lang="en-US" sz="1400" b="0" u="sng" dirty="0" smtClean="0">
              <a:solidFill>
                <a:srgbClr val="135C00"/>
              </a:solidFill>
              <a:latin typeface="+mn-lt"/>
              <a:sym typeface="Wingdings" pitchFamily="2" charset="2"/>
            </a:endParaRPr>
          </a:p>
          <a:p>
            <a:pPr marL="0" lvl="2" defTabSz="914400" eaLnBrk="0" hangingPunct="0">
              <a:lnSpc>
                <a:spcPct val="90000"/>
              </a:lnSpc>
              <a:buFont typeface="Arial" charset="0"/>
              <a:buNone/>
              <a:defRPr/>
            </a:pPr>
            <a:endParaRPr lang="en-US" sz="1600" b="1" dirty="0">
              <a:solidFill>
                <a:srgbClr val="135C00"/>
              </a:solidFill>
              <a:latin typeface="+mn-lt"/>
              <a:sym typeface="Wingdings" pitchFamily="2" charset="2"/>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012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69559" y="4424485"/>
            <a:ext cx="7772400" cy="1362075"/>
          </a:xfrm>
        </p:spPr>
        <p:txBody>
          <a:bodyPr>
            <a:normAutofit/>
          </a:bodyPr>
          <a:lstStyle/>
          <a:p>
            <a:pPr marL="0" indent="0"/>
            <a:r>
              <a:rPr lang="en-US" dirty="0">
                <a:solidFill>
                  <a:srgbClr val="006600"/>
                </a:solidFill>
              </a:rPr>
              <a:t>Cosmic Frontier</a:t>
            </a:r>
            <a:br>
              <a:rPr lang="en-US" dirty="0">
                <a:solidFill>
                  <a:srgbClr val="006600"/>
                </a:solidFill>
              </a:rPr>
            </a:br>
            <a:r>
              <a:rPr lang="en-US" dirty="0" smtClean="0">
                <a:solidFill>
                  <a:srgbClr val="006600"/>
                </a:solidFill>
              </a:rPr>
              <a:t>Program Status, Budget</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31466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088" y="866775"/>
            <a:ext cx="8410575" cy="5259388"/>
          </a:xfrm>
        </p:spPr>
        <p:txBody>
          <a:bodyPr>
            <a:normAutofit lnSpcReduction="10000"/>
          </a:bodyPr>
          <a:lstStyle/>
          <a:p>
            <a:pPr marL="0" indent="0">
              <a:buNone/>
            </a:pPr>
            <a:r>
              <a:rPr lang="en-US" sz="3200" dirty="0" smtClean="0">
                <a:solidFill>
                  <a:srgbClr val="006600"/>
                </a:solidFill>
              </a:rPr>
              <a:t>HEP Program</a:t>
            </a:r>
          </a:p>
          <a:p>
            <a:r>
              <a:rPr lang="en-US" sz="3000" dirty="0" smtClean="0"/>
              <a:t>Organization, Mission, Model, Guidance </a:t>
            </a:r>
          </a:p>
          <a:p>
            <a:r>
              <a:rPr lang="en-US" sz="3000" dirty="0" smtClean="0"/>
              <a:t>Budget &amp; Issues</a:t>
            </a:r>
          </a:p>
          <a:p>
            <a:pPr marL="0" indent="0">
              <a:buNone/>
            </a:pPr>
            <a:endParaRPr lang="en-US" sz="3200" dirty="0" smtClean="0">
              <a:solidFill>
                <a:srgbClr val="006600"/>
              </a:solidFill>
            </a:endParaRPr>
          </a:p>
          <a:p>
            <a:pPr marL="0" indent="0">
              <a:buNone/>
            </a:pPr>
            <a:r>
              <a:rPr lang="en-US" sz="3200" dirty="0" smtClean="0">
                <a:solidFill>
                  <a:srgbClr val="006600"/>
                </a:solidFill>
              </a:rPr>
              <a:t>Cosmic Frontier</a:t>
            </a:r>
          </a:p>
          <a:p>
            <a:r>
              <a:rPr lang="en-US" sz="3000" dirty="0" smtClean="0"/>
              <a:t>Executing the program</a:t>
            </a:r>
          </a:p>
          <a:p>
            <a:r>
              <a:rPr lang="en-US" sz="3000" dirty="0" smtClean="0"/>
              <a:t>Program Status, Budget</a:t>
            </a:r>
          </a:p>
          <a:p>
            <a:r>
              <a:rPr lang="en-US" sz="3000" dirty="0" smtClean="0"/>
              <a:t>Strategic Planning: </a:t>
            </a:r>
            <a:r>
              <a:rPr lang="en-US" sz="3000" dirty="0"/>
              <a:t>P5 recommendations &amp; HEP </a:t>
            </a:r>
            <a:r>
              <a:rPr lang="en-US" sz="3000" dirty="0" smtClean="0"/>
              <a:t>response </a:t>
            </a:r>
          </a:p>
          <a:p>
            <a:r>
              <a:rPr lang="en-US" sz="3000" dirty="0" smtClean="0"/>
              <a:t>Grants </a:t>
            </a:r>
            <a:r>
              <a:rPr lang="en-US" sz="3000" dirty="0"/>
              <a:t>process &amp; results</a:t>
            </a:r>
          </a:p>
          <a:p>
            <a:pPr marL="0" indent="0">
              <a:buNone/>
            </a:pPr>
            <a:endParaRPr lang="en-US" sz="3200" dirty="0" smtClean="0">
              <a:solidFill>
                <a:srgbClr val="006600"/>
              </a:solidFill>
            </a:endParaRPr>
          </a:p>
        </p:txBody>
      </p:sp>
      <p:sp>
        <p:nvSpPr>
          <p:cNvPr id="2" name="Title 1"/>
          <p:cNvSpPr>
            <a:spLocks noGrp="1"/>
          </p:cNvSpPr>
          <p:nvPr>
            <p:ph type="title"/>
          </p:nvPr>
        </p:nvSpPr>
        <p:spPr/>
        <p:txBody>
          <a:bodyPr/>
          <a:lstStyle/>
          <a:p>
            <a:r>
              <a:rPr lang="en-US" smtClean="0"/>
              <a:t>Outline</a:t>
            </a:r>
            <a:endParaRPr lang="en-US" dirty="0"/>
          </a:p>
        </p:txBody>
      </p:sp>
      <p:sp>
        <p:nvSpPr>
          <p:cNvPr id="4" name="Slide Number Placeholder 3"/>
          <p:cNvSpPr>
            <a:spLocks noGrp="1"/>
          </p:cNvSpPr>
          <p:nvPr>
            <p:ph type="sldNum" sz="quarter" idx="11"/>
          </p:nvPr>
        </p:nvSpPr>
        <p:spPr/>
        <p:txBody>
          <a:bodyPr/>
          <a:lstStyle/>
          <a:p>
            <a:fld id="{56F4B2E3-7CDC-4972-8D42-2D141A8D5E9A}"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2286000" y="105507"/>
            <a:ext cx="4572000" cy="523220"/>
          </a:xfrm>
          <a:prstGeom prst="rect">
            <a:avLst/>
          </a:prstGeom>
        </p:spPr>
        <p:txBody>
          <a:bodyPr>
            <a:spAutoFit/>
          </a:bodyPr>
          <a:lstStyle/>
          <a:p>
            <a:r>
              <a:rPr lang="en-US" sz="2800" dirty="0">
                <a:solidFill>
                  <a:srgbClr val="006600"/>
                </a:solidFill>
              </a:rPr>
              <a:t>Cosmic </a:t>
            </a:r>
            <a:r>
              <a:rPr lang="en-US" sz="2800" dirty="0" smtClean="0">
                <a:solidFill>
                  <a:srgbClr val="006600"/>
                </a:solidFill>
              </a:rPr>
              <a:t>Frontier</a:t>
            </a:r>
            <a:endParaRPr lang="en-US" sz="2800" dirty="0">
              <a:solidFill>
                <a:srgbClr val="006600"/>
              </a:solidFill>
            </a:endParaRPr>
          </a:p>
        </p:txBody>
      </p:sp>
      <p:sp>
        <p:nvSpPr>
          <p:cNvPr id="3" name="Rectangle 2"/>
          <p:cNvSpPr/>
          <p:nvPr/>
        </p:nvSpPr>
        <p:spPr>
          <a:xfrm>
            <a:off x="26373" y="1276707"/>
            <a:ext cx="4026877" cy="4278094"/>
          </a:xfrm>
          <a:prstGeom prst="rect">
            <a:avLst/>
          </a:prstGeom>
        </p:spPr>
        <p:txBody>
          <a:bodyPr wrap="square">
            <a:spAutoFit/>
          </a:bodyPr>
          <a:lstStyle/>
          <a:p>
            <a:pPr marL="0" indent="0">
              <a:spcBef>
                <a:spcPts val="0"/>
              </a:spcBef>
              <a:buNone/>
            </a:pPr>
            <a:r>
              <a:rPr lang="en-US" sz="1600" u="sng" dirty="0">
                <a:solidFill>
                  <a:srgbClr val="000099"/>
                </a:solidFill>
              </a:rPr>
              <a:t>Program thrusts:</a:t>
            </a:r>
          </a:p>
          <a:p>
            <a:pPr marL="285750" indent="-285750">
              <a:spcBef>
                <a:spcPts val="0"/>
              </a:spcBef>
              <a:buFont typeface="Arial" panose="020B0604020202020204" pitchFamily="34" charset="0"/>
              <a:buChar char="•"/>
            </a:pPr>
            <a:r>
              <a:rPr lang="en-US" sz="1600" b="0" dirty="0">
                <a:solidFill>
                  <a:srgbClr val="000099"/>
                </a:solidFill>
              </a:rPr>
              <a:t>Study the nature of </a:t>
            </a:r>
            <a:r>
              <a:rPr lang="en-US" sz="1600" dirty="0">
                <a:solidFill>
                  <a:srgbClr val="000099"/>
                </a:solidFill>
              </a:rPr>
              <a:t>Dark Energy</a:t>
            </a:r>
          </a:p>
          <a:p>
            <a:pPr marL="285750" indent="-285750">
              <a:spcBef>
                <a:spcPts val="0"/>
              </a:spcBef>
              <a:buFont typeface="Arial" panose="020B0604020202020204" pitchFamily="34" charset="0"/>
              <a:buChar char="•"/>
            </a:pPr>
            <a:r>
              <a:rPr lang="en-US" sz="1600" b="0" dirty="0">
                <a:solidFill>
                  <a:srgbClr val="000099"/>
                </a:solidFill>
              </a:rPr>
              <a:t>Direct Detection searches for </a:t>
            </a:r>
            <a:r>
              <a:rPr lang="en-US" sz="1600" dirty="0">
                <a:solidFill>
                  <a:srgbClr val="000099"/>
                </a:solidFill>
              </a:rPr>
              <a:t>Dark Matter </a:t>
            </a:r>
            <a:r>
              <a:rPr lang="en-US" sz="1600" b="0" dirty="0">
                <a:solidFill>
                  <a:srgbClr val="000099"/>
                </a:solidFill>
              </a:rPr>
              <a:t>particles</a:t>
            </a:r>
          </a:p>
          <a:p>
            <a:pPr marL="285750" indent="-285750">
              <a:spcBef>
                <a:spcPts val="0"/>
              </a:spcBef>
              <a:buFont typeface="Arial" panose="020B0604020202020204" pitchFamily="34" charset="0"/>
              <a:buChar char="•"/>
            </a:pPr>
            <a:r>
              <a:rPr lang="en-US" sz="1600" dirty="0">
                <a:solidFill>
                  <a:srgbClr val="000099"/>
                </a:solidFill>
              </a:rPr>
              <a:t>Cosmic-ray &amp; Gamma-ray studi</a:t>
            </a:r>
            <a:r>
              <a:rPr lang="en-US" sz="1600" b="0" dirty="0">
                <a:solidFill>
                  <a:srgbClr val="000099"/>
                </a:solidFill>
              </a:rPr>
              <a:t>es – particle properties, high energy acceleration mechanisms, indirect searches for dark matter particles</a:t>
            </a:r>
          </a:p>
          <a:p>
            <a:pPr marL="285750" indent="-285750">
              <a:spcBef>
                <a:spcPts val="0"/>
              </a:spcBef>
              <a:buFont typeface="Arial" panose="020B0604020202020204" pitchFamily="34" charset="0"/>
              <a:buChar char="•"/>
            </a:pPr>
            <a:r>
              <a:rPr lang="en-US" sz="1600" dirty="0">
                <a:solidFill>
                  <a:srgbClr val="000099"/>
                </a:solidFill>
              </a:rPr>
              <a:t>Other</a:t>
            </a:r>
            <a:r>
              <a:rPr lang="en-US" sz="1600" b="0" dirty="0">
                <a:solidFill>
                  <a:srgbClr val="000099"/>
                </a:solidFill>
              </a:rPr>
              <a:t>:  small efforts in </a:t>
            </a:r>
            <a:r>
              <a:rPr lang="en-US" sz="1600" dirty="0" smtClean="0">
                <a:solidFill>
                  <a:srgbClr val="000099"/>
                </a:solidFill>
              </a:rPr>
              <a:t>CMB, </a:t>
            </a:r>
            <a:r>
              <a:rPr lang="en-US" sz="1600" dirty="0">
                <a:solidFill>
                  <a:srgbClr val="000099"/>
                </a:solidFill>
              </a:rPr>
              <a:t>computational </a:t>
            </a:r>
            <a:r>
              <a:rPr lang="en-US" sz="1600" dirty="0" smtClean="0">
                <a:solidFill>
                  <a:srgbClr val="000099"/>
                </a:solidFill>
              </a:rPr>
              <a:t>cosmology, etc.</a:t>
            </a:r>
          </a:p>
          <a:p>
            <a:pPr marL="0" indent="0">
              <a:spcBef>
                <a:spcPts val="0"/>
              </a:spcBef>
              <a:buNone/>
            </a:pPr>
            <a:endParaRPr lang="en-US" sz="1600" u="sng" dirty="0" smtClean="0">
              <a:solidFill>
                <a:srgbClr val="FF0000"/>
              </a:solidFill>
            </a:endParaRPr>
          </a:p>
          <a:p>
            <a:pPr marL="0" indent="0">
              <a:spcBef>
                <a:spcPts val="0"/>
              </a:spcBef>
              <a:buNone/>
            </a:pPr>
            <a:endParaRPr lang="en-US" sz="1600" u="sng" dirty="0" smtClean="0">
              <a:solidFill>
                <a:srgbClr val="FF0000"/>
              </a:solidFill>
            </a:endParaRPr>
          </a:p>
          <a:p>
            <a:pPr marL="0" indent="0">
              <a:spcBef>
                <a:spcPts val="0"/>
              </a:spcBef>
              <a:buNone/>
            </a:pPr>
            <a:r>
              <a:rPr lang="en-US" sz="1600" u="sng" dirty="0" smtClean="0">
                <a:solidFill>
                  <a:srgbClr val="FF0000"/>
                </a:solidFill>
              </a:rPr>
              <a:t>Future </a:t>
            </a:r>
            <a:r>
              <a:rPr lang="en-US" sz="1600" u="sng" dirty="0">
                <a:solidFill>
                  <a:srgbClr val="FF0000"/>
                </a:solidFill>
              </a:rPr>
              <a:t>program:</a:t>
            </a:r>
          </a:p>
          <a:p>
            <a:pPr marL="285750" indent="-285750">
              <a:spcBef>
                <a:spcPts val="0"/>
              </a:spcBef>
              <a:buFont typeface="Arial" panose="020B0604020202020204" pitchFamily="34" charset="0"/>
              <a:buChar char="•"/>
            </a:pPr>
            <a:r>
              <a:rPr lang="en-US" sz="1600" dirty="0">
                <a:solidFill>
                  <a:srgbClr val="FF0000"/>
                </a:solidFill>
              </a:rPr>
              <a:t>Consider other possibilities and further develop/optimize program following the P5 report</a:t>
            </a:r>
          </a:p>
          <a:p>
            <a:pPr marL="0" lvl="2">
              <a:spcBef>
                <a:spcPts val="0"/>
              </a:spcBef>
            </a:pPr>
            <a:endParaRPr lang="en-US" sz="1600" dirty="0">
              <a:solidFill>
                <a:srgbClr val="FF0000"/>
              </a:solidFill>
            </a:endParaRPr>
          </a:p>
        </p:txBody>
      </p:sp>
      <p:pic>
        <p:nvPicPr>
          <p:cNvPr id="5" name="Picture 3"/>
          <p:cNvPicPr>
            <a:picLocks noChangeAspect="1"/>
          </p:cNvPicPr>
          <p:nvPr/>
        </p:nvPicPr>
        <p:blipFill>
          <a:blip r:embed="rId2" cstate="print"/>
          <a:srcRect/>
          <a:stretch>
            <a:fillRect/>
          </a:stretch>
        </p:blipFill>
        <p:spPr bwMode="auto">
          <a:xfrm>
            <a:off x="4001984" y="1524000"/>
            <a:ext cx="4998826" cy="3862061"/>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44294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LSST drawing.jpg"/>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29933" y="2995737"/>
            <a:ext cx="2057849" cy="177405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 name="Content Placeholder 6"/>
          <p:cNvSpPr>
            <a:spLocks noGrp="1"/>
          </p:cNvSpPr>
          <p:nvPr>
            <p:ph idx="1"/>
          </p:nvPr>
        </p:nvSpPr>
        <p:spPr>
          <a:xfrm>
            <a:off x="114455" y="776426"/>
            <a:ext cx="6286346" cy="3681274"/>
          </a:xfrm>
        </p:spPr>
        <p:txBody>
          <a:bodyPr>
            <a:noAutofit/>
          </a:bodyPr>
          <a:lstStyle/>
          <a:p>
            <a:pPr marL="0" indent="0">
              <a:spcBef>
                <a:spcPts val="0"/>
              </a:spcBef>
              <a:buNone/>
            </a:pPr>
            <a:r>
              <a:rPr lang="en-US" sz="1600" dirty="0" smtClean="0"/>
              <a:t>Make </a:t>
            </a:r>
            <a:r>
              <a:rPr lang="en-US" sz="1600" dirty="0"/>
              <a:t>precision measurements to differentiate between Cosmological Constant and modification to General Relativity</a:t>
            </a:r>
          </a:p>
          <a:p>
            <a:pPr marL="100584" lvl="1">
              <a:spcBef>
                <a:spcPts val="0"/>
              </a:spcBef>
            </a:pPr>
            <a:r>
              <a:rPr lang="en-US" sz="1200" dirty="0"/>
              <a:t>Operating complementary suite of imaging, spectroscopy and supernova </a:t>
            </a:r>
            <a:r>
              <a:rPr lang="en-US" sz="1200" dirty="0" smtClean="0"/>
              <a:t>surveys</a:t>
            </a:r>
          </a:p>
          <a:p>
            <a:pPr marL="100584" lvl="1">
              <a:spcBef>
                <a:spcPts val="0"/>
              </a:spcBef>
            </a:pPr>
            <a:r>
              <a:rPr lang="en-US" sz="1200" dirty="0" smtClean="0"/>
              <a:t>Fabrication </a:t>
            </a:r>
            <a:r>
              <a:rPr lang="en-US" sz="1200" dirty="0"/>
              <a:t>and future planning for next generation </a:t>
            </a:r>
            <a:r>
              <a:rPr lang="en-US" sz="1200" dirty="0" smtClean="0"/>
              <a:t>underway</a:t>
            </a:r>
            <a:endParaRPr lang="en-US" sz="1200" dirty="0" smtClean="0">
              <a:solidFill>
                <a:srgbClr val="000099"/>
              </a:solidFill>
            </a:endParaRPr>
          </a:p>
          <a:p>
            <a:pPr marL="0" lvl="1" indent="0">
              <a:spcBef>
                <a:spcPts val="0"/>
              </a:spcBef>
              <a:buNone/>
            </a:pPr>
            <a:endParaRPr lang="en-US" sz="1000" b="1" dirty="0" smtClean="0">
              <a:solidFill>
                <a:srgbClr val="000099"/>
              </a:solidFill>
            </a:endParaRPr>
          </a:p>
          <a:p>
            <a:pPr marL="0" lvl="1" indent="0">
              <a:spcBef>
                <a:spcPts val="0"/>
              </a:spcBef>
              <a:buNone/>
            </a:pPr>
            <a:r>
              <a:rPr lang="en-US" sz="1400" b="1" dirty="0" smtClean="0">
                <a:solidFill>
                  <a:srgbClr val="000099"/>
                </a:solidFill>
              </a:rPr>
              <a:t>Operating</a:t>
            </a:r>
            <a:endParaRPr lang="en-US" sz="1400" b="1" dirty="0">
              <a:solidFill>
                <a:srgbClr val="000099"/>
              </a:solidFill>
            </a:endParaRPr>
          </a:p>
          <a:p>
            <a:pPr>
              <a:spcBef>
                <a:spcPts val="0"/>
              </a:spcBef>
            </a:pPr>
            <a:r>
              <a:rPr lang="en-US" sz="1200" dirty="0"/>
              <a:t>Baryon Oscillation Spectroscopic Survey (BOSS</a:t>
            </a:r>
            <a:r>
              <a:rPr lang="en-US" sz="1200" dirty="0" smtClean="0"/>
              <a:t>)</a:t>
            </a:r>
          </a:p>
          <a:p>
            <a:pPr lvl="1">
              <a:spcBef>
                <a:spcPts val="0"/>
              </a:spcBef>
            </a:pPr>
            <a:r>
              <a:rPr lang="en-US" sz="1200" dirty="0" smtClean="0"/>
              <a:t>5 </a:t>
            </a:r>
            <a:r>
              <a:rPr lang="en-US" sz="1200" dirty="0"/>
              <a:t>year ops completes in FY14</a:t>
            </a:r>
          </a:p>
          <a:p>
            <a:pPr>
              <a:spcBef>
                <a:spcPts val="0"/>
              </a:spcBef>
            </a:pPr>
            <a:r>
              <a:rPr lang="en-US" sz="1200" dirty="0" smtClean="0"/>
              <a:t>Dark </a:t>
            </a:r>
            <a:r>
              <a:rPr lang="en-US" sz="1200" dirty="0"/>
              <a:t>Energy Survey (DES)</a:t>
            </a:r>
          </a:p>
          <a:p>
            <a:pPr lvl="1">
              <a:spcBef>
                <a:spcPts val="0"/>
              </a:spcBef>
            </a:pPr>
            <a:r>
              <a:rPr lang="en-US" sz="1200" dirty="0" smtClean="0"/>
              <a:t>5 year ops started Sept 2013</a:t>
            </a:r>
          </a:p>
          <a:p>
            <a:pPr lvl="1">
              <a:spcBef>
                <a:spcPts val="0"/>
              </a:spcBef>
            </a:pPr>
            <a:r>
              <a:rPr lang="en-US" sz="1200" dirty="0" smtClean="0"/>
              <a:t>DOE</a:t>
            </a:r>
            <a:r>
              <a:rPr lang="en-US" sz="1200" dirty="0"/>
              <a:t>/NSF partnership; DOE responsible for </a:t>
            </a:r>
            <a:r>
              <a:rPr lang="en-US" sz="1200" dirty="0" smtClean="0"/>
              <a:t>camera</a:t>
            </a:r>
            <a:endParaRPr lang="en-US" sz="1200" dirty="0"/>
          </a:p>
          <a:p>
            <a:pPr>
              <a:spcBef>
                <a:spcPts val="0"/>
              </a:spcBef>
            </a:pPr>
            <a:r>
              <a:rPr lang="en-US" sz="1200" dirty="0"/>
              <a:t>Supernova surveys continue operations</a:t>
            </a:r>
          </a:p>
          <a:p>
            <a:pPr marL="0" indent="0">
              <a:spcBef>
                <a:spcPts val="0"/>
              </a:spcBef>
              <a:buNone/>
            </a:pPr>
            <a:endParaRPr lang="en-US" sz="1000" dirty="0" smtClean="0">
              <a:solidFill>
                <a:srgbClr val="000099"/>
              </a:solidFill>
            </a:endParaRPr>
          </a:p>
          <a:p>
            <a:pPr marL="0" indent="0">
              <a:spcBef>
                <a:spcPts val="0"/>
              </a:spcBef>
              <a:buNone/>
            </a:pPr>
            <a:r>
              <a:rPr lang="en-US" sz="1400" dirty="0" smtClean="0">
                <a:solidFill>
                  <a:srgbClr val="000099"/>
                </a:solidFill>
              </a:rPr>
              <a:t>Fabrication</a:t>
            </a:r>
            <a:endParaRPr lang="en-US" sz="1400" dirty="0">
              <a:solidFill>
                <a:srgbClr val="000099"/>
              </a:solidFill>
            </a:endParaRPr>
          </a:p>
          <a:p>
            <a:pPr>
              <a:spcBef>
                <a:spcPts val="0"/>
              </a:spcBef>
            </a:pPr>
            <a:r>
              <a:rPr lang="en-US" sz="1200" dirty="0"/>
              <a:t>Large Synoptic Survey Telescope  (LSST</a:t>
            </a:r>
            <a:r>
              <a:rPr lang="en-US" sz="1200" dirty="0" smtClean="0"/>
              <a:t>) – DOE responsible for the camera</a:t>
            </a:r>
            <a:endParaRPr lang="en-US" sz="1200" dirty="0"/>
          </a:p>
          <a:p>
            <a:pPr lvl="1">
              <a:spcBef>
                <a:spcPts val="0"/>
              </a:spcBef>
            </a:pPr>
            <a:r>
              <a:rPr lang="en-US" sz="1200" dirty="0" smtClean="0"/>
              <a:t>DOE </a:t>
            </a:r>
            <a:r>
              <a:rPr lang="en-US" sz="1200" dirty="0"/>
              <a:t>&amp; NSF partnership </a:t>
            </a:r>
            <a:r>
              <a:rPr lang="en-US" sz="1200" dirty="0" smtClean="0"/>
              <a:t>w/MOU; Fabrication-start approved in FY2014</a:t>
            </a:r>
          </a:p>
          <a:p>
            <a:pPr lvl="1">
              <a:spcBef>
                <a:spcPts val="0"/>
              </a:spcBef>
            </a:pPr>
            <a:r>
              <a:rPr lang="en-US" sz="1200" dirty="0" smtClean="0"/>
              <a:t>CD-3a approved (June 2014)</a:t>
            </a:r>
          </a:p>
          <a:p>
            <a:pPr lvl="1">
              <a:spcBef>
                <a:spcPts val="0"/>
              </a:spcBef>
            </a:pPr>
            <a:r>
              <a:rPr lang="en-US" sz="1200" dirty="0" smtClean="0"/>
              <a:t>Dark Energy Science Collaboration (DESC) formed to support science planning for precision dark energy results</a:t>
            </a:r>
            <a:endParaRPr lang="en-US" sz="1200" b="1" dirty="0" smtClean="0"/>
          </a:p>
          <a:p>
            <a:pPr lvl="1">
              <a:spcBef>
                <a:spcPts val="0"/>
              </a:spcBef>
            </a:pPr>
            <a:r>
              <a:rPr lang="en-US" sz="1200" b="1" dirty="0">
                <a:solidFill>
                  <a:srgbClr val="006600"/>
                </a:solidFill>
              </a:rPr>
              <a:t>P5 </a:t>
            </a:r>
            <a:r>
              <a:rPr lang="en-US" sz="1200" b="1" dirty="0" smtClean="0">
                <a:solidFill>
                  <a:srgbClr val="006600"/>
                </a:solidFill>
              </a:rPr>
              <a:t>recommended completing LSST as planned. </a:t>
            </a:r>
            <a:endParaRPr lang="en-US" sz="1200" b="1" dirty="0"/>
          </a:p>
        </p:txBody>
      </p:sp>
      <p:sp>
        <p:nvSpPr>
          <p:cNvPr id="11" name="Title 10"/>
          <p:cNvSpPr>
            <a:spLocks noGrp="1"/>
          </p:cNvSpPr>
          <p:nvPr>
            <p:ph type="title"/>
          </p:nvPr>
        </p:nvSpPr>
        <p:spPr>
          <a:xfrm>
            <a:off x="82312" y="-94066"/>
            <a:ext cx="9144000" cy="762000"/>
          </a:xfrm>
        </p:spPr>
        <p:txBody>
          <a:bodyPr/>
          <a:lstStyle/>
          <a:p>
            <a:r>
              <a:rPr lang="en-US" dirty="0" smtClean="0"/>
              <a:t>Dark Energy Program Status</a:t>
            </a:r>
            <a:endParaRPr lang="en-US" dirty="0"/>
          </a:p>
        </p:txBody>
      </p:sp>
      <p:sp>
        <p:nvSpPr>
          <p:cNvPr id="2" name="Slide Number Placeholder 1"/>
          <p:cNvSpPr>
            <a:spLocks noGrp="1"/>
          </p:cNvSpPr>
          <p:nvPr>
            <p:ph type="sldNum" sz="quarter" idx="11"/>
          </p:nvPr>
        </p:nvSpPr>
        <p:spPr/>
        <p:txBody>
          <a:bodyPr/>
          <a:lstStyle/>
          <a:p>
            <a:fld id="{7890866C-9AD3-445A-AFE3-6CE5A4C8C41A}" type="slidenum">
              <a:rPr lang="en-US" smtClean="0"/>
              <a:pPr/>
              <a:t>21</a:t>
            </a:fld>
            <a:endParaRPr lang="en-US"/>
          </a:p>
        </p:txBody>
      </p:sp>
      <p:sp>
        <p:nvSpPr>
          <p:cNvPr id="14" name="TextBox 13"/>
          <p:cNvSpPr txBox="1"/>
          <p:nvPr/>
        </p:nvSpPr>
        <p:spPr>
          <a:xfrm>
            <a:off x="7891581" y="3252062"/>
            <a:ext cx="1828605" cy="307777"/>
          </a:xfrm>
          <a:prstGeom prst="rect">
            <a:avLst/>
          </a:prstGeom>
          <a:noFill/>
        </p:spPr>
        <p:txBody>
          <a:bodyPr wrap="square" rtlCol="0">
            <a:spAutoFit/>
          </a:bodyPr>
          <a:lstStyle/>
          <a:p>
            <a:pPr algn="ctr"/>
            <a:r>
              <a:rPr lang="en-US" sz="1400" dirty="0" smtClean="0"/>
              <a:t>LSST</a:t>
            </a:r>
            <a:endParaRPr lang="en-US" sz="1400" dirty="0"/>
          </a:p>
        </p:txBody>
      </p:sp>
      <p:pic>
        <p:nvPicPr>
          <p:cNvPr id="8" name="Picture 4" descr="fornax_mosaic.jpg"/>
          <p:cNvPicPr>
            <a:picLocks noChangeAspect="1"/>
          </p:cNvPicPr>
          <p:nvPr/>
        </p:nvPicPr>
        <p:blipFill>
          <a:blip r:embed="rId4" cstate="print"/>
          <a:srcRect t="19214" b="18668"/>
          <a:stretch>
            <a:fillRect/>
          </a:stretch>
        </p:blipFill>
        <p:spPr bwMode="auto">
          <a:xfrm>
            <a:off x="7073447" y="786879"/>
            <a:ext cx="1570823" cy="1827534"/>
          </a:xfrm>
          <a:prstGeom prst="rect">
            <a:avLst/>
          </a:prstGeom>
          <a:noFill/>
          <a:ln w="9525">
            <a:noFill/>
            <a:miter lim="800000"/>
            <a:headEnd/>
            <a:tailEnd/>
          </a:ln>
        </p:spPr>
      </p:pic>
      <p:sp>
        <p:nvSpPr>
          <p:cNvPr id="9" name="Text Box 11"/>
          <p:cNvSpPr txBox="1">
            <a:spLocks noChangeArrowheads="1"/>
          </p:cNvSpPr>
          <p:nvPr/>
        </p:nvSpPr>
        <p:spPr bwMode="auto">
          <a:xfrm>
            <a:off x="6509580" y="2472517"/>
            <a:ext cx="2764002" cy="523220"/>
          </a:xfrm>
          <a:prstGeom prst="rect">
            <a:avLst/>
          </a:prstGeom>
          <a:noFill/>
          <a:ln w="9525">
            <a:noFill/>
            <a:miter lim="800000"/>
            <a:headEnd/>
            <a:tailEnd/>
          </a:ln>
        </p:spPr>
        <p:txBody>
          <a:bodyPr wrap="square">
            <a:spAutoFit/>
          </a:bodyPr>
          <a:lstStyle/>
          <a:p>
            <a:pPr algn="ctr">
              <a:spcBef>
                <a:spcPct val="50000"/>
              </a:spcBef>
            </a:pPr>
            <a:r>
              <a:rPr lang="en-US" sz="1400" b="1" dirty="0" smtClean="0">
                <a:latin typeface="+mn-lt"/>
              </a:rPr>
              <a:t>Dark Energy Survey – Data-taking started Aug. 2013</a:t>
            </a:r>
            <a:endParaRPr lang="en-US" sz="1400" b="1" dirty="0">
              <a:latin typeface="+mn-lt"/>
            </a:endParaRPr>
          </a:p>
        </p:txBody>
      </p:sp>
      <p:pic>
        <p:nvPicPr>
          <p:cNvPr id="10" name="Picture 2"/>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79180" y="3977752"/>
            <a:ext cx="2788533" cy="3602119"/>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2" name="Content Placeholder 6"/>
          <p:cNvSpPr txBox="1">
            <a:spLocks/>
          </p:cNvSpPr>
          <p:nvPr/>
        </p:nvSpPr>
        <p:spPr bwMode="auto">
          <a:xfrm>
            <a:off x="114451" y="4660306"/>
            <a:ext cx="5659305" cy="1404724"/>
          </a:xfrm>
          <a:prstGeom prst="rect">
            <a:avLst/>
          </a:prstGeom>
          <a:noFill/>
          <a:ln w="9525">
            <a:noFill/>
            <a:miter lim="800000"/>
            <a:headEnd/>
            <a:tailEnd/>
          </a:ln>
        </p:spPr>
        <p:txBody>
          <a:bodyPr vert="horz" wrap="square" lIns="91429" tIns="45714" rIns="91429" bIns="45714" numCol="1" anchor="t" anchorCtr="0" compatLnSpc="1">
            <a:prstTxWarp prst="textNoShape">
              <a:avLst/>
            </a:prstTxWarp>
            <a:normAutofit/>
          </a:bodyPr>
          <a:lstStyle>
            <a:lvl1pPr marL="342860" indent="-342860" algn="l" rtl="0" eaLnBrk="0" fontAlgn="base" hangingPunct="0">
              <a:spcBef>
                <a:spcPct val="20000"/>
              </a:spcBef>
              <a:spcAft>
                <a:spcPct val="0"/>
              </a:spcAft>
              <a:buFont typeface="Arial" charset="0"/>
              <a:buChar char="•"/>
              <a:defRPr lang="en-US" sz="2400" b="1" kern="1200">
                <a:solidFill>
                  <a:schemeClr val="tx1"/>
                </a:solidFill>
                <a:latin typeface="+mn-lt"/>
                <a:ea typeface="+mn-ea"/>
                <a:cs typeface="Arial" pitchFamily="34" charset="0"/>
              </a:defRPr>
            </a:lvl1pPr>
            <a:lvl2pPr marL="742863" indent="-285717" algn="l" rtl="0" eaLnBrk="0" fontAlgn="base" hangingPunct="0">
              <a:spcBef>
                <a:spcPct val="20000"/>
              </a:spcBef>
              <a:spcAft>
                <a:spcPct val="0"/>
              </a:spcAft>
              <a:buFont typeface="Arial" charset="0"/>
              <a:buChar char="–"/>
              <a:defRPr lang="en-US" sz="2200" kern="1200">
                <a:solidFill>
                  <a:srgbClr val="367317"/>
                </a:solidFill>
                <a:latin typeface="+mn-lt"/>
                <a:ea typeface="+mn-ea"/>
                <a:cs typeface="Arial" pitchFamily="34" charset="0"/>
              </a:defRPr>
            </a:lvl2pPr>
            <a:lvl3pPr marL="1142867" indent="-228573" algn="l" rtl="0" eaLnBrk="0" fontAlgn="base" hangingPunct="0">
              <a:spcBef>
                <a:spcPct val="20000"/>
              </a:spcBef>
              <a:spcAft>
                <a:spcPct val="0"/>
              </a:spcAft>
              <a:buFont typeface="Arial" charset="0"/>
              <a:buChar char="•"/>
              <a:defRPr sz="2000" kern="1200">
                <a:solidFill>
                  <a:schemeClr val="tx1"/>
                </a:solidFill>
                <a:latin typeface="+mn-lt"/>
                <a:ea typeface="+mn-ea"/>
                <a:cs typeface="Arial" pitchFamily="34" charset="0"/>
              </a:defRPr>
            </a:lvl3pPr>
            <a:lvl4pPr marL="1600013" indent="-228573" algn="l" rtl="0" eaLnBrk="0" fontAlgn="base" hangingPunct="0">
              <a:spcBef>
                <a:spcPct val="20000"/>
              </a:spcBef>
              <a:spcAft>
                <a:spcPct val="0"/>
              </a:spcAft>
              <a:buFont typeface="Arial" charset="0"/>
              <a:buChar char="–"/>
              <a:defRPr lang="en-US" sz="2000" kern="1200">
                <a:solidFill>
                  <a:schemeClr val="tx2"/>
                </a:solidFill>
                <a:latin typeface="+mn-lt"/>
                <a:ea typeface="+mn-ea"/>
                <a:cs typeface="Arial" pitchFamily="34" charset="0"/>
              </a:defRPr>
            </a:lvl4pPr>
            <a:lvl5pPr marL="2057159" indent="-228573" algn="l" rtl="0" eaLnBrk="0" fontAlgn="base" hangingPunct="0">
              <a:spcBef>
                <a:spcPct val="20000"/>
              </a:spcBef>
              <a:spcAft>
                <a:spcPct val="0"/>
              </a:spcAft>
              <a:buFont typeface="Arial" charset="0"/>
              <a:buChar char="»"/>
              <a:defRPr lang="en-US" sz="2000" kern="1200">
                <a:solidFill>
                  <a:schemeClr val="tx2"/>
                </a:solidFill>
                <a:latin typeface="+mn-lt"/>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charset="0"/>
              <a:buNone/>
            </a:pPr>
            <a:r>
              <a:rPr lang="en-US" sz="1400" dirty="0" smtClean="0">
                <a:solidFill>
                  <a:srgbClr val="000099"/>
                </a:solidFill>
              </a:rPr>
              <a:t>Future planning</a:t>
            </a:r>
          </a:p>
          <a:p>
            <a:pPr>
              <a:spcBef>
                <a:spcPts val="0"/>
              </a:spcBef>
            </a:pPr>
            <a:r>
              <a:rPr lang="en-US" sz="1200" dirty="0" smtClean="0"/>
              <a:t>Dark Energy Spectroscopic Instrument (DESI)</a:t>
            </a:r>
          </a:p>
          <a:p>
            <a:pPr marL="674324" lvl="2">
              <a:spcBef>
                <a:spcPts val="0"/>
              </a:spcBef>
            </a:pPr>
            <a:r>
              <a:rPr lang="en-US" sz="1200" b="0" dirty="0" smtClean="0">
                <a:solidFill>
                  <a:srgbClr val="006600"/>
                </a:solidFill>
              </a:rPr>
              <a:t>Stage-IV experiment using BAO and Redshift Space Distortion (RSD) methods</a:t>
            </a:r>
          </a:p>
          <a:p>
            <a:pPr marL="674324" lvl="2">
              <a:spcBef>
                <a:spcPts val="0"/>
              </a:spcBef>
            </a:pPr>
            <a:r>
              <a:rPr lang="en-US" sz="1200" dirty="0" smtClean="0">
                <a:solidFill>
                  <a:srgbClr val="006600"/>
                </a:solidFill>
              </a:rPr>
              <a:t>P5 recommended DESI as last project to cut when moving from funding scenario B to A (lowest)</a:t>
            </a:r>
          </a:p>
          <a:p>
            <a:pPr marL="674324" lvl="2">
              <a:spcBef>
                <a:spcPts val="0"/>
              </a:spcBef>
            </a:pPr>
            <a:r>
              <a:rPr lang="en-US" sz="1200" b="0" dirty="0" smtClean="0">
                <a:solidFill>
                  <a:srgbClr val="006600"/>
                </a:solidFill>
              </a:rPr>
              <a:t>Discussions with NSF for possible host telescopes</a:t>
            </a:r>
          </a:p>
          <a:p>
            <a:pPr marL="674324" lvl="2">
              <a:spcBef>
                <a:spcPts val="0"/>
              </a:spcBef>
            </a:pPr>
            <a:r>
              <a:rPr lang="en-US" sz="1200" b="0" dirty="0" smtClean="0">
                <a:solidFill>
                  <a:srgbClr val="006600"/>
                </a:solidFill>
              </a:rPr>
              <a:t>CD-1 review planned for Sept. 2014;  R&amp;D continuing in FY2015</a:t>
            </a:r>
          </a:p>
          <a:p>
            <a:pPr>
              <a:spcBef>
                <a:spcPts val="0"/>
              </a:spcBef>
            </a:pPr>
            <a:endParaRPr lang="en-US" sz="1400" b="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89404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716345"/>
            <a:ext cx="6567855" cy="5587740"/>
          </a:xfrm>
        </p:spPr>
        <p:txBody>
          <a:bodyPr>
            <a:noAutofit/>
          </a:bodyPr>
          <a:lstStyle/>
          <a:p>
            <a:pPr marL="0" indent="0">
              <a:spcBef>
                <a:spcPts val="0"/>
              </a:spcBef>
              <a:buNone/>
            </a:pPr>
            <a:r>
              <a:rPr lang="en-US" sz="1600" dirty="0" smtClean="0">
                <a:sym typeface="Wingdings"/>
              </a:rPr>
              <a:t></a:t>
            </a:r>
            <a:r>
              <a:rPr lang="en-US" sz="1600" dirty="0" smtClean="0"/>
              <a:t>Learn </a:t>
            </a:r>
            <a:r>
              <a:rPr lang="en-US" sz="1600" dirty="0"/>
              <a:t>the identity and nature of Dark </a:t>
            </a:r>
            <a:r>
              <a:rPr lang="en-US" sz="1600" dirty="0" smtClean="0"/>
              <a:t>Matter</a:t>
            </a:r>
            <a:r>
              <a:rPr lang="en-US" sz="1600" dirty="0">
                <a:solidFill>
                  <a:srgbClr val="000099"/>
                </a:solidFill>
              </a:rPr>
              <a:t> </a:t>
            </a:r>
            <a:r>
              <a:rPr lang="en-US" sz="1600" dirty="0" smtClean="0"/>
              <a:t>- Staged program </a:t>
            </a:r>
          </a:p>
          <a:p>
            <a:pPr marL="182880" indent="-182880">
              <a:spcBef>
                <a:spcPts val="0"/>
              </a:spcBef>
            </a:pPr>
            <a:r>
              <a:rPr lang="en-US" sz="1400" dirty="0" smtClean="0"/>
              <a:t>Current experiments test multiple technologies to determine most powerful method for future generation</a:t>
            </a:r>
          </a:p>
          <a:p>
            <a:pPr marL="0" indent="0">
              <a:spcBef>
                <a:spcPts val="0"/>
              </a:spcBef>
              <a:buNone/>
            </a:pPr>
            <a:endParaRPr lang="en-US" sz="1000" dirty="0" smtClean="0">
              <a:solidFill>
                <a:srgbClr val="000099"/>
              </a:solidFill>
            </a:endParaRPr>
          </a:p>
          <a:p>
            <a:pPr marL="0" indent="0">
              <a:spcBef>
                <a:spcPts val="0"/>
              </a:spcBef>
              <a:buNone/>
            </a:pPr>
            <a:r>
              <a:rPr lang="en-US" sz="1400" dirty="0" smtClean="0">
                <a:solidFill>
                  <a:srgbClr val="000099"/>
                </a:solidFill>
              </a:rPr>
              <a:t>Currently Operating:  DM-G1</a:t>
            </a:r>
            <a:endParaRPr lang="en-US" sz="1400" dirty="0" smtClean="0"/>
          </a:p>
          <a:p>
            <a:pPr>
              <a:spcBef>
                <a:spcPts val="0"/>
              </a:spcBef>
            </a:pPr>
            <a:r>
              <a:rPr lang="en-US" sz="1200" dirty="0" smtClean="0"/>
              <a:t>Weakly Interacting Massive Particle (WIMP) searches</a:t>
            </a:r>
          </a:p>
          <a:p>
            <a:pPr lvl="1">
              <a:spcBef>
                <a:spcPts val="0"/>
              </a:spcBef>
            </a:pPr>
            <a:r>
              <a:rPr lang="en-US" sz="1200" b="1" dirty="0" err="1" smtClean="0"/>
              <a:t>SuperCDMS</a:t>
            </a:r>
            <a:r>
              <a:rPr lang="en-US" sz="1200" b="1" dirty="0" smtClean="0"/>
              <a:t>-Soudan</a:t>
            </a:r>
            <a:r>
              <a:rPr lang="en-US" sz="1200" dirty="0"/>
              <a:t> </a:t>
            </a:r>
            <a:r>
              <a:rPr lang="en-US" sz="1200" dirty="0" smtClean="0"/>
              <a:t> (cryogenic germanium)</a:t>
            </a:r>
          </a:p>
          <a:p>
            <a:pPr lvl="1">
              <a:spcBef>
                <a:spcPts val="0"/>
              </a:spcBef>
            </a:pPr>
            <a:r>
              <a:rPr lang="en-US" sz="1200" b="1" dirty="0" smtClean="0"/>
              <a:t>LUX</a:t>
            </a:r>
            <a:r>
              <a:rPr lang="en-US" sz="1200" dirty="0"/>
              <a:t> </a:t>
            </a:r>
            <a:r>
              <a:rPr lang="en-US" sz="1200" dirty="0" smtClean="0"/>
              <a:t> (liquid xenon)</a:t>
            </a:r>
          </a:p>
          <a:p>
            <a:pPr marL="914294" lvl="2" indent="0">
              <a:spcBef>
                <a:spcPts val="0"/>
              </a:spcBef>
              <a:buNone/>
            </a:pPr>
            <a:r>
              <a:rPr lang="en-US" sz="1200" b="1" dirty="0" smtClean="0">
                <a:solidFill>
                  <a:srgbClr val="C00000"/>
                </a:solidFill>
              </a:rPr>
              <a:t>Top story of the year in </a:t>
            </a:r>
            <a:r>
              <a:rPr lang="en-US" sz="1200" b="1" i="1" dirty="0" smtClean="0">
                <a:solidFill>
                  <a:srgbClr val="C00000"/>
                </a:solidFill>
              </a:rPr>
              <a:t>Nature Magazine</a:t>
            </a:r>
            <a:r>
              <a:rPr lang="en-US" sz="1200" b="1" dirty="0" smtClean="0">
                <a:solidFill>
                  <a:srgbClr val="C00000"/>
                </a:solidFill>
              </a:rPr>
              <a:t> “2013 in Review” </a:t>
            </a:r>
            <a:endParaRPr lang="en-US" sz="1200" b="1" dirty="0" smtClean="0"/>
          </a:p>
          <a:p>
            <a:pPr lvl="1">
              <a:spcBef>
                <a:spcPts val="0"/>
              </a:spcBef>
            </a:pPr>
            <a:r>
              <a:rPr lang="en-US" sz="1200" b="1" dirty="0" smtClean="0"/>
              <a:t>DarkSide-50  </a:t>
            </a:r>
            <a:r>
              <a:rPr lang="en-US" sz="1200" dirty="0" smtClean="0"/>
              <a:t>(liquid argon)</a:t>
            </a:r>
          </a:p>
          <a:p>
            <a:pPr lvl="1">
              <a:spcBef>
                <a:spcPts val="0"/>
              </a:spcBef>
            </a:pPr>
            <a:r>
              <a:rPr lang="en-US" sz="1200" b="1" dirty="0" smtClean="0"/>
              <a:t>COUPP-60</a:t>
            </a:r>
            <a:r>
              <a:rPr lang="en-US" sz="1200" dirty="0"/>
              <a:t> </a:t>
            </a:r>
            <a:r>
              <a:rPr lang="en-US" sz="1200" dirty="0" smtClean="0"/>
              <a:t> (bubble chamber fluids)</a:t>
            </a:r>
          </a:p>
          <a:p>
            <a:pPr>
              <a:spcBef>
                <a:spcPts val="0"/>
              </a:spcBef>
            </a:pPr>
            <a:r>
              <a:rPr lang="en-US" sz="1200" dirty="0" smtClean="0"/>
              <a:t>Search for </a:t>
            </a:r>
            <a:r>
              <a:rPr lang="en-US" sz="1200" dirty="0" err="1" smtClean="0"/>
              <a:t>Axions</a:t>
            </a:r>
            <a:r>
              <a:rPr lang="en-US" sz="1200" dirty="0" smtClean="0"/>
              <a:t> (</a:t>
            </a:r>
            <a:r>
              <a:rPr lang="en-US" sz="1200" dirty="0" err="1" smtClean="0"/>
              <a:t>Primakov</a:t>
            </a:r>
            <a:r>
              <a:rPr lang="en-US" sz="1200" dirty="0" smtClean="0"/>
              <a:t> effect: </a:t>
            </a:r>
            <a:r>
              <a:rPr lang="en-US" sz="1200" dirty="0" err="1" smtClean="0"/>
              <a:t>axion</a:t>
            </a:r>
            <a:r>
              <a:rPr lang="en-US" sz="1200" dirty="0" smtClean="0"/>
              <a:t> conversion to photon in magnetic field)</a:t>
            </a:r>
          </a:p>
          <a:p>
            <a:pPr lvl="1">
              <a:spcBef>
                <a:spcPts val="0"/>
              </a:spcBef>
            </a:pPr>
            <a:r>
              <a:rPr lang="en-US" sz="1200" b="1" dirty="0" smtClean="0"/>
              <a:t>ADMX-2a</a:t>
            </a:r>
            <a:endParaRPr lang="en-US" sz="1200" dirty="0" smtClean="0"/>
          </a:p>
          <a:p>
            <a:pPr marL="0" indent="0">
              <a:spcBef>
                <a:spcPts val="0"/>
              </a:spcBef>
              <a:buNone/>
            </a:pPr>
            <a:endParaRPr lang="en-US" sz="1000" dirty="0" smtClean="0">
              <a:solidFill>
                <a:srgbClr val="000099"/>
              </a:solidFill>
            </a:endParaRPr>
          </a:p>
          <a:p>
            <a:pPr marL="0" indent="0">
              <a:spcBef>
                <a:spcPts val="0"/>
              </a:spcBef>
              <a:buNone/>
            </a:pPr>
            <a:r>
              <a:rPr lang="en-US" sz="1400" dirty="0" smtClean="0">
                <a:solidFill>
                  <a:srgbClr val="000099"/>
                </a:solidFill>
              </a:rPr>
              <a:t>Next:  Generation 2 (DM-G2)</a:t>
            </a:r>
          </a:p>
          <a:p>
            <a:pPr marL="0" indent="0">
              <a:spcBef>
                <a:spcPts val="0"/>
              </a:spcBef>
              <a:buNone/>
            </a:pPr>
            <a:r>
              <a:rPr lang="en-US" sz="1400" dirty="0" smtClean="0">
                <a:solidFill>
                  <a:srgbClr val="006600"/>
                </a:solidFill>
              </a:rPr>
              <a:t>- P5 </a:t>
            </a:r>
            <a:r>
              <a:rPr lang="en-US" sz="1400" dirty="0">
                <a:solidFill>
                  <a:srgbClr val="006600"/>
                </a:solidFill>
              </a:rPr>
              <a:t>recommended an expanded DDDM program including DM-G2 experiments and continuing R&amp;D </a:t>
            </a:r>
            <a:r>
              <a:rPr lang="en-US" sz="1400" dirty="0" smtClean="0">
                <a:solidFill>
                  <a:srgbClr val="006600"/>
                </a:solidFill>
              </a:rPr>
              <a:t>activities.</a:t>
            </a:r>
            <a:endParaRPr lang="en-US" sz="1400" dirty="0" smtClean="0">
              <a:solidFill>
                <a:srgbClr val="000099"/>
              </a:solidFill>
            </a:endParaRPr>
          </a:p>
          <a:p>
            <a:pPr>
              <a:spcBef>
                <a:spcPts val="0"/>
              </a:spcBef>
            </a:pPr>
            <a:r>
              <a:rPr lang="en-US" sz="1200" dirty="0" smtClean="0"/>
              <a:t>Select at least two DM-G2 experiments to move to fabrication phase:  </a:t>
            </a:r>
          </a:p>
          <a:p>
            <a:pPr lvl="1">
              <a:spcBef>
                <a:spcPts val="0"/>
              </a:spcBef>
            </a:pPr>
            <a:r>
              <a:rPr lang="en-US" sz="1200" dirty="0" smtClean="0"/>
              <a:t>Goal is to improve sensitivity by one or more orders of magnitude</a:t>
            </a:r>
          </a:p>
          <a:p>
            <a:pPr lvl="1">
              <a:spcBef>
                <a:spcPts val="0"/>
              </a:spcBef>
            </a:pPr>
            <a:r>
              <a:rPr lang="en-US" sz="1200" dirty="0" smtClean="0"/>
              <a:t>CD-0 in Sept. 2012; Down select review in Dec. 2013</a:t>
            </a:r>
          </a:p>
          <a:p>
            <a:pPr lvl="1">
              <a:spcBef>
                <a:spcPts val="0"/>
              </a:spcBef>
            </a:pPr>
            <a:r>
              <a:rPr lang="en-US" sz="1200" dirty="0"/>
              <a:t>P</a:t>
            </a:r>
            <a:r>
              <a:rPr lang="en-US" sz="1200" dirty="0" smtClean="0"/>
              <a:t>lan to announce selection ~ end of June, 2014</a:t>
            </a:r>
            <a:endParaRPr lang="en-US" sz="1200" dirty="0" smtClean="0">
              <a:solidFill>
                <a:srgbClr val="000099"/>
              </a:solidFill>
            </a:endParaRPr>
          </a:p>
          <a:p>
            <a:pPr lvl="0">
              <a:spcBef>
                <a:spcPts val="0"/>
              </a:spcBef>
            </a:pPr>
            <a:r>
              <a:rPr lang="en-US" sz="1200" dirty="0"/>
              <a:t>The overall DDDM program will need to include DM-G2 project(s), operations of current experiments, background and material studies, and future R&amp;D efforts.</a:t>
            </a:r>
          </a:p>
          <a:p>
            <a:pPr marL="0" indent="0">
              <a:spcBef>
                <a:spcPts val="0"/>
              </a:spcBef>
              <a:buNone/>
            </a:pPr>
            <a:endParaRPr lang="en-US" sz="1000" dirty="0" smtClean="0">
              <a:solidFill>
                <a:srgbClr val="000099"/>
              </a:solidFill>
            </a:endParaRPr>
          </a:p>
          <a:p>
            <a:pPr marL="0" indent="0">
              <a:spcBef>
                <a:spcPts val="0"/>
              </a:spcBef>
              <a:buNone/>
            </a:pPr>
            <a:r>
              <a:rPr lang="en-US" sz="1400" dirty="0" smtClean="0">
                <a:solidFill>
                  <a:srgbClr val="000099"/>
                </a:solidFill>
              </a:rPr>
              <a:t>Future</a:t>
            </a:r>
          </a:p>
          <a:p>
            <a:pPr marL="0" indent="0">
              <a:spcBef>
                <a:spcPts val="0"/>
              </a:spcBef>
              <a:buNone/>
            </a:pPr>
            <a:r>
              <a:rPr lang="en-US" sz="1400" dirty="0" smtClean="0">
                <a:solidFill>
                  <a:srgbClr val="006600"/>
                </a:solidFill>
              </a:rPr>
              <a:t>- P5 </a:t>
            </a:r>
            <a:r>
              <a:rPr lang="en-US" sz="1400" dirty="0">
                <a:solidFill>
                  <a:srgbClr val="006600"/>
                </a:solidFill>
              </a:rPr>
              <a:t>recommended </a:t>
            </a:r>
            <a:r>
              <a:rPr lang="en-US" sz="1400" dirty="0" smtClean="0">
                <a:solidFill>
                  <a:srgbClr val="006600"/>
                </a:solidFill>
              </a:rPr>
              <a:t>supporting one or more DM-G3 experiments as part of a global program.</a:t>
            </a:r>
          </a:p>
          <a:p>
            <a:pPr>
              <a:spcBef>
                <a:spcPts val="0"/>
              </a:spcBef>
            </a:pPr>
            <a:r>
              <a:rPr lang="en-US" sz="1200" dirty="0" smtClean="0"/>
              <a:t>DM-G3 </a:t>
            </a:r>
            <a:r>
              <a:rPr lang="en-US" sz="1200" dirty="0"/>
              <a:t>R&amp;D</a:t>
            </a:r>
            <a:r>
              <a:rPr lang="en-US" sz="1200" dirty="0" smtClean="0"/>
              <a:t> will be part of a new DDDM R&amp;D program.</a:t>
            </a:r>
          </a:p>
          <a:p>
            <a:pPr marL="0" indent="0">
              <a:spcBef>
                <a:spcPts val="0"/>
              </a:spcBef>
              <a:buNone/>
            </a:pPr>
            <a:endParaRPr lang="en-US" sz="1600" b="0" dirty="0" smtClean="0"/>
          </a:p>
          <a:p>
            <a:pPr lvl="1">
              <a:spcBef>
                <a:spcPts val="0"/>
              </a:spcBef>
            </a:pPr>
            <a:endParaRPr lang="en-US" sz="1400" dirty="0" smtClean="0"/>
          </a:p>
          <a:p>
            <a:pPr marL="0" indent="0">
              <a:spcBef>
                <a:spcPts val="0"/>
              </a:spcBef>
              <a:buNone/>
            </a:pPr>
            <a:endParaRPr lang="en-US" sz="1400" dirty="0" smtClean="0"/>
          </a:p>
          <a:p>
            <a:pPr>
              <a:spcBef>
                <a:spcPts val="0"/>
              </a:spcBef>
            </a:pPr>
            <a:endParaRPr lang="en-US" sz="1400" dirty="0" smtClean="0"/>
          </a:p>
          <a:p>
            <a:pPr>
              <a:spcBef>
                <a:spcPts val="0"/>
              </a:spcBef>
            </a:pPr>
            <a:endParaRPr lang="en-US" sz="1400" dirty="0"/>
          </a:p>
        </p:txBody>
      </p:sp>
      <p:sp>
        <p:nvSpPr>
          <p:cNvPr id="6" name="Title 5"/>
          <p:cNvSpPr>
            <a:spLocks noGrp="1"/>
          </p:cNvSpPr>
          <p:nvPr>
            <p:ph type="title"/>
          </p:nvPr>
        </p:nvSpPr>
        <p:spPr/>
        <p:txBody>
          <a:bodyPr>
            <a:normAutofit/>
          </a:bodyPr>
          <a:lstStyle/>
          <a:p>
            <a:r>
              <a:rPr lang="en-US" dirty="0" smtClean="0"/>
              <a:t>Direct Detection Dark Matter (DDDM) Program Status</a:t>
            </a:r>
            <a:endParaRPr lang="en-US" dirty="0"/>
          </a:p>
        </p:txBody>
      </p:sp>
      <p:sp>
        <p:nvSpPr>
          <p:cNvPr id="4" name="Slide Number Placeholder 3"/>
          <p:cNvSpPr>
            <a:spLocks noGrp="1"/>
          </p:cNvSpPr>
          <p:nvPr>
            <p:ph type="sldNum" sz="quarter" idx="11"/>
          </p:nvPr>
        </p:nvSpPr>
        <p:spPr/>
        <p:txBody>
          <a:bodyPr/>
          <a:lstStyle/>
          <a:p>
            <a:fld id="{94F563F1-1FD0-446D-9E06-76D1145772BC}" type="slidenum">
              <a:rPr lang="en-US" smtClean="0"/>
              <a:pPr/>
              <a:t>22</a:t>
            </a:fld>
            <a:endParaRPr lang="en-US"/>
          </a:p>
        </p:txBody>
      </p:sp>
      <p:pic>
        <p:nvPicPr>
          <p:cNvPr id="5" name="Picture 4"/>
          <p:cNvPicPr>
            <a:picLocks noChangeAspect="1"/>
          </p:cNvPicPr>
          <p:nvPr/>
        </p:nvPicPr>
        <p:blipFill rotWithShape="1">
          <a:blip r:embed="rId2" cstate="print"/>
          <a:srcRect l="50873" t="40000" b="7273"/>
          <a:stretch/>
        </p:blipFill>
        <p:spPr>
          <a:xfrm>
            <a:off x="6746588" y="985517"/>
            <a:ext cx="2397412" cy="1927013"/>
          </a:xfrm>
          <a:prstGeom prst="rect">
            <a:avLst/>
          </a:prstGeom>
        </p:spPr>
      </p:pic>
      <p:sp>
        <p:nvSpPr>
          <p:cNvPr id="7" name="TextBox 6"/>
          <p:cNvSpPr txBox="1"/>
          <p:nvPr/>
        </p:nvSpPr>
        <p:spPr>
          <a:xfrm>
            <a:off x="6683419" y="2920994"/>
            <a:ext cx="2374538" cy="307777"/>
          </a:xfrm>
          <a:prstGeom prst="rect">
            <a:avLst/>
          </a:prstGeom>
          <a:noFill/>
        </p:spPr>
        <p:txBody>
          <a:bodyPr wrap="square" rtlCol="0">
            <a:spAutoFit/>
          </a:bodyPr>
          <a:lstStyle/>
          <a:p>
            <a:pPr algn="ctr"/>
            <a:r>
              <a:rPr lang="en-US" sz="1400" dirty="0" smtClean="0"/>
              <a:t>CDMS</a:t>
            </a:r>
            <a:endParaRPr lang="en-US" sz="1400" dirty="0"/>
          </a:p>
        </p:txBody>
      </p:sp>
      <p:pic>
        <p:nvPicPr>
          <p:cNvPr id="8" name="Picture 4" descr="http://www.symmetrymagazine.org/sites/default/files/styles/lead_image/public/images/standard/Breaking_LUX-first-results-1.jpg?itok=vbLbSBZO"/>
          <p:cNvPicPr>
            <a:picLocks noChangeAspect="1" noChangeArrowheads="1"/>
          </p:cNvPicPr>
          <p:nvPr/>
        </p:nvPicPr>
        <p:blipFill rotWithShape="1">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7703" r="29269"/>
          <a:stretch/>
        </p:blipFill>
        <p:spPr bwMode="auto">
          <a:xfrm>
            <a:off x="6683419" y="3393016"/>
            <a:ext cx="2374538" cy="252039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9" name="TextBox 8"/>
          <p:cNvSpPr txBox="1"/>
          <p:nvPr/>
        </p:nvSpPr>
        <p:spPr>
          <a:xfrm>
            <a:off x="6683419" y="5913412"/>
            <a:ext cx="2374538" cy="307777"/>
          </a:xfrm>
          <a:prstGeom prst="rect">
            <a:avLst/>
          </a:prstGeom>
          <a:noFill/>
        </p:spPr>
        <p:txBody>
          <a:bodyPr wrap="square" rtlCol="0">
            <a:spAutoFit/>
          </a:bodyPr>
          <a:lstStyle/>
          <a:p>
            <a:pPr algn="ctr"/>
            <a:r>
              <a:rPr lang="en-US" sz="1400" dirty="0" smtClean="0"/>
              <a:t>LUX</a:t>
            </a:r>
            <a:endParaRPr lang="en-US" sz="1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8563039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Slide Number Placeholder 3"/>
          <p:cNvSpPr txBox="1">
            <a:spLocks noGrp="1"/>
          </p:cNvSpPr>
          <p:nvPr/>
        </p:nvSpPr>
        <p:spPr bwMode="auto">
          <a:xfrm>
            <a:off x="8766175" y="6619875"/>
            <a:ext cx="377825" cy="238125"/>
          </a:xfrm>
          <a:prstGeom prst="rect">
            <a:avLst/>
          </a:prstGeom>
          <a:noFill/>
          <a:ln w="9525">
            <a:noFill/>
            <a:miter lim="800000"/>
            <a:headEnd/>
            <a:tailEnd/>
          </a:ln>
        </p:spPr>
        <p:txBody>
          <a:bodyPr/>
          <a:lstStyle/>
          <a:p>
            <a:pPr algn="r" fontAlgn="base">
              <a:spcBef>
                <a:spcPct val="0"/>
              </a:spcBef>
              <a:spcAft>
                <a:spcPct val="0"/>
              </a:spcAft>
            </a:pPr>
            <a:fld id="{0E770952-9089-48F1-BE0A-15A800A06D37}" type="slidenum">
              <a:rPr lang="en-US" sz="1000" b="1">
                <a:solidFill>
                  <a:prstClr val="black"/>
                </a:solidFill>
                <a:latin typeface="Arial" charset="0"/>
              </a:rPr>
              <a:pPr algn="r" fontAlgn="base">
                <a:spcBef>
                  <a:spcPct val="0"/>
                </a:spcBef>
                <a:spcAft>
                  <a:spcPct val="0"/>
                </a:spcAft>
              </a:pPr>
              <a:t>23</a:t>
            </a:fld>
            <a:endParaRPr lang="en-US" sz="1000" b="1">
              <a:solidFill>
                <a:prstClr val="black"/>
              </a:solidFill>
              <a:latin typeface="Arial" charset="0"/>
            </a:endParaRPr>
          </a:p>
        </p:txBody>
      </p:sp>
      <p:sp>
        <p:nvSpPr>
          <p:cNvPr id="61444" name="Content Placeholder 2"/>
          <p:cNvSpPr>
            <a:spLocks/>
          </p:cNvSpPr>
          <p:nvPr/>
        </p:nvSpPr>
        <p:spPr bwMode="auto">
          <a:xfrm>
            <a:off x="0" y="1098550"/>
            <a:ext cx="8831263" cy="879475"/>
          </a:xfrm>
          <a:prstGeom prst="rect">
            <a:avLst/>
          </a:prstGeom>
          <a:noFill/>
          <a:ln w="9525">
            <a:noFill/>
            <a:miter lim="800000"/>
            <a:headEnd/>
            <a:tailEnd/>
          </a:ln>
        </p:spPr>
        <p:txBody>
          <a:bodyPr/>
          <a:lstStyle/>
          <a:p>
            <a:pPr marL="228600" lvl="1" indent="-228600" eaLnBrk="0" fontAlgn="base" hangingPunct="0">
              <a:spcBef>
                <a:spcPct val="0"/>
              </a:spcBef>
              <a:spcAft>
                <a:spcPct val="0"/>
              </a:spcAft>
            </a:pPr>
            <a:r>
              <a:rPr lang="en-US" b="1" dirty="0">
                <a:solidFill>
                  <a:srgbClr val="135C00"/>
                </a:solidFill>
                <a:cs typeface="Arial" charset="0"/>
              </a:rPr>
              <a:t> </a:t>
            </a:r>
            <a:endParaRPr lang="en-US" b="1" dirty="0">
              <a:solidFill>
                <a:srgbClr val="000099"/>
              </a:solidFill>
              <a:latin typeface="Calibri" pitchFamily="34" charset="0"/>
              <a:cs typeface="Arial" charset="0"/>
              <a:sym typeface="Wingdings" pitchFamily="2" charset="2"/>
            </a:endParaRPr>
          </a:p>
        </p:txBody>
      </p:sp>
      <p:sp>
        <p:nvSpPr>
          <p:cNvPr id="3" name="Content Placeholder 2"/>
          <p:cNvSpPr>
            <a:spLocks noGrp="1"/>
          </p:cNvSpPr>
          <p:nvPr>
            <p:ph idx="1"/>
          </p:nvPr>
        </p:nvSpPr>
        <p:spPr>
          <a:xfrm>
            <a:off x="150546" y="826558"/>
            <a:ext cx="5801846" cy="5464106"/>
          </a:xfrm>
        </p:spPr>
        <p:txBody>
          <a:bodyPr>
            <a:noAutofit/>
          </a:bodyPr>
          <a:lstStyle/>
          <a:p>
            <a:pPr marL="0" indent="0">
              <a:spcBef>
                <a:spcPts val="0"/>
              </a:spcBef>
              <a:buNone/>
            </a:pPr>
            <a:r>
              <a:rPr lang="en-US" sz="1800" dirty="0" smtClean="0">
                <a:solidFill>
                  <a:srgbClr val="000099"/>
                </a:solidFill>
              </a:rPr>
              <a:t>Explore mechanism for acceleration of space-time expansion and perform indirect searches for dark matter</a:t>
            </a:r>
          </a:p>
          <a:p>
            <a:pPr>
              <a:spcBef>
                <a:spcPts val="0"/>
              </a:spcBef>
            </a:pPr>
            <a:endParaRPr lang="en-US" sz="1100" dirty="0" smtClean="0"/>
          </a:p>
          <a:p>
            <a:pPr marL="0" indent="0">
              <a:spcBef>
                <a:spcPts val="0"/>
              </a:spcBef>
              <a:buNone/>
            </a:pPr>
            <a:r>
              <a:rPr lang="en-US" sz="1600" dirty="0" smtClean="0">
                <a:solidFill>
                  <a:srgbClr val="000099"/>
                </a:solidFill>
              </a:rPr>
              <a:t>Operating</a:t>
            </a:r>
          </a:p>
          <a:p>
            <a:pPr>
              <a:spcBef>
                <a:spcPts val="0"/>
              </a:spcBef>
            </a:pPr>
            <a:r>
              <a:rPr lang="en-US" sz="1400" dirty="0" smtClean="0"/>
              <a:t>Alpha Magnetic Spectrometer (AMS)</a:t>
            </a:r>
          </a:p>
          <a:p>
            <a:pPr lvl="1">
              <a:spcBef>
                <a:spcPts val="0"/>
              </a:spcBef>
            </a:pPr>
            <a:r>
              <a:rPr lang="en-US" sz="1400" dirty="0" smtClean="0"/>
              <a:t>Cosmic ray observatory on the International Space Station (ISS)</a:t>
            </a:r>
          </a:p>
          <a:p>
            <a:pPr lvl="2">
              <a:spcBef>
                <a:spcPts val="0"/>
              </a:spcBef>
            </a:pPr>
            <a:r>
              <a:rPr lang="en-US" sz="1400" dirty="0" smtClean="0"/>
              <a:t>April 2013: High energy positrons consistent with either dark matter or pulsar origin</a:t>
            </a:r>
          </a:p>
          <a:p>
            <a:pPr>
              <a:spcBef>
                <a:spcPts val="0"/>
              </a:spcBef>
            </a:pPr>
            <a:r>
              <a:rPr lang="en-US" sz="1400" dirty="0" smtClean="0"/>
              <a:t>Fermi Gamma-ray Space Telescope (FGST)</a:t>
            </a:r>
          </a:p>
          <a:p>
            <a:pPr lvl="1">
              <a:spcBef>
                <a:spcPts val="0"/>
              </a:spcBef>
            </a:pPr>
            <a:r>
              <a:rPr lang="en-US" sz="1400" dirty="0"/>
              <a:t>G</a:t>
            </a:r>
            <a:r>
              <a:rPr lang="en-US" sz="1400" dirty="0" smtClean="0"/>
              <a:t>amma-ray observatory in space</a:t>
            </a:r>
          </a:p>
          <a:p>
            <a:pPr lvl="2">
              <a:spcBef>
                <a:spcPts val="0"/>
              </a:spcBef>
            </a:pPr>
            <a:r>
              <a:rPr lang="en-US" sz="1400" dirty="0" smtClean="0"/>
              <a:t>Origin of Cosmic Rays result one of Science Magazine’s  2013 “Top 10 Science Breakthroughs of the Year”</a:t>
            </a:r>
          </a:p>
          <a:p>
            <a:pPr>
              <a:spcBef>
                <a:spcPts val="0"/>
              </a:spcBef>
            </a:pPr>
            <a:r>
              <a:rPr lang="en-US" sz="1400" dirty="0" smtClean="0"/>
              <a:t>VERITAS - </a:t>
            </a:r>
            <a:r>
              <a:rPr lang="en-US" sz="1400" b="0" dirty="0" smtClean="0">
                <a:solidFill>
                  <a:srgbClr val="285C00"/>
                </a:solidFill>
              </a:rPr>
              <a:t>Gamma-ray array in Arizona</a:t>
            </a:r>
          </a:p>
          <a:p>
            <a:pPr lvl="2">
              <a:spcBef>
                <a:spcPts val="0"/>
              </a:spcBef>
            </a:pPr>
            <a:r>
              <a:rPr lang="en-US" sz="1400" dirty="0" smtClean="0"/>
              <a:t>Discovery of unexpected very high energy emission </a:t>
            </a:r>
            <a:br>
              <a:rPr lang="en-US" sz="1400" dirty="0" smtClean="0"/>
            </a:br>
            <a:r>
              <a:rPr lang="en-US" sz="1400" dirty="0" smtClean="0"/>
              <a:t>from the Crab Pulsar</a:t>
            </a:r>
            <a:endParaRPr lang="en-US" sz="1400" dirty="0" smtClean="0">
              <a:solidFill>
                <a:srgbClr val="000099"/>
              </a:solidFill>
            </a:endParaRPr>
          </a:p>
          <a:p>
            <a:pPr marL="0" indent="0">
              <a:spcBef>
                <a:spcPts val="0"/>
              </a:spcBef>
              <a:buNone/>
            </a:pPr>
            <a:r>
              <a:rPr lang="en-US" sz="1600" dirty="0" smtClean="0">
                <a:solidFill>
                  <a:srgbClr val="000099"/>
                </a:solidFill>
              </a:rPr>
              <a:t>Fabrication</a:t>
            </a:r>
          </a:p>
          <a:p>
            <a:pPr>
              <a:spcBef>
                <a:spcPts val="0"/>
              </a:spcBef>
            </a:pPr>
            <a:r>
              <a:rPr lang="en-US" sz="1400" dirty="0" smtClean="0"/>
              <a:t>HAWC - </a:t>
            </a:r>
            <a:r>
              <a:rPr lang="en-US" sz="1400" b="0" dirty="0" smtClean="0">
                <a:solidFill>
                  <a:srgbClr val="285C00"/>
                </a:solidFill>
              </a:rPr>
              <a:t>Gamma ray array in Mexico</a:t>
            </a:r>
          </a:p>
          <a:p>
            <a:pPr lvl="2">
              <a:spcBef>
                <a:spcPts val="0"/>
              </a:spcBef>
            </a:pPr>
            <a:r>
              <a:rPr lang="en-US" sz="1400" dirty="0"/>
              <a:t>P</a:t>
            </a:r>
            <a:r>
              <a:rPr lang="en-US" sz="1400" dirty="0" smtClean="0"/>
              <a:t>artial operations now; full operations starting end FY2014</a:t>
            </a:r>
            <a:endParaRPr lang="en-US" sz="1400" dirty="0" smtClean="0">
              <a:solidFill>
                <a:srgbClr val="000099"/>
              </a:solidFill>
            </a:endParaRPr>
          </a:p>
          <a:p>
            <a:pPr marL="0" indent="0">
              <a:spcBef>
                <a:spcPts val="0"/>
              </a:spcBef>
              <a:buNone/>
            </a:pPr>
            <a:r>
              <a:rPr lang="en-US" sz="1600" dirty="0" smtClean="0">
                <a:solidFill>
                  <a:srgbClr val="000099"/>
                </a:solidFill>
              </a:rPr>
              <a:t>Future Planning</a:t>
            </a:r>
          </a:p>
          <a:p>
            <a:pPr>
              <a:spcBef>
                <a:spcPts val="0"/>
              </a:spcBef>
            </a:pPr>
            <a:r>
              <a:rPr lang="en-US" sz="1400" dirty="0"/>
              <a:t>Cherenkov Telescope Array (CTA)</a:t>
            </a:r>
          </a:p>
          <a:p>
            <a:pPr lvl="1">
              <a:spcBef>
                <a:spcPts val="0"/>
              </a:spcBef>
            </a:pPr>
            <a:r>
              <a:rPr lang="en-US" sz="1400" dirty="0" smtClean="0"/>
              <a:t>Next generation international gamma ray observatory</a:t>
            </a:r>
          </a:p>
          <a:p>
            <a:pPr lvl="2">
              <a:spcBef>
                <a:spcPts val="0"/>
              </a:spcBef>
            </a:pPr>
            <a:r>
              <a:rPr lang="en-US" sz="1400" b="1" dirty="0" smtClean="0">
                <a:solidFill>
                  <a:srgbClr val="006600"/>
                </a:solidFill>
              </a:rPr>
              <a:t>P5 recommended a de-scoped US contribution only if NSF-AST moves ahead with the project.</a:t>
            </a:r>
          </a:p>
        </p:txBody>
      </p:sp>
      <p:sp>
        <p:nvSpPr>
          <p:cNvPr id="2" name="Title 1"/>
          <p:cNvSpPr>
            <a:spLocks noGrp="1"/>
          </p:cNvSpPr>
          <p:nvPr>
            <p:ph type="title"/>
          </p:nvPr>
        </p:nvSpPr>
        <p:spPr/>
        <p:txBody>
          <a:bodyPr/>
          <a:lstStyle/>
          <a:p>
            <a:r>
              <a:rPr lang="en-US" smtClean="0"/>
              <a:t>High Energy Cosmic-ray, Gamma-ray Experiments</a:t>
            </a:r>
            <a:endParaRPr lang="en-US" dirty="0"/>
          </a:p>
        </p:txBody>
      </p:sp>
      <p:sp>
        <p:nvSpPr>
          <p:cNvPr id="8" name="Slide Number Placeholder 7"/>
          <p:cNvSpPr>
            <a:spLocks noGrp="1"/>
          </p:cNvSpPr>
          <p:nvPr>
            <p:ph type="sldNum" sz="quarter" idx="11"/>
          </p:nvPr>
        </p:nvSpPr>
        <p:spPr/>
        <p:txBody>
          <a:bodyPr/>
          <a:lstStyle/>
          <a:p>
            <a:fld id="{94F563F1-1FD0-446D-9E06-76D1145772BC}" type="slidenum">
              <a:rPr lang="en-US" smtClean="0"/>
              <a:pPr/>
              <a:t>23</a:t>
            </a:fld>
            <a:endParaRPr lang="en-US"/>
          </a:p>
        </p:txBody>
      </p:sp>
      <p:sp>
        <p:nvSpPr>
          <p:cNvPr id="9" name="TextBox 8"/>
          <p:cNvSpPr txBox="1"/>
          <p:nvPr/>
        </p:nvSpPr>
        <p:spPr>
          <a:xfrm>
            <a:off x="6052631" y="5644181"/>
            <a:ext cx="3091369" cy="307777"/>
          </a:xfrm>
          <a:prstGeom prst="rect">
            <a:avLst/>
          </a:prstGeom>
          <a:noFill/>
        </p:spPr>
        <p:txBody>
          <a:bodyPr wrap="square" rtlCol="0">
            <a:spAutoFit/>
          </a:bodyPr>
          <a:lstStyle/>
          <a:p>
            <a:pPr algn="ctr" fontAlgn="base">
              <a:spcBef>
                <a:spcPct val="0"/>
              </a:spcBef>
              <a:spcAft>
                <a:spcPct val="0"/>
              </a:spcAft>
            </a:pPr>
            <a:r>
              <a:rPr lang="en-US" sz="1400" b="1" dirty="0" smtClean="0">
                <a:solidFill>
                  <a:prstClr val="black"/>
                </a:solidFill>
                <a:latin typeface="+mn-lt"/>
                <a:cs typeface="Arial" pitchFamily="34" charset="0"/>
              </a:rPr>
              <a:t>HAWC </a:t>
            </a:r>
            <a:r>
              <a:rPr lang="en-US" sz="1400" dirty="0" smtClean="0">
                <a:solidFill>
                  <a:prstClr val="black"/>
                </a:solidFill>
                <a:latin typeface="+mn-lt"/>
                <a:cs typeface="Arial" pitchFamily="34" charset="0"/>
              </a:rPr>
              <a:t>– completed array (May 2014)</a:t>
            </a:r>
          </a:p>
        </p:txBody>
      </p:sp>
      <p:grpSp>
        <p:nvGrpSpPr>
          <p:cNvPr id="4" name="Group 3"/>
          <p:cNvGrpSpPr/>
          <p:nvPr/>
        </p:nvGrpSpPr>
        <p:grpSpPr>
          <a:xfrm>
            <a:off x="6196930" y="1014692"/>
            <a:ext cx="2947070" cy="2265862"/>
            <a:chOff x="-61913" y="0"/>
            <a:chExt cx="9205913" cy="6858000"/>
          </a:xfrm>
        </p:grpSpPr>
        <p:pic>
          <p:nvPicPr>
            <p:cNvPr id="10" name="Picture 2" descr="s134e010685.jpg"/>
            <p:cNvPicPr>
              <a:picLocks noChangeAspect="1"/>
            </p:cNvPicPr>
            <p:nvPr/>
          </p:nvPicPr>
          <p:blipFill>
            <a:blip r:embed="rId2" cstate="print"/>
            <a:srcRect l="8096" t="12137" r="12973" b="4103"/>
            <a:stretch>
              <a:fillRect/>
            </a:stretch>
          </p:blipFill>
          <p:spPr bwMode="auto">
            <a:xfrm>
              <a:off x="-61913" y="0"/>
              <a:ext cx="9205913" cy="6858000"/>
            </a:xfrm>
            <a:prstGeom prst="rect">
              <a:avLst/>
            </a:prstGeom>
            <a:noFill/>
            <a:ln w="9525">
              <a:noFill/>
              <a:miter lim="800000"/>
              <a:headEnd/>
              <a:tailEnd/>
            </a:ln>
          </p:spPr>
        </p:pic>
        <p:sp>
          <p:nvSpPr>
            <p:cNvPr id="11" name="Donut 10"/>
            <p:cNvSpPr/>
            <p:nvPr/>
          </p:nvSpPr>
          <p:spPr>
            <a:xfrm>
              <a:off x="6103088" y="2998382"/>
              <a:ext cx="659219" cy="701749"/>
            </a:xfrm>
            <a:prstGeom prst="donut">
              <a:avLst>
                <a:gd name="adj" fmla="val 988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TextBox 11"/>
          <p:cNvSpPr txBox="1"/>
          <p:nvPr/>
        </p:nvSpPr>
        <p:spPr>
          <a:xfrm>
            <a:off x="6193738" y="789599"/>
            <a:ext cx="3091369" cy="307777"/>
          </a:xfrm>
          <a:prstGeom prst="rect">
            <a:avLst/>
          </a:prstGeom>
          <a:noFill/>
        </p:spPr>
        <p:txBody>
          <a:bodyPr wrap="square" rtlCol="0">
            <a:spAutoFit/>
          </a:bodyPr>
          <a:lstStyle/>
          <a:p>
            <a:pPr algn="ctr" fontAlgn="base">
              <a:spcBef>
                <a:spcPct val="0"/>
              </a:spcBef>
              <a:spcAft>
                <a:spcPct val="0"/>
              </a:spcAft>
            </a:pPr>
            <a:r>
              <a:rPr lang="en-US" sz="1400" b="1" dirty="0" smtClean="0">
                <a:solidFill>
                  <a:prstClr val="black"/>
                </a:solidFill>
                <a:latin typeface="+mn-lt"/>
                <a:cs typeface="Arial" pitchFamily="34" charset="0"/>
              </a:rPr>
              <a:t>AMS on the International Space Station</a:t>
            </a:r>
            <a:endParaRPr lang="en-US" sz="1400" b="1" dirty="0">
              <a:solidFill>
                <a:prstClr val="black"/>
              </a:solidFill>
              <a:latin typeface="+mn-lt"/>
              <a:cs typeface="Arial" pitchFamily="34" charset="0"/>
            </a:endParaRPr>
          </a:p>
        </p:txBody>
      </p:sp>
      <p:pic>
        <p:nvPicPr>
          <p:cNvPr id="5" name="Picture 4"/>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76832" y="3557340"/>
            <a:ext cx="3325397" cy="197302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73488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Subtitle 2"/>
          <p:cNvSpPr>
            <a:spLocks noGrp="1"/>
          </p:cNvSpPr>
          <p:nvPr>
            <p:ph idx="1"/>
          </p:nvPr>
        </p:nvSpPr>
        <p:spPr>
          <a:xfrm>
            <a:off x="129346" y="819742"/>
            <a:ext cx="5303257" cy="4016028"/>
          </a:xfrm>
        </p:spPr>
        <p:txBody>
          <a:bodyPr>
            <a:noAutofit/>
          </a:bodyPr>
          <a:lstStyle/>
          <a:p>
            <a:pPr marL="0" indent="0">
              <a:spcBef>
                <a:spcPts val="0"/>
              </a:spcBef>
              <a:buNone/>
            </a:pPr>
            <a:r>
              <a:rPr lang="en-US" sz="1600" dirty="0">
                <a:solidFill>
                  <a:srgbClr val="000099"/>
                </a:solidFill>
              </a:rPr>
              <a:t>Gain insight into the evolution of the </a:t>
            </a:r>
            <a:r>
              <a:rPr lang="en-US" sz="1600" dirty="0" smtClean="0">
                <a:solidFill>
                  <a:srgbClr val="000099"/>
                </a:solidFill>
              </a:rPr>
              <a:t>universe by understanding the oldest visible light</a:t>
            </a:r>
          </a:p>
          <a:p>
            <a:pPr marL="0" indent="0">
              <a:spcBef>
                <a:spcPts val="0"/>
              </a:spcBef>
              <a:buNone/>
            </a:pPr>
            <a:endParaRPr lang="en-US" sz="1000" dirty="0" smtClean="0">
              <a:solidFill>
                <a:srgbClr val="000099"/>
              </a:solidFill>
            </a:endParaRPr>
          </a:p>
          <a:p>
            <a:pPr marL="0" indent="0">
              <a:spcBef>
                <a:spcPts val="0"/>
              </a:spcBef>
              <a:buNone/>
            </a:pPr>
            <a:r>
              <a:rPr lang="en-US" sz="1600" u="sng" dirty="0" smtClean="0">
                <a:solidFill>
                  <a:srgbClr val="000099"/>
                </a:solidFill>
              </a:rPr>
              <a:t>Operating</a:t>
            </a:r>
          </a:p>
          <a:p>
            <a:pPr>
              <a:spcBef>
                <a:spcPts val="0"/>
              </a:spcBef>
            </a:pPr>
            <a:r>
              <a:rPr lang="en-US" sz="1400" dirty="0" smtClean="0"/>
              <a:t>South Pole Telescope polarization (</a:t>
            </a:r>
            <a:r>
              <a:rPr lang="en-US" sz="1400" dirty="0" err="1" smtClean="0"/>
              <a:t>SPTpol</a:t>
            </a:r>
            <a:r>
              <a:rPr lang="en-US" sz="1400" dirty="0" smtClean="0"/>
              <a:t>) </a:t>
            </a:r>
          </a:p>
          <a:p>
            <a:pPr lvl="1">
              <a:spcBef>
                <a:spcPts val="0"/>
              </a:spcBef>
            </a:pPr>
            <a:r>
              <a:rPr lang="en-US" sz="1400" dirty="0" smtClean="0"/>
              <a:t>HEP provided outer-ring detectors</a:t>
            </a:r>
          </a:p>
          <a:p>
            <a:pPr lvl="1">
              <a:spcBef>
                <a:spcPts val="0"/>
              </a:spcBef>
            </a:pPr>
            <a:r>
              <a:rPr lang="en-US" sz="1400" dirty="0" smtClean="0"/>
              <a:t>July 2013: first measurement of “B-mode” polarization in the CMB -- </a:t>
            </a:r>
            <a:r>
              <a:rPr lang="en-US" sz="1400" dirty="0" smtClean="0">
                <a:solidFill>
                  <a:srgbClr val="C00000"/>
                </a:solidFill>
              </a:rPr>
              <a:t>In </a:t>
            </a:r>
            <a:r>
              <a:rPr lang="en-US" sz="1400" i="1" dirty="0">
                <a:solidFill>
                  <a:srgbClr val="C00000"/>
                </a:solidFill>
              </a:rPr>
              <a:t>Physics </a:t>
            </a:r>
            <a:r>
              <a:rPr lang="en-US" sz="1400" i="1" dirty="0" smtClean="0">
                <a:solidFill>
                  <a:srgbClr val="C00000"/>
                </a:solidFill>
              </a:rPr>
              <a:t>World “</a:t>
            </a:r>
            <a:r>
              <a:rPr lang="en-US" sz="1400" dirty="0" smtClean="0">
                <a:solidFill>
                  <a:srgbClr val="C00000"/>
                </a:solidFill>
              </a:rPr>
              <a:t>Top Ten Results of 2013”</a:t>
            </a:r>
          </a:p>
          <a:p>
            <a:pPr marL="914294" lvl="2" indent="0">
              <a:spcBef>
                <a:spcPts val="0"/>
              </a:spcBef>
              <a:buNone/>
            </a:pPr>
            <a:endParaRPr lang="en-US" sz="1000" dirty="0" smtClean="0">
              <a:solidFill>
                <a:srgbClr val="C00000"/>
              </a:solidFill>
            </a:endParaRPr>
          </a:p>
          <a:p>
            <a:pPr marL="0" lvl="2" indent="0">
              <a:spcBef>
                <a:spcPts val="0"/>
              </a:spcBef>
              <a:buNone/>
            </a:pPr>
            <a:r>
              <a:rPr lang="en-US" sz="1600" b="1" u="sng" dirty="0" smtClean="0">
                <a:solidFill>
                  <a:srgbClr val="000099"/>
                </a:solidFill>
              </a:rPr>
              <a:t>Research-only  Contributions</a:t>
            </a:r>
            <a:endParaRPr lang="en-US" sz="1600" b="1" u="sng" dirty="0" smtClean="0">
              <a:solidFill>
                <a:srgbClr val="C00000"/>
              </a:solidFill>
            </a:endParaRPr>
          </a:p>
          <a:p>
            <a:pPr marL="0" indent="0">
              <a:spcBef>
                <a:spcPts val="0"/>
              </a:spcBef>
              <a:buNone/>
            </a:pPr>
            <a:r>
              <a:rPr lang="en-US" sz="1400" dirty="0" smtClean="0"/>
              <a:t>BICEP II</a:t>
            </a:r>
          </a:p>
          <a:p>
            <a:pPr marL="342860" lvl="1" indent="-342860">
              <a:spcBef>
                <a:spcPts val="0"/>
              </a:spcBef>
              <a:buFont typeface="Arial" charset="0"/>
              <a:buChar char="•"/>
            </a:pPr>
            <a:r>
              <a:rPr lang="en-US" sz="1400" b="1" dirty="0" smtClean="0">
                <a:solidFill>
                  <a:srgbClr val="135C00"/>
                </a:solidFill>
                <a:cs typeface="Arial" charset="0"/>
              </a:rPr>
              <a:t>March 2014: DETECTION </a:t>
            </a:r>
            <a:r>
              <a:rPr lang="en-US" sz="1400" b="1" dirty="0">
                <a:solidFill>
                  <a:srgbClr val="135C00"/>
                </a:solidFill>
                <a:cs typeface="Arial" charset="0"/>
              </a:rPr>
              <a:t>OF B-mode POLARIZATION in </a:t>
            </a:r>
            <a:r>
              <a:rPr lang="en-US" sz="1400" b="1" dirty="0" smtClean="0">
                <a:solidFill>
                  <a:srgbClr val="135C00"/>
                </a:solidFill>
                <a:cs typeface="Arial" charset="0"/>
              </a:rPr>
              <a:t>CMB</a:t>
            </a:r>
            <a:br>
              <a:rPr lang="en-US" sz="1400" b="1" dirty="0" smtClean="0">
                <a:solidFill>
                  <a:srgbClr val="135C00"/>
                </a:solidFill>
                <a:cs typeface="Arial" charset="0"/>
              </a:rPr>
            </a:br>
            <a:r>
              <a:rPr lang="en-US" sz="1400" b="1" dirty="0" smtClean="0">
                <a:solidFill>
                  <a:srgbClr val="135C00"/>
                </a:solidFill>
                <a:cs typeface="Arial" charset="0"/>
                <a:sym typeface="Wingdings" panose="05000000000000000000" pitchFamily="2" charset="2"/>
              </a:rPr>
              <a:t></a:t>
            </a:r>
            <a:r>
              <a:rPr lang="en-US" sz="1400" b="1" dirty="0" smtClean="0">
                <a:solidFill>
                  <a:srgbClr val="135C00"/>
                </a:solidFill>
                <a:cs typeface="Arial" charset="0"/>
              </a:rPr>
              <a:t>Signal </a:t>
            </a:r>
            <a:r>
              <a:rPr lang="en-US" sz="1400" b="1" dirty="0">
                <a:solidFill>
                  <a:srgbClr val="135C00"/>
                </a:solidFill>
                <a:cs typeface="Arial" charset="0"/>
              </a:rPr>
              <a:t>of inflationary gravitational </a:t>
            </a:r>
            <a:r>
              <a:rPr lang="en-US" sz="1400" b="1" dirty="0" smtClean="0">
                <a:solidFill>
                  <a:srgbClr val="135C00"/>
                </a:solidFill>
                <a:cs typeface="Arial" charset="0"/>
              </a:rPr>
              <a:t>waves</a:t>
            </a:r>
          </a:p>
          <a:p>
            <a:pPr marL="342860" lvl="1" indent="-342860">
              <a:spcBef>
                <a:spcPts val="0"/>
              </a:spcBef>
              <a:buFont typeface="Arial" charset="0"/>
              <a:buChar char="•"/>
            </a:pPr>
            <a:r>
              <a:rPr lang="en-US" sz="1400" dirty="0">
                <a:solidFill>
                  <a:srgbClr val="336600"/>
                </a:solidFill>
                <a:cs typeface="Arial" charset="0"/>
              </a:rPr>
              <a:t>First direct confirmation of inflation and first detection of  quantum gravity effects; Physics at 10</a:t>
            </a:r>
            <a:r>
              <a:rPr lang="en-US" sz="1400" baseline="30000" dirty="0">
                <a:solidFill>
                  <a:srgbClr val="336600"/>
                </a:solidFill>
                <a:cs typeface="Arial" charset="0"/>
              </a:rPr>
              <a:t>16 </a:t>
            </a:r>
            <a:r>
              <a:rPr lang="en-US" sz="1400" dirty="0" err="1">
                <a:solidFill>
                  <a:srgbClr val="336600"/>
                </a:solidFill>
                <a:cs typeface="Arial" charset="0"/>
              </a:rPr>
              <a:t>GeV</a:t>
            </a:r>
            <a:r>
              <a:rPr lang="en-US" sz="1400" dirty="0">
                <a:solidFill>
                  <a:srgbClr val="336600"/>
                </a:solidFill>
                <a:cs typeface="Arial" charset="0"/>
              </a:rPr>
              <a:t>!</a:t>
            </a:r>
            <a:r>
              <a:rPr lang="en-US" sz="1400" dirty="0" smtClean="0">
                <a:solidFill>
                  <a:srgbClr val="336600"/>
                </a:solidFill>
                <a:cs typeface="Arial" charset="0"/>
              </a:rPr>
              <a:t>!</a:t>
            </a:r>
            <a:endParaRPr lang="en-US" sz="1400" b="1" dirty="0">
              <a:solidFill>
                <a:srgbClr val="135C00"/>
              </a:solidFill>
              <a:cs typeface="Arial" charset="0"/>
            </a:endParaRPr>
          </a:p>
          <a:p>
            <a:pPr marL="0" indent="0">
              <a:spcBef>
                <a:spcPts val="0"/>
              </a:spcBef>
              <a:buNone/>
            </a:pPr>
            <a:r>
              <a:rPr lang="en-US" sz="1400" dirty="0" smtClean="0"/>
              <a:t>Planck space mission:  </a:t>
            </a:r>
          </a:p>
          <a:p>
            <a:pPr lvl="1">
              <a:spcBef>
                <a:spcPts val="0"/>
              </a:spcBef>
            </a:pPr>
            <a:r>
              <a:rPr lang="en-US" sz="1400" dirty="0" smtClean="0"/>
              <a:t>HEP has MOU with NASA to provide  supercomputing resources at NERSC &amp; supports researchers</a:t>
            </a:r>
          </a:p>
        </p:txBody>
      </p:sp>
      <p:sp>
        <p:nvSpPr>
          <p:cNvPr id="66563" name="Rectangle 2"/>
          <p:cNvSpPr>
            <a:spLocks noGrp="1" noChangeArrowheads="1"/>
          </p:cNvSpPr>
          <p:nvPr>
            <p:ph type="title"/>
          </p:nvPr>
        </p:nvSpPr>
        <p:spPr/>
        <p:txBody>
          <a:bodyPr/>
          <a:lstStyle/>
          <a:p>
            <a:r>
              <a:rPr lang="en-US" dirty="0" smtClean="0"/>
              <a:t>Cosmic Microwave Background (CMB)</a:t>
            </a:r>
          </a:p>
        </p:txBody>
      </p:sp>
      <p:sp>
        <p:nvSpPr>
          <p:cNvPr id="11" name="Slide Number Placeholder 10"/>
          <p:cNvSpPr>
            <a:spLocks noGrp="1"/>
          </p:cNvSpPr>
          <p:nvPr>
            <p:ph type="sldNum" sz="quarter" idx="11"/>
          </p:nvPr>
        </p:nvSpPr>
        <p:spPr/>
        <p:txBody>
          <a:bodyPr/>
          <a:lstStyle/>
          <a:p>
            <a:fld id="{94F563F1-1FD0-446D-9E06-76D1145772BC}" type="slidenum">
              <a:rPr lang="en-US" smtClean="0"/>
              <a:pPr/>
              <a:t>24</a:t>
            </a:fld>
            <a:endParaRPr lang="en-US"/>
          </a:p>
        </p:txBody>
      </p:sp>
      <p:pic>
        <p:nvPicPr>
          <p:cNvPr id="9" name="Picture 2" descr="C:\Users\salamic\Desktop\PW-2013-07-25-Cartwright-cosmic.jpg"/>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76856" y="857983"/>
            <a:ext cx="2967144" cy="1966793"/>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5" name="TextBox 14"/>
          <p:cNvSpPr txBox="1"/>
          <p:nvPr/>
        </p:nvSpPr>
        <p:spPr>
          <a:xfrm>
            <a:off x="6176856" y="857983"/>
            <a:ext cx="2967144" cy="338554"/>
          </a:xfrm>
          <a:prstGeom prst="rect">
            <a:avLst/>
          </a:prstGeom>
          <a:noFill/>
          <a:ln w="3175" cmpd="sng">
            <a:noFill/>
          </a:ln>
        </p:spPr>
        <p:txBody>
          <a:bodyPr wrap="square" rtlCol="0">
            <a:spAutoFit/>
          </a:bodyPr>
          <a:lstStyle/>
          <a:p>
            <a:pPr algn="ctr" fontAlgn="base">
              <a:spcBef>
                <a:spcPct val="0"/>
              </a:spcBef>
              <a:spcAft>
                <a:spcPct val="0"/>
              </a:spcAft>
            </a:pPr>
            <a:r>
              <a:rPr lang="en-US" sz="1600" i="1" dirty="0" smtClean="0">
                <a:latin typeface="+mn-lt"/>
              </a:rPr>
              <a:t>South Pole Telescope (SPT)</a:t>
            </a:r>
            <a:endParaRPr lang="en-US" sz="1600" i="1" dirty="0">
              <a:latin typeface="+mn-lt"/>
              <a:sym typeface="Wingdings" pitchFamily="2" charset="2"/>
            </a:endParaRPr>
          </a:p>
        </p:txBody>
      </p:sp>
      <p:pic>
        <p:nvPicPr>
          <p:cNvPr id="2" name="Picture 1"/>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70212" y="2898718"/>
            <a:ext cx="3673788" cy="2098539"/>
          </a:xfrm>
          <a:prstGeom prst="rect">
            <a:avLst/>
          </a:prstGeom>
        </p:spPr>
      </p:pic>
      <p:sp>
        <p:nvSpPr>
          <p:cNvPr id="8" name="TextBox 7"/>
          <p:cNvSpPr txBox="1"/>
          <p:nvPr/>
        </p:nvSpPr>
        <p:spPr>
          <a:xfrm>
            <a:off x="6176856" y="3173901"/>
            <a:ext cx="2967144" cy="338554"/>
          </a:xfrm>
          <a:prstGeom prst="rect">
            <a:avLst/>
          </a:prstGeom>
          <a:noFill/>
          <a:ln w="3175" cmpd="sng">
            <a:noFill/>
          </a:ln>
        </p:spPr>
        <p:txBody>
          <a:bodyPr wrap="square" rtlCol="0">
            <a:spAutoFit/>
          </a:bodyPr>
          <a:lstStyle/>
          <a:p>
            <a:pPr algn="ctr" fontAlgn="base">
              <a:spcBef>
                <a:spcPct val="0"/>
              </a:spcBef>
              <a:spcAft>
                <a:spcPct val="0"/>
              </a:spcAft>
            </a:pPr>
            <a:r>
              <a:rPr lang="en-US" sz="1600" i="1" dirty="0" smtClean="0">
                <a:latin typeface="+mn-lt"/>
              </a:rPr>
              <a:t>BICEP2 results (March 2014)</a:t>
            </a:r>
          </a:p>
        </p:txBody>
      </p:sp>
      <p:sp>
        <p:nvSpPr>
          <p:cNvPr id="10" name="Subtitle 2"/>
          <p:cNvSpPr txBox="1">
            <a:spLocks/>
          </p:cNvSpPr>
          <p:nvPr/>
        </p:nvSpPr>
        <p:spPr bwMode="auto">
          <a:xfrm>
            <a:off x="164157" y="4900541"/>
            <a:ext cx="8478620" cy="1105275"/>
          </a:xfrm>
          <a:prstGeom prst="rect">
            <a:avLst/>
          </a:prstGeom>
          <a:noFill/>
          <a:ln w="9525">
            <a:noFill/>
            <a:miter lim="800000"/>
            <a:headEnd/>
            <a:tailEnd/>
          </a:ln>
        </p:spPr>
        <p:txBody>
          <a:bodyPr vert="horz" wrap="square" lIns="91429" tIns="45714" rIns="91429" bIns="45714" numCol="1" anchor="t" anchorCtr="0" compatLnSpc="1">
            <a:prstTxWarp prst="textNoShape">
              <a:avLst/>
            </a:prstTxWarp>
            <a:noAutofit/>
          </a:bodyPr>
          <a:lstStyle>
            <a:lvl1pPr marL="342860" indent="-342860" algn="l" rtl="0" eaLnBrk="0" fontAlgn="base" hangingPunct="0">
              <a:spcBef>
                <a:spcPct val="20000"/>
              </a:spcBef>
              <a:spcAft>
                <a:spcPct val="0"/>
              </a:spcAft>
              <a:buFont typeface="Arial" charset="0"/>
              <a:buChar char="•"/>
              <a:defRPr lang="en-US" sz="2400" b="1" kern="1200">
                <a:solidFill>
                  <a:schemeClr val="tx1"/>
                </a:solidFill>
                <a:latin typeface="+mn-lt"/>
                <a:ea typeface="+mn-ea"/>
                <a:cs typeface="Arial" pitchFamily="34" charset="0"/>
              </a:defRPr>
            </a:lvl1pPr>
            <a:lvl2pPr marL="742863" indent="-285717" algn="l" rtl="0" eaLnBrk="0" fontAlgn="base" hangingPunct="0">
              <a:spcBef>
                <a:spcPct val="20000"/>
              </a:spcBef>
              <a:spcAft>
                <a:spcPct val="0"/>
              </a:spcAft>
              <a:buFont typeface="Arial" charset="0"/>
              <a:buChar char="–"/>
              <a:defRPr lang="en-US" sz="2200" kern="1200">
                <a:solidFill>
                  <a:srgbClr val="367317"/>
                </a:solidFill>
                <a:latin typeface="+mn-lt"/>
                <a:ea typeface="+mn-ea"/>
                <a:cs typeface="Arial" pitchFamily="34" charset="0"/>
              </a:defRPr>
            </a:lvl2pPr>
            <a:lvl3pPr marL="1142867" indent="-228573" algn="l" rtl="0" eaLnBrk="0" fontAlgn="base" hangingPunct="0">
              <a:spcBef>
                <a:spcPct val="20000"/>
              </a:spcBef>
              <a:spcAft>
                <a:spcPct val="0"/>
              </a:spcAft>
              <a:buFont typeface="Arial" charset="0"/>
              <a:buChar char="•"/>
              <a:defRPr sz="2000" kern="1200">
                <a:solidFill>
                  <a:schemeClr val="tx1"/>
                </a:solidFill>
                <a:latin typeface="+mn-lt"/>
                <a:ea typeface="+mn-ea"/>
                <a:cs typeface="Arial" pitchFamily="34" charset="0"/>
              </a:defRPr>
            </a:lvl3pPr>
            <a:lvl4pPr marL="1600013" indent="-228573" algn="l" rtl="0" eaLnBrk="0" fontAlgn="base" hangingPunct="0">
              <a:spcBef>
                <a:spcPct val="20000"/>
              </a:spcBef>
              <a:spcAft>
                <a:spcPct val="0"/>
              </a:spcAft>
              <a:buFont typeface="Arial" charset="0"/>
              <a:buChar char="–"/>
              <a:defRPr lang="en-US" sz="2000" kern="1200">
                <a:solidFill>
                  <a:schemeClr val="tx2"/>
                </a:solidFill>
                <a:latin typeface="+mn-lt"/>
                <a:ea typeface="+mn-ea"/>
                <a:cs typeface="Arial" pitchFamily="34" charset="0"/>
              </a:defRPr>
            </a:lvl4pPr>
            <a:lvl5pPr marL="2057159" indent="-228573" algn="l" rtl="0" eaLnBrk="0" fontAlgn="base" hangingPunct="0">
              <a:spcBef>
                <a:spcPct val="20000"/>
              </a:spcBef>
              <a:spcAft>
                <a:spcPct val="0"/>
              </a:spcAft>
              <a:buFont typeface="Arial" charset="0"/>
              <a:buChar char="»"/>
              <a:defRPr lang="en-US" sz="2000" kern="1200">
                <a:solidFill>
                  <a:schemeClr val="tx2"/>
                </a:solidFill>
                <a:latin typeface="+mn-lt"/>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charset="0"/>
              <a:buNone/>
            </a:pPr>
            <a:r>
              <a:rPr lang="en-US" sz="1600" u="sng" dirty="0" smtClean="0">
                <a:solidFill>
                  <a:srgbClr val="000099"/>
                </a:solidFill>
              </a:rPr>
              <a:t>Future Planning</a:t>
            </a:r>
          </a:p>
          <a:p>
            <a:pPr>
              <a:spcBef>
                <a:spcPts val="0"/>
              </a:spcBef>
            </a:pPr>
            <a:r>
              <a:rPr lang="en-US" sz="1400" dirty="0" smtClean="0"/>
              <a:t>SPTpol-3G </a:t>
            </a:r>
            <a:r>
              <a:rPr lang="en-US" sz="1400" b="0" dirty="0" smtClean="0">
                <a:solidFill>
                  <a:srgbClr val="285C00"/>
                </a:solidFill>
              </a:rPr>
              <a:t>- HEP is planning participation in major upgrade of the camera to greatly increase sensitivity; review being scheduled for September 2014.</a:t>
            </a:r>
          </a:p>
          <a:p>
            <a:pPr>
              <a:spcBef>
                <a:spcPts val="0"/>
              </a:spcBef>
            </a:pPr>
            <a:r>
              <a:rPr lang="en-US" sz="1400" dirty="0" smtClean="0"/>
              <a:t>CMB Stage-IV (CMB-IV) experiment</a:t>
            </a:r>
          </a:p>
          <a:p>
            <a:pPr lvl="1">
              <a:spcBef>
                <a:spcPts val="0"/>
              </a:spcBef>
            </a:pPr>
            <a:r>
              <a:rPr lang="en-US" sz="1400" b="0" dirty="0" smtClean="0"/>
              <a:t>Community is developing science case &amp; concept</a:t>
            </a:r>
          </a:p>
          <a:p>
            <a:pPr marL="0" lvl="1" indent="0">
              <a:spcBef>
                <a:spcPts val="0"/>
              </a:spcBef>
              <a:buNone/>
            </a:pPr>
            <a:r>
              <a:rPr lang="en-US" sz="1400" dirty="0" smtClean="0"/>
              <a:t>P5 recommended that CMB experiments be part of the core particle physics program.</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37623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idx="1"/>
          </p:nvPr>
        </p:nvSpPr>
        <p:spPr>
          <a:xfrm>
            <a:off x="76200" y="866774"/>
            <a:ext cx="5623956" cy="4833381"/>
          </a:xfrm>
        </p:spPr>
        <p:txBody>
          <a:bodyPr>
            <a:noAutofit/>
          </a:bodyPr>
          <a:lstStyle/>
          <a:p>
            <a:pPr marL="182880" indent="-182880">
              <a:spcBef>
                <a:spcPts val="0"/>
              </a:spcBef>
            </a:pPr>
            <a:r>
              <a:rPr lang="en-US" sz="1400" dirty="0" smtClean="0"/>
              <a:t>April </a:t>
            </a:r>
            <a:r>
              <a:rPr lang="en-US" sz="1400" dirty="0"/>
              <a:t>2013: The Alpha Magnetic Spectrometer (AMS) on the International Space Station observes structure in the cosmic ray positron spectrum </a:t>
            </a:r>
          </a:p>
          <a:p>
            <a:pPr marL="582884" lvl="2" indent="-182880">
              <a:spcBef>
                <a:spcPts val="0"/>
              </a:spcBef>
            </a:pPr>
            <a:r>
              <a:rPr lang="en-US" sz="1400" dirty="0">
                <a:solidFill>
                  <a:srgbClr val="285C00"/>
                </a:solidFill>
              </a:rPr>
              <a:t>Consistent with massive (&gt; 500 </a:t>
            </a:r>
            <a:r>
              <a:rPr lang="en-US" sz="1400" dirty="0" err="1">
                <a:solidFill>
                  <a:srgbClr val="285C00"/>
                </a:solidFill>
              </a:rPr>
              <a:t>GeV</a:t>
            </a:r>
            <a:r>
              <a:rPr lang="en-US" sz="1400" dirty="0">
                <a:solidFill>
                  <a:srgbClr val="285C00"/>
                </a:solidFill>
              </a:rPr>
              <a:t>) Dark Matter particle </a:t>
            </a:r>
            <a:r>
              <a:rPr lang="en-US" sz="1400" dirty="0" smtClean="0">
                <a:solidFill>
                  <a:srgbClr val="285C00"/>
                </a:solidFill>
              </a:rPr>
              <a:t>(DM) annihilation </a:t>
            </a:r>
            <a:r>
              <a:rPr lang="en-US" sz="1400" dirty="0">
                <a:solidFill>
                  <a:srgbClr val="285C00"/>
                </a:solidFill>
              </a:rPr>
              <a:t>in the Galactic halo</a:t>
            </a:r>
          </a:p>
          <a:p>
            <a:pPr marL="582884" lvl="2" indent="-182880">
              <a:spcBef>
                <a:spcPts val="0"/>
              </a:spcBef>
            </a:pPr>
            <a:r>
              <a:rPr lang="en-US" sz="1400" dirty="0">
                <a:solidFill>
                  <a:srgbClr val="285C00"/>
                </a:solidFill>
              </a:rPr>
              <a:t>Need several more years of operation to achieve an “indirect detection,” or determine if the origin is from “conventional” astrophysics (e.g., pulsars)</a:t>
            </a:r>
          </a:p>
          <a:p>
            <a:pPr marL="182880" indent="-182880">
              <a:spcBef>
                <a:spcPts val="0"/>
              </a:spcBef>
            </a:pPr>
            <a:r>
              <a:rPr lang="en-US" sz="1400" dirty="0"/>
              <a:t>October 2013: First results from LUX released</a:t>
            </a:r>
          </a:p>
          <a:p>
            <a:pPr marL="582884" lvl="2" indent="-182880">
              <a:spcBef>
                <a:spcPts val="0"/>
              </a:spcBef>
            </a:pPr>
            <a:r>
              <a:rPr lang="en-US" sz="1400" dirty="0">
                <a:solidFill>
                  <a:srgbClr val="285C00"/>
                </a:solidFill>
              </a:rPr>
              <a:t>World’s best limits for </a:t>
            </a:r>
            <a:r>
              <a:rPr lang="en-US" sz="1400" dirty="0" smtClean="0">
                <a:solidFill>
                  <a:srgbClr val="285C00"/>
                </a:solidFill>
              </a:rPr>
              <a:t>DM </a:t>
            </a:r>
            <a:r>
              <a:rPr lang="en-US" sz="1400" dirty="0">
                <a:solidFill>
                  <a:srgbClr val="285C00"/>
                </a:solidFill>
              </a:rPr>
              <a:t>masses near 33 </a:t>
            </a:r>
            <a:r>
              <a:rPr lang="en-US" sz="1400" dirty="0" err="1">
                <a:solidFill>
                  <a:srgbClr val="285C00"/>
                </a:solidFill>
              </a:rPr>
              <a:t>GeV</a:t>
            </a:r>
            <a:endParaRPr lang="en-US" sz="1400" dirty="0">
              <a:solidFill>
                <a:srgbClr val="285C00"/>
              </a:solidFill>
            </a:endParaRPr>
          </a:p>
          <a:p>
            <a:pPr marL="582884" lvl="2" indent="-182880">
              <a:spcBef>
                <a:spcPts val="0"/>
              </a:spcBef>
            </a:pPr>
            <a:r>
              <a:rPr lang="en-US" sz="1400" dirty="0">
                <a:solidFill>
                  <a:srgbClr val="285C00"/>
                </a:solidFill>
              </a:rPr>
              <a:t>Results don’t favor hints of DM signal seen by other </a:t>
            </a:r>
            <a:r>
              <a:rPr lang="en-US" sz="1400" dirty="0" smtClean="0">
                <a:solidFill>
                  <a:srgbClr val="285C00"/>
                </a:solidFill>
              </a:rPr>
              <a:t>experiments</a:t>
            </a:r>
            <a:endParaRPr lang="en-US" sz="1400" dirty="0">
              <a:solidFill>
                <a:srgbClr val="285C00"/>
              </a:solidFill>
            </a:endParaRPr>
          </a:p>
          <a:p>
            <a:pPr marL="182880" indent="-182880">
              <a:spcBef>
                <a:spcPts val="0"/>
              </a:spcBef>
            </a:pPr>
            <a:r>
              <a:rPr lang="en-US" sz="1400" dirty="0"/>
              <a:t>February 2014: New results from Baryon Oscillation Spectroscopic Survey (BOSS) </a:t>
            </a:r>
          </a:p>
          <a:p>
            <a:pPr marL="582884" lvl="2" indent="-182880">
              <a:spcBef>
                <a:spcPts val="0"/>
              </a:spcBef>
            </a:pPr>
            <a:r>
              <a:rPr lang="en-US" sz="1400" dirty="0">
                <a:solidFill>
                  <a:srgbClr val="285C00"/>
                </a:solidFill>
              </a:rPr>
              <a:t>Scale of the universe measured to 1% accuracy</a:t>
            </a:r>
          </a:p>
          <a:p>
            <a:pPr marL="582884" lvl="2" indent="-182880">
              <a:spcBef>
                <a:spcPts val="0"/>
              </a:spcBef>
            </a:pPr>
            <a:r>
              <a:rPr lang="en-US" sz="1400" dirty="0" smtClean="0">
                <a:solidFill>
                  <a:srgbClr val="285C00"/>
                </a:solidFill>
              </a:rPr>
              <a:t>Precision measurements with a variety of methods are </a:t>
            </a:r>
            <a:r>
              <a:rPr lang="en-US" sz="1400" dirty="0">
                <a:solidFill>
                  <a:srgbClr val="285C00"/>
                </a:solidFill>
              </a:rPr>
              <a:t>the key to determining the nature of dark energy</a:t>
            </a:r>
          </a:p>
          <a:p>
            <a:pPr marL="182880" indent="-182880">
              <a:spcBef>
                <a:spcPts val="0"/>
              </a:spcBef>
            </a:pPr>
            <a:r>
              <a:rPr lang="en-US" sz="1400" dirty="0"/>
              <a:t>February 2014:  </a:t>
            </a:r>
            <a:r>
              <a:rPr lang="en-US" sz="1400" dirty="0" err="1" smtClean="0"/>
              <a:t>SuperCDMS</a:t>
            </a:r>
            <a:r>
              <a:rPr lang="en-US" sz="1400" dirty="0" smtClean="0"/>
              <a:t>-Soudan  results</a:t>
            </a:r>
          </a:p>
          <a:p>
            <a:pPr marL="582884" lvl="2" indent="-182880">
              <a:spcBef>
                <a:spcPts val="0"/>
              </a:spcBef>
            </a:pPr>
            <a:r>
              <a:rPr lang="en-US" sz="1400" dirty="0" smtClean="0">
                <a:solidFill>
                  <a:srgbClr val="285C00"/>
                </a:solidFill>
              </a:rPr>
              <a:t>Initial </a:t>
            </a:r>
            <a:r>
              <a:rPr lang="en-US" sz="1400" dirty="0">
                <a:solidFill>
                  <a:srgbClr val="285C00"/>
                </a:solidFill>
              </a:rPr>
              <a:t>results rules out the favored region of the excess events seen in April 2013</a:t>
            </a:r>
          </a:p>
          <a:p>
            <a:pPr marL="582884" lvl="2" indent="-182880">
              <a:spcBef>
                <a:spcPts val="0"/>
              </a:spcBef>
            </a:pPr>
            <a:r>
              <a:rPr lang="en-US" sz="1400" dirty="0">
                <a:solidFill>
                  <a:srgbClr val="285C00"/>
                </a:solidFill>
              </a:rPr>
              <a:t>February 2014:  </a:t>
            </a:r>
            <a:r>
              <a:rPr lang="en-US" sz="1400" dirty="0" err="1">
                <a:solidFill>
                  <a:srgbClr val="285C00"/>
                </a:solidFill>
              </a:rPr>
              <a:t>SuperCDMS</a:t>
            </a:r>
            <a:r>
              <a:rPr lang="en-US" sz="1400" dirty="0">
                <a:solidFill>
                  <a:srgbClr val="285C00"/>
                </a:solidFill>
              </a:rPr>
              <a:t>-Soudan improves limits for low mass WIMPs</a:t>
            </a:r>
          </a:p>
          <a:p>
            <a:pPr marL="182880" indent="-182880">
              <a:spcBef>
                <a:spcPts val="0"/>
              </a:spcBef>
            </a:pPr>
            <a:r>
              <a:rPr lang="en-US" sz="1400" dirty="0" smtClean="0"/>
              <a:t>March 2014: BICEP2</a:t>
            </a:r>
          </a:p>
          <a:p>
            <a:pPr marL="582884" lvl="2" indent="-182880">
              <a:spcBef>
                <a:spcPts val="0"/>
              </a:spcBef>
            </a:pPr>
            <a:r>
              <a:rPr lang="en-US" sz="1400" dirty="0" smtClean="0">
                <a:solidFill>
                  <a:srgbClr val="285C00"/>
                </a:solidFill>
              </a:rPr>
              <a:t>First measurement of the B-mode signal due to primordial gravitational waves produced during the inflationary epoch – direct evidence of inflation!  (HEP supports  Chao-Lin </a:t>
            </a:r>
            <a:r>
              <a:rPr lang="en-US" sz="1400" dirty="0" err="1" smtClean="0">
                <a:solidFill>
                  <a:srgbClr val="285C00"/>
                </a:solidFill>
              </a:rPr>
              <a:t>Kuo</a:t>
            </a:r>
            <a:r>
              <a:rPr lang="en-US" sz="1400" dirty="0" smtClean="0">
                <a:solidFill>
                  <a:srgbClr val="285C00"/>
                </a:solidFill>
              </a:rPr>
              <a:t>, SLAC/Stanford)</a:t>
            </a:r>
          </a:p>
          <a:p>
            <a:pPr marL="0" indent="0">
              <a:spcBef>
                <a:spcPts val="0"/>
              </a:spcBef>
              <a:buNone/>
            </a:pPr>
            <a:endParaRPr lang="en-US" sz="1400" dirty="0">
              <a:solidFill>
                <a:srgbClr val="285C00"/>
              </a:solidFill>
            </a:endParaRPr>
          </a:p>
          <a:p>
            <a:pPr lvl="1">
              <a:spcBef>
                <a:spcPts val="0"/>
              </a:spcBef>
            </a:pPr>
            <a:endParaRPr lang="en-US" sz="1400" dirty="0"/>
          </a:p>
        </p:txBody>
      </p:sp>
      <p:sp>
        <p:nvSpPr>
          <p:cNvPr id="2" name="Title 1"/>
          <p:cNvSpPr>
            <a:spLocks noGrp="1"/>
          </p:cNvSpPr>
          <p:nvPr>
            <p:ph type="title"/>
          </p:nvPr>
        </p:nvSpPr>
        <p:spPr/>
        <p:txBody>
          <a:bodyPr/>
          <a:lstStyle/>
          <a:p>
            <a:r>
              <a:rPr lang="en-US" dirty="0" smtClean="0"/>
              <a:t>Recent Major Accomplishments: Cosmic Frontier</a:t>
            </a:r>
            <a:endParaRPr lang="en-US" dirty="0"/>
          </a:p>
        </p:txBody>
      </p:sp>
      <p:sp>
        <p:nvSpPr>
          <p:cNvPr id="5" name="Slide Number Placeholder 3"/>
          <p:cNvSpPr>
            <a:spLocks noGrp="1"/>
          </p:cNvSpPr>
          <p:nvPr>
            <p:ph type="sldNum" sz="quarter" idx="11"/>
          </p:nvPr>
        </p:nvSpPr>
        <p:spPr/>
        <p:txBody>
          <a:bodyPr/>
          <a:lstStyle/>
          <a:p>
            <a:fld id="{B6F15528-21DE-4FAA-801E-634DDDAF4B2B}" type="slidenum">
              <a:rPr lang="en-US" smtClean="0"/>
              <a:pPr/>
              <a:t>25</a:t>
            </a:fld>
            <a:endParaRPr lang="en-US" dirty="0"/>
          </a:p>
        </p:txBody>
      </p:sp>
      <p:pic>
        <p:nvPicPr>
          <p:cNvPr id="7" name="Picture 1" descr="s134e010781.jpg"/>
          <p:cNvPicPr>
            <a:picLocks noChangeAspect="1"/>
          </p:cNvPicPr>
          <p:nvPr/>
        </p:nvPicPr>
        <p:blipFill>
          <a:blip r:embed="rId2" cstate="print"/>
          <a:srcRect r="19102"/>
          <a:stretch>
            <a:fillRect/>
          </a:stretch>
        </p:blipFill>
        <p:spPr bwMode="auto">
          <a:xfrm>
            <a:off x="5655568" y="832409"/>
            <a:ext cx="2286000" cy="1722067"/>
          </a:xfrm>
          <a:prstGeom prst="rect">
            <a:avLst/>
          </a:prstGeom>
          <a:noFill/>
          <a:ln w="9525">
            <a:noFill/>
            <a:miter lim="800000"/>
            <a:headEnd/>
            <a:tailEnd/>
          </a:ln>
        </p:spPr>
      </p:pic>
      <p:pic>
        <p:nvPicPr>
          <p:cNvPr id="1028" name="Picture 4" descr="http://www.symmetrymagazine.org/sites/default/files/styles/lead_image/public/images/standard/Breaking_LUX-first-results-1.jpg?itok=vbLbSBZO"/>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41881" y="2038349"/>
            <a:ext cx="2458806" cy="1383957"/>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0" name="Picture 6" descr="A drawing illustrating BAOs - galaxy clusters are surrounded by gray circles, with more galaxies along the circles; a single white line marks the radius of one of the circles"/>
          <p:cNvPicPr>
            <a:picLocks noChangeAspect="1" noChangeArrowheads="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85284" y="3233866"/>
            <a:ext cx="2286000" cy="1467853"/>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 name="Picture 2"/>
          <p:cNvPicPr>
            <a:picLocks noChangeAspect="1" noChangeArrowheads="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98568" y="4331044"/>
            <a:ext cx="2345432" cy="1759074"/>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9" name="Content Placeholder 5" descr="BICEP2_Bmode.png"/>
          <p:cNvPicPr>
            <a:picLocks noChangeAspect="1"/>
          </p:cNvPicPr>
          <p:nvPr/>
        </p:nvPicPr>
        <p:blipFill>
          <a:blip r:embed="rId6" cstate="print"/>
          <a:stretch>
            <a:fillRect/>
          </a:stretch>
        </p:blipFill>
        <p:spPr>
          <a:xfrm>
            <a:off x="5655568" y="5480064"/>
            <a:ext cx="2135970" cy="1220107"/>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33798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1193" y="18"/>
            <a:ext cx="8631933" cy="533400"/>
          </a:xfrm>
        </p:spPr>
        <p:txBody>
          <a:bodyPr rtlCol="0">
            <a:noAutofit/>
          </a:bodyPr>
          <a:lstStyle/>
          <a:p>
            <a:pPr eaLnBrk="1" fontAlgn="auto" hangingPunct="1">
              <a:spcBef>
                <a:spcPts val="0"/>
              </a:spcBef>
              <a:spcAft>
                <a:spcPts val="0"/>
              </a:spcAft>
              <a:defRPr/>
            </a:pPr>
            <a:r>
              <a:rPr lang="en-US" sz="2000" b="1" dirty="0" smtClean="0">
                <a:solidFill>
                  <a:srgbClr val="285C00"/>
                </a:solidFill>
                <a:effectLst/>
                <a:latin typeface="Cambria" pitchFamily="18" charset="0"/>
                <a:cs typeface="Helvetica" pitchFamily="34" charset="0"/>
              </a:rPr>
              <a:t>HEP Cosmic Frontier Program Experiments </a:t>
            </a:r>
            <a:br>
              <a:rPr lang="en-US" sz="2000" b="1" dirty="0" smtClean="0">
                <a:solidFill>
                  <a:srgbClr val="285C00"/>
                </a:solidFill>
                <a:effectLst/>
                <a:latin typeface="Cambria" pitchFamily="18" charset="0"/>
                <a:cs typeface="Helvetica" pitchFamily="34" charset="0"/>
              </a:rPr>
            </a:br>
            <a:r>
              <a:rPr lang="en-US" sz="2000" b="1" dirty="0" smtClean="0">
                <a:solidFill>
                  <a:srgbClr val="285C00"/>
                </a:solidFill>
                <a:effectLst/>
                <a:latin typeface="Cambria" pitchFamily="18" charset="0"/>
                <a:cs typeface="Helvetica" pitchFamily="34" charset="0"/>
              </a:rPr>
              <a:t>– current, planning</a:t>
            </a:r>
            <a:endParaRPr lang="en-US" sz="2000" b="1" dirty="0">
              <a:solidFill>
                <a:srgbClr val="285C00"/>
              </a:solidFill>
              <a:effectLst/>
              <a:latin typeface="Cambria" pitchFamily="18" charset="0"/>
              <a:cs typeface="Helvetica" pitchFamily="34" charset="0"/>
            </a:endParaRPr>
          </a:p>
        </p:txBody>
      </p:sp>
      <p:graphicFrame>
        <p:nvGraphicFramePr>
          <p:cNvPr id="4" name="Table 3"/>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67737448"/>
              </p:ext>
            </p:extLst>
          </p:nvPr>
        </p:nvGraphicFramePr>
        <p:xfrm>
          <a:off x="76200" y="609600"/>
          <a:ext cx="8915401" cy="5927771"/>
        </p:xfrm>
        <a:graphic>
          <a:graphicData uri="http://schemas.openxmlformats.org/drawingml/2006/table">
            <a:tbl>
              <a:tblPr/>
              <a:tblGrid>
                <a:gridCol w="2286000"/>
                <a:gridCol w="914400"/>
                <a:gridCol w="1752600"/>
                <a:gridCol w="1437686"/>
                <a:gridCol w="981665"/>
                <a:gridCol w="857250"/>
                <a:gridCol w="685800"/>
              </a:tblGrid>
              <a:tr h="375281">
                <a:tc>
                  <a:txBody>
                    <a:bodyPr/>
                    <a:lstStyle/>
                    <a:p>
                      <a:pPr algn="l" fontAlgn="b"/>
                      <a:r>
                        <a:rPr lang="en-US" sz="1200" b="1" i="0" u="none" strike="noStrike" dirty="0" smtClean="0">
                          <a:solidFill>
                            <a:schemeClr val="bg1"/>
                          </a:solidFill>
                          <a:effectLst/>
                          <a:latin typeface="Calibri"/>
                        </a:rPr>
                        <a:t>Experiment</a:t>
                      </a:r>
                      <a:endParaRPr lang="en-US" sz="1200" b="1" i="0" u="none" strike="noStrike" dirty="0">
                        <a:solidFill>
                          <a:schemeClr val="bg1"/>
                        </a:solidFill>
                        <a:effectLst/>
                        <a:latin typeface="Calibri"/>
                      </a:endParaRPr>
                    </a:p>
                  </a:txBody>
                  <a:tcPr marL="9525" marR="9525" marT="9526" marB="0" anchor="b">
                    <a:lnL>
                      <a:noFill/>
                    </a:lnL>
                    <a:lnR>
                      <a:noFill/>
                    </a:lnR>
                    <a:lnT>
                      <a:noFill/>
                    </a:lnT>
                    <a:lnB>
                      <a:noFill/>
                    </a:lnB>
                    <a:solidFill>
                      <a:schemeClr val="tx2">
                        <a:lumMod val="60000"/>
                        <a:lumOff val="40000"/>
                      </a:schemeClr>
                    </a:solidFill>
                  </a:tcPr>
                </a:tc>
                <a:tc>
                  <a:txBody>
                    <a:bodyPr/>
                    <a:lstStyle/>
                    <a:p>
                      <a:pPr algn="l" fontAlgn="b"/>
                      <a:r>
                        <a:rPr lang="en-US" sz="1200" b="1" i="0" u="none" strike="noStrike" dirty="0">
                          <a:solidFill>
                            <a:schemeClr val="bg1"/>
                          </a:solidFill>
                          <a:effectLst/>
                          <a:latin typeface="Calibri"/>
                        </a:rPr>
                        <a:t>L</a:t>
                      </a:r>
                      <a:r>
                        <a:rPr lang="en-US" sz="1200" b="1" i="0" u="none" strike="noStrike" dirty="0" smtClean="0">
                          <a:solidFill>
                            <a:schemeClr val="bg1"/>
                          </a:solidFill>
                          <a:effectLst/>
                          <a:latin typeface="Calibri"/>
                        </a:rPr>
                        <a:t>ocation</a:t>
                      </a:r>
                      <a:endParaRPr lang="en-US" sz="1200" b="1" i="0" u="none" strike="noStrike" dirty="0">
                        <a:solidFill>
                          <a:schemeClr val="bg1"/>
                        </a:solidFill>
                        <a:effectLst/>
                        <a:latin typeface="Calibri"/>
                      </a:endParaRPr>
                    </a:p>
                  </a:txBody>
                  <a:tcPr marL="9525" marR="9525" marT="9526" marB="0" anchor="b">
                    <a:lnL>
                      <a:noFill/>
                    </a:lnL>
                    <a:lnR>
                      <a:noFill/>
                    </a:lnR>
                    <a:lnT>
                      <a:noFill/>
                    </a:lnT>
                    <a:lnB>
                      <a:noFill/>
                    </a:lnB>
                    <a:solidFill>
                      <a:schemeClr val="tx2">
                        <a:lumMod val="60000"/>
                        <a:lumOff val="40000"/>
                      </a:schemeClr>
                    </a:solidFill>
                  </a:tcPr>
                </a:tc>
                <a:tc>
                  <a:txBody>
                    <a:bodyPr/>
                    <a:lstStyle/>
                    <a:p>
                      <a:pPr algn="l" fontAlgn="b"/>
                      <a:r>
                        <a:rPr lang="en-US" sz="1200" b="1" i="0" u="none" strike="noStrike" dirty="0" smtClean="0">
                          <a:solidFill>
                            <a:schemeClr val="bg1"/>
                          </a:solidFill>
                          <a:effectLst/>
                          <a:latin typeface="Calibri"/>
                        </a:rPr>
                        <a:t>Description</a:t>
                      </a:r>
                      <a:endParaRPr lang="en-US" sz="1200" b="1" i="0" u="none" strike="noStrike" dirty="0">
                        <a:solidFill>
                          <a:schemeClr val="bg1"/>
                        </a:solidFill>
                        <a:effectLst/>
                        <a:latin typeface="Calibri"/>
                      </a:endParaRPr>
                    </a:p>
                  </a:txBody>
                  <a:tcPr marL="9525" marR="9525" marT="9526" marB="0" anchor="b">
                    <a:lnL>
                      <a:noFill/>
                    </a:lnL>
                    <a:lnR>
                      <a:noFill/>
                    </a:lnR>
                    <a:lnT>
                      <a:noFill/>
                    </a:lnT>
                    <a:lnB>
                      <a:noFill/>
                    </a:lnB>
                    <a:solidFill>
                      <a:schemeClr val="tx2">
                        <a:lumMod val="60000"/>
                        <a:lumOff val="40000"/>
                      </a:schemeClr>
                    </a:solidFill>
                  </a:tcPr>
                </a:tc>
                <a:tc>
                  <a:txBody>
                    <a:bodyPr/>
                    <a:lstStyle/>
                    <a:p>
                      <a:pPr algn="l" fontAlgn="b"/>
                      <a:r>
                        <a:rPr lang="en-US" sz="1200" b="1" i="0" u="none" strike="noStrike" dirty="0">
                          <a:solidFill>
                            <a:schemeClr val="bg1"/>
                          </a:solidFill>
                          <a:effectLst/>
                          <a:latin typeface="Calibri"/>
                        </a:rPr>
                        <a:t>C</a:t>
                      </a:r>
                      <a:r>
                        <a:rPr lang="en-US" sz="1200" b="1" i="0" u="none" strike="noStrike" dirty="0" smtClean="0">
                          <a:solidFill>
                            <a:schemeClr val="bg1"/>
                          </a:solidFill>
                          <a:effectLst/>
                          <a:latin typeface="Calibri"/>
                        </a:rPr>
                        <a:t>urrent </a:t>
                      </a:r>
                      <a:r>
                        <a:rPr lang="en-US" sz="1200" b="1" i="0" u="none" strike="noStrike" dirty="0">
                          <a:solidFill>
                            <a:schemeClr val="bg1"/>
                          </a:solidFill>
                          <a:effectLst/>
                          <a:latin typeface="Calibri"/>
                        </a:rPr>
                        <a:t>S</a:t>
                      </a:r>
                      <a:r>
                        <a:rPr lang="en-US" sz="1200" b="1" i="0" u="none" strike="noStrike" dirty="0" smtClean="0">
                          <a:solidFill>
                            <a:schemeClr val="bg1"/>
                          </a:solidFill>
                          <a:effectLst/>
                          <a:latin typeface="Calibri"/>
                        </a:rPr>
                        <a:t>tatus</a:t>
                      </a:r>
                      <a:endParaRPr lang="en-US" sz="1200" b="1" i="0" u="none" strike="noStrike" dirty="0">
                        <a:solidFill>
                          <a:schemeClr val="bg1"/>
                        </a:solidFill>
                        <a:effectLst/>
                        <a:latin typeface="Calibri"/>
                      </a:endParaRPr>
                    </a:p>
                  </a:txBody>
                  <a:tcPr marL="9525" marR="9525" marT="9526" marB="0" anchor="b">
                    <a:lnL>
                      <a:noFill/>
                    </a:lnL>
                    <a:lnR>
                      <a:noFill/>
                    </a:lnR>
                    <a:lnT>
                      <a:noFill/>
                    </a:lnT>
                    <a:lnB>
                      <a:noFill/>
                    </a:lnB>
                    <a:solidFill>
                      <a:schemeClr val="tx2">
                        <a:lumMod val="60000"/>
                        <a:lumOff val="40000"/>
                      </a:schemeClr>
                    </a:solidFill>
                  </a:tcPr>
                </a:tc>
                <a:tc>
                  <a:txBody>
                    <a:bodyPr/>
                    <a:lstStyle/>
                    <a:p>
                      <a:pPr algn="ctr" fontAlgn="b"/>
                      <a:r>
                        <a:rPr lang="en-US" sz="1200" b="1" i="0" u="none" strike="noStrike" dirty="0">
                          <a:solidFill>
                            <a:schemeClr val="bg1"/>
                          </a:solidFill>
                          <a:effectLst/>
                          <a:latin typeface="Calibri"/>
                        </a:rPr>
                        <a:t># </a:t>
                      </a:r>
                      <a:r>
                        <a:rPr lang="en-US" sz="1200" b="1" i="0" u="none" strike="noStrike" dirty="0" smtClean="0">
                          <a:solidFill>
                            <a:schemeClr val="bg1"/>
                          </a:solidFill>
                          <a:effectLst/>
                          <a:latin typeface="Calibri"/>
                        </a:rPr>
                        <a:t>Collaborators (# US,</a:t>
                      </a:r>
                      <a:r>
                        <a:rPr lang="en-US" sz="1200" b="1" i="0" u="none" strike="noStrike" baseline="0" dirty="0" smtClean="0">
                          <a:solidFill>
                            <a:schemeClr val="bg1"/>
                          </a:solidFill>
                          <a:effectLst/>
                          <a:latin typeface="Calibri"/>
                        </a:rPr>
                        <a:t> HEP)</a:t>
                      </a:r>
                      <a:endParaRPr lang="en-US" sz="1200" b="1" i="0" u="none" strike="noStrike" dirty="0">
                        <a:solidFill>
                          <a:schemeClr val="bg1"/>
                        </a:solidFill>
                        <a:effectLst/>
                        <a:latin typeface="Calibri"/>
                      </a:endParaRPr>
                    </a:p>
                  </a:txBody>
                  <a:tcPr marL="9525" marR="9525" marT="9526" marB="0" anchor="b">
                    <a:lnL>
                      <a:noFill/>
                    </a:lnL>
                    <a:lnR>
                      <a:noFill/>
                    </a:lnR>
                    <a:lnT>
                      <a:noFill/>
                    </a:lnT>
                    <a:lnB>
                      <a:noFill/>
                    </a:lnB>
                    <a:solidFill>
                      <a:schemeClr val="tx2">
                        <a:lumMod val="60000"/>
                        <a:lumOff val="40000"/>
                      </a:schemeClr>
                    </a:solidFill>
                  </a:tcPr>
                </a:tc>
                <a:tc>
                  <a:txBody>
                    <a:bodyPr/>
                    <a:lstStyle/>
                    <a:p>
                      <a:pPr algn="ctr" fontAlgn="b"/>
                      <a:r>
                        <a:rPr lang="en-US" sz="1200" b="1" i="0" u="none" strike="noStrike" dirty="0">
                          <a:solidFill>
                            <a:schemeClr val="bg1"/>
                          </a:solidFill>
                          <a:effectLst/>
                          <a:latin typeface="Calibri"/>
                        </a:rPr>
                        <a:t># </a:t>
                      </a:r>
                      <a:r>
                        <a:rPr lang="en-US" sz="1200" b="1" i="0" u="none" strike="noStrike" dirty="0" smtClean="0">
                          <a:solidFill>
                            <a:schemeClr val="bg1"/>
                          </a:solidFill>
                          <a:effectLst/>
                          <a:latin typeface="Calibri"/>
                        </a:rPr>
                        <a:t>Institutions </a:t>
                      </a:r>
                      <a:r>
                        <a:rPr lang="en-US" sz="1200" b="1" i="0" u="none" strike="noStrike" dirty="0">
                          <a:solidFill>
                            <a:schemeClr val="bg1"/>
                          </a:solidFill>
                          <a:effectLst/>
                          <a:latin typeface="Calibri"/>
                        </a:rPr>
                        <a:t>(# </a:t>
                      </a:r>
                      <a:r>
                        <a:rPr lang="en-US" sz="1200" b="1" i="0" u="none" strike="noStrike" dirty="0" smtClean="0">
                          <a:solidFill>
                            <a:schemeClr val="bg1"/>
                          </a:solidFill>
                          <a:effectLst/>
                          <a:latin typeface="Calibri"/>
                        </a:rPr>
                        <a:t>US,</a:t>
                      </a:r>
                      <a:r>
                        <a:rPr lang="en-US" sz="1200" b="1" i="0" u="none" strike="noStrike" baseline="0" dirty="0" smtClean="0">
                          <a:solidFill>
                            <a:schemeClr val="bg1"/>
                          </a:solidFill>
                          <a:effectLst/>
                          <a:latin typeface="Calibri"/>
                        </a:rPr>
                        <a:t> HEP</a:t>
                      </a:r>
                      <a:r>
                        <a:rPr lang="en-US" sz="1200" b="1" i="0" u="none" strike="noStrike" dirty="0" smtClean="0">
                          <a:solidFill>
                            <a:schemeClr val="bg1"/>
                          </a:solidFill>
                          <a:effectLst/>
                          <a:latin typeface="Calibri"/>
                        </a:rPr>
                        <a:t>)</a:t>
                      </a:r>
                      <a:endParaRPr lang="en-US" sz="1200" b="1" i="0" u="none" strike="noStrike" dirty="0">
                        <a:solidFill>
                          <a:schemeClr val="bg1"/>
                        </a:solidFill>
                        <a:effectLst/>
                        <a:latin typeface="Calibri"/>
                      </a:endParaRPr>
                    </a:p>
                  </a:txBody>
                  <a:tcPr marL="9525" marR="9525" marT="9526" marB="0" anchor="b">
                    <a:lnL>
                      <a:noFill/>
                    </a:lnL>
                    <a:lnR>
                      <a:noFill/>
                    </a:lnR>
                    <a:lnT>
                      <a:noFill/>
                    </a:lnT>
                    <a:lnB>
                      <a:noFill/>
                    </a:lnB>
                    <a:solidFill>
                      <a:schemeClr val="tx2">
                        <a:lumMod val="60000"/>
                        <a:lumOff val="40000"/>
                      </a:schemeClr>
                    </a:solidFill>
                  </a:tcPr>
                </a:tc>
                <a:tc>
                  <a:txBody>
                    <a:bodyPr/>
                    <a:lstStyle/>
                    <a:p>
                      <a:pPr algn="ctr" fontAlgn="b"/>
                      <a:r>
                        <a:rPr lang="en-US" sz="1200" b="1" i="0" u="none" strike="noStrike" dirty="0">
                          <a:solidFill>
                            <a:schemeClr val="bg1"/>
                          </a:solidFill>
                          <a:effectLst/>
                          <a:latin typeface="Calibri"/>
                        </a:rPr>
                        <a:t># </a:t>
                      </a:r>
                      <a:r>
                        <a:rPr lang="en-US" sz="1200" b="1" i="0" u="none" strike="noStrike" dirty="0" smtClean="0">
                          <a:solidFill>
                            <a:schemeClr val="bg1"/>
                          </a:solidFill>
                          <a:effectLst/>
                          <a:latin typeface="Calibri"/>
                        </a:rPr>
                        <a:t>Countries</a:t>
                      </a:r>
                      <a:endParaRPr lang="en-US" sz="1200" b="1" i="0" u="none" strike="noStrike" dirty="0">
                        <a:solidFill>
                          <a:schemeClr val="bg1"/>
                        </a:solidFill>
                        <a:effectLst/>
                        <a:latin typeface="Calibri"/>
                      </a:endParaRPr>
                    </a:p>
                  </a:txBody>
                  <a:tcPr marL="9525" marR="9525" marT="9526" marB="0" anchor="b">
                    <a:lnL>
                      <a:noFill/>
                    </a:lnL>
                    <a:lnR>
                      <a:noFill/>
                    </a:lnR>
                    <a:lnT>
                      <a:noFill/>
                    </a:lnT>
                    <a:lnB>
                      <a:noFill/>
                    </a:lnB>
                    <a:solidFill>
                      <a:schemeClr val="tx2">
                        <a:lumMod val="60000"/>
                        <a:lumOff val="40000"/>
                      </a:schemeClr>
                    </a:solidFill>
                  </a:tcPr>
                </a:tc>
              </a:tr>
              <a:tr h="310184">
                <a:tc>
                  <a:txBody>
                    <a:bodyPr/>
                    <a:lstStyle/>
                    <a:p>
                      <a:pPr algn="l" fontAlgn="b"/>
                      <a:r>
                        <a:rPr lang="en-US" sz="1000" b="1" i="0" u="none" strike="noStrike" dirty="0">
                          <a:solidFill>
                            <a:srgbClr val="000000"/>
                          </a:solidFill>
                          <a:effectLst/>
                          <a:latin typeface="Calibri"/>
                        </a:rPr>
                        <a:t>Baryon Oscillation </a:t>
                      </a:r>
                      <a:r>
                        <a:rPr lang="en-US" sz="1000" b="1" i="0" u="none" strike="noStrike" dirty="0" err="1">
                          <a:solidFill>
                            <a:srgbClr val="000000"/>
                          </a:solidFill>
                          <a:effectLst/>
                          <a:latin typeface="Calibri"/>
                        </a:rPr>
                        <a:t>Spectrosopic</a:t>
                      </a:r>
                      <a:r>
                        <a:rPr lang="en-US" sz="1000" b="1" i="0" u="none" strike="noStrike" dirty="0">
                          <a:solidFill>
                            <a:srgbClr val="000000"/>
                          </a:solidFill>
                          <a:effectLst/>
                          <a:latin typeface="Calibri"/>
                        </a:rPr>
                        <a:t> Survey (BOSS)</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a:rPr>
                        <a:t>APO in New Mexico</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a:rPr>
                        <a:t>dark energy stage III (spectroscopic)</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a:rPr>
                        <a:t>operating through FY14</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a:rPr>
                        <a:t>230 (150 US, 40 HEP)</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a:rPr>
                        <a:t>(22 US, 8 HEP)</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a:rPr>
                        <a:t>7</a:t>
                      </a:r>
                    </a:p>
                  </a:txBody>
                  <a:tcPr marL="5388" marR="5388" marT="5388" marB="0" anchor="b">
                    <a:lnL>
                      <a:noFill/>
                    </a:lnL>
                    <a:lnR>
                      <a:noFill/>
                    </a:lnR>
                    <a:lnT>
                      <a:noFill/>
                    </a:lnT>
                    <a:lnB>
                      <a:noFill/>
                    </a:lnB>
                    <a:solidFill>
                      <a:schemeClr val="accent1">
                        <a:lumMod val="20000"/>
                        <a:lumOff val="80000"/>
                      </a:schemeClr>
                    </a:solidFill>
                  </a:tcPr>
                </a:tc>
              </a:tr>
              <a:tr h="310184">
                <a:tc>
                  <a:txBody>
                    <a:bodyPr/>
                    <a:lstStyle/>
                    <a:p>
                      <a:pPr algn="l" fontAlgn="b"/>
                      <a:r>
                        <a:rPr lang="en-US" sz="1000" b="1" i="0" u="none" strike="noStrike" dirty="0">
                          <a:solidFill>
                            <a:srgbClr val="000000"/>
                          </a:solidFill>
                          <a:effectLst/>
                          <a:latin typeface="Calibri"/>
                        </a:rPr>
                        <a:t>Dark Energy Survey (DES)</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a:solidFill>
                            <a:srgbClr val="000000"/>
                          </a:solidFill>
                          <a:effectLst/>
                          <a:latin typeface="Calibri"/>
                        </a:rPr>
                        <a:t>CTIO in Chile</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a:solidFill>
                            <a:srgbClr val="000000"/>
                          </a:solidFill>
                          <a:effectLst/>
                          <a:latin typeface="Calibri"/>
                        </a:rPr>
                        <a:t>dark energy stage III (imaging)</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a:solidFill>
                            <a:srgbClr val="000000"/>
                          </a:solidFill>
                          <a:effectLst/>
                          <a:latin typeface="Calibri"/>
                        </a:rPr>
                        <a:t>operations started Sept. 2013</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300</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25 (13 US, 9 HEP)</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6</a:t>
                      </a:r>
                    </a:p>
                  </a:txBody>
                  <a:tcPr marL="5388" marR="5388" marT="5388" marB="0" anchor="b">
                    <a:lnL>
                      <a:noFill/>
                    </a:lnL>
                    <a:lnR>
                      <a:noFill/>
                    </a:lnR>
                    <a:lnT>
                      <a:noFill/>
                    </a:lnT>
                    <a:lnB>
                      <a:noFill/>
                    </a:lnB>
                    <a:solidFill>
                      <a:schemeClr val="tx2">
                        <a:lumMod val="20000"/>
                        <a:lumOff val="80000"/>
                      </a:schemeClr>
                    </a:solidFill>
                  </a:tcPr>
                </a:tc>
              </a:tr>
              <a:tr h="336943">
                <a:tc>
                  <a:txBody>
                    <a:bodyPr/>
                    <a:lstStyle/>
                    <a:p>
                      <a:pPr algn="l" fontAlgn="b"/>
                      <a:r>
                        <a:rPr lang="en-US" sz="1000" b="1" i="0" u="none" strike="noStrike" dirty="0">
                          <a:solidFill>
                            <a:srgbClr val="000000"/>
                          </a:solidFill>
                          <a:effectLst/>
                          <a:latin typeface="Calibri"/>
                        </a:rPr>
                        <a:t>Large Synoptic Survey Telescope (LSST) - Dark Energy Science Collaboration (DESC)</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a:solidFill>
                            <a:srgbClr val="000000"/>
                          </a:solidFill>
                          <a:effectLst/>
                          <a:latin typeface="Calibri"/>
                        </a:rPr>
                        <a:t>Cerro Pachon in Chile</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a:rPr>
                        <a:t>dark energy stage IV (imaging)</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a:rPr>
                        <a:t>science studies</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a:rPr>
                        <a:t>232 (200 US, 134 HEP)</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a:rPr>
                        <a:t>53 (41 US, 16 HEP)</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a:rPr>
                        <a:t>3</a:t>
                      </a:r>
                    </a:p>
                  </a:txBody>
                  <a:tcPr marL="5388" marR="5388" marT="5388" marB="0" anchor="b">
                    <a:lnL>
                      <a:noFill/>
                    </a:lnL>
                    <a:lnR>
                      <a:noFill/>
                    </a:lnR>
                    <a:lnT>
                      <a:noFill/>
                    </a:lnT>
                    <a:lnB>
                      <a:noFill/>
                    </a:lnB>
                    <a:solidFill>
                      <a:schemeClr val="accent1">
                        <a:lumMod val="20000"/>
                        <a:lumOff val="80000"/>
                      </a:schemeClr>
                    </a:solidFill>
                  </a:tcPr>
                </a:tc>
              </a:tr>
              <a:tr h="496143">
                <a:tc>
                  <a:txBody>
                    <a:bodyPr/>
                    <a:lstStyle/>
                    <a:p>
                      <a:pPr algn="l" fontAlgn="b"/>
                      <a:r>
                        <a:rPr lang="en-US" sz="1000" b="1" i="0" u="none" strike="noStrike" dirty="0">
                          <a:solidFill>
                            <a:srgbClr val="000000"/>
                          </a:solidFill>
                          <a:effectLst/>
                          <a:latin typeface="Calibri"/>
                        </a:rPr>
                        <a:t>Large Synoptic Survey Telescope (LSST) - </a:t>
                      </a:r>
                      <a:r>
                        <a:rPr lang="en-US" sz="1000" b="1" i="0" u="none" strike="noStrike" dirty="0" err="1">
                          <a:solidFill>
                            <a:srgbClr val="000000"/>
                          </a:solidFill>
                          <a:effectLst/>
                          <a:latin typeface="Calibri"/>
                        </a:rPr>
                        <a:t>LSSTcam</a:t>
                      </a:r>
                      <a:r>
                        <a:rPr lang="en-US" sz="1000" b="1" i="0" u="none" strike="noStrike" dirty="0">
                          <a:solidFill>
                            <a:srgbClr val="000000"/>
                          </a:solidFill>
                          <a:effectLst/>
                          <a:latin typeface="Calibri"/>
                        </a:rPr>
                        <a:t> Project</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a:solidFill>
                            <a:srgbClr val="000000"/>
                          </a:solidFill>
                          <a:effectLst/>
                          <a:latin typeface="Calibri"/>
                        </a:rPr>
                        <a:t>Cerro </a:t>
                      </a:r>
                      <a:r>
                        <a:rPr lang="en-US" sz="1000" b="0" i="0" u="none" strike="noStrike" dirty="0" err="1">
                          <a:solidFill>
                            <a:srgbClr val="000000"/>
                          </a:solidFill>
                          <a:effectLst/>
                          <a:latin typeface="Calibri"/>
                        </a:rPr>
                        <a:t>Pachon</a:t>
                      </a:r>
                      <a:r>
                        <a:rPr lang="en-US" sz="1000" b="0" i="0" u="none" strike="noStrike" dirty="0">
                          <a:solidFill>
                            <a:srgbClr val="000000"/>
                          </a:solidFill>
                          <a:effectLst/>
                          <a:latin typeface="Calibri"/>
                        </a:rPr>
                        <a:t> in Chile</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a:solidFill>
                            <a:srgbClr val="000000"/>
                          </a:solidFill>
                          <a:effectLst/>
                          <a:latin typeface="Calibri"/>
                        </a:rPr>
                        <a:t>dark energy stage IV (imaging)</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a:solidFill>
                            <a:srgbClr val="000000"/>
                          </a:solidFill>
                          <a:effectLst/>
                          <a:latin typeface="Calibri"/>
                        </a:rPr>
                        <a:t>CD1 for </a:t>
                      </a:r>
                      <a:r>
                        <a:rPr lang="en-US" sz="1000" b="0" i="0" u="none" strike="noStrike" dirty="0" err="1">
                          <a:solidFill>
                            <a:srgbClr val="000000"/>
                          </a:solidFill>
                          <a:effectLst/>
                          <a:latin typeface="Calibri"/>
                        </a:rPr>
                        <a:t>LSSTcam</a:t>
                      </a:r>
                      <a:r>
                        <a:rPr lang="en-US" sz="1000" b="0" i="0" u="none" strike="noStrike" dirty="0">
                          <a:solidFill>
                            <a:srgbClr val="000000"/>
                          </a:solidFill>
                          <a:effectLst/>
                          <a:latin typeface="Calibri"/>
                        </a:rPr>
                        <a:t> approved; FY14 Fabrication start </a:t>
                      </a:r>
                      <a:r>
                        <a:rPr lang="en-US" sz="1000" b="0" i="0" u="none" strike="noStrike" dirty="0" smtClean="0">
                          <a:solidFill>
                            <a:srgbClr val="000000"/>
                          </a:solidFill>
                          <a:effectLst/>
                          <a:latin typeface="Calibri"/>
                        </a:rPr>
                        <a:t>;</a:t>
                      </a:r>
                      <a:r>
                        <a:rPr lang="en-US" sz="1000" b="0" i="0" u="none" strike="noStrike" baseline="0" dirty="0" smtClean="0">
                          <a:solidFill>
                            <a:srgbClr val="000000"/>
                          </a:solidFill>
                          <a:effectLst/>
                          <a:latin typeface="Calibri"/>
                        </a:rPr>
                        <a:t> CD3a approved June 2014</a:t>
                      </a:r>
                      <a:endParaRPr lang="en-US" sz="1000" b="0" i="0" u="none" strike="noStrike" dirty="0">
                        <a:solidFill>
                          <a:srgbClr val="000000"/>
                        </a:solidFill>
                        <a:effectLst/>
                        <a:latin typeface="Calibri"/>
                      </a:endParaRP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142 (111 US, 111 HEP)</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17 (11 US, 11 HEP)</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2</a:t>
                      </a:r>
                    </a:p>
                  </a:txBody>
                  <a:tcPr marL="5388" marR="5388" marT="5388" marB="0" anchor="b">
                    <a:lnL>
                      <a:noFill/>
                    </a:lnL>
                    <a:lnR>
                      <a:noFill/>
                    </a:lnR>
                    <a:lnT>
                      <a:noFill/>
                    </a:lnT>
                    <a:lnB>
                      <a:noFill/>
                    </a:lnB>
                    <a:solidFill>
                      <a:schemeClr val="tx2">
                        <a:lumMod val="20000"/>
                        <a:lumOff val="80000"/>
                      </a:schemeClr>
                    </a:solidFill>
                  </a:tcPr>
                </a:tc>
              </a:tr>
              <a:tr h="310184">
                <a:tc>
                  <a:txBody>
                    <a:bodyPr/>
                    <a:lstStyle/>
                    <a:p>
                      <a:pPr algn="l" fontAlgn="b"/>
                      <a:r>
                        <a:rPr lang="en-US" sz="1000" b="1" i="0" u="none" strike="noStrike" dirty="0">
                          <a:solidFill>
                            <a:srgbClr val="000000"/>
                          </a:solidFill>
                          <a:effectLst/>
                          <a:latin typeface="Calibri"/>
                        </a:rPr>
                        <a:t>Dark Energy Spectroscopic Instrument (DESI)</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a:rPr>
                        <a:t>KPNO in AZ ??</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a:rPr>
                        <a:t>dark energy stage IV (spectroscopic)</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a:rPr>
                        <a:t>CD0 approved Sept 2012; </a:t>
                      </a:r>
                      <a:r>
                        <a:rPr lang="en-US" sz="1000" b="0" i="0" u="none" strike="noStrike" dirty="0" smtClean="0">
                          <a:solidFill>
                            <a:srgbClr val="000000"/>
                          </a:solidFill>
                          <a:effectLst/>
                          <a:latin typeface="Calibri"/>
                        </a:rPr>
                        <a:t>CD1 review</a:t>
                      </a:r>
                      <a:r>
                        <a:rPr lang="en-US" sz="1000" b="0" i="0" u="none" strike="noStrike" baseline="0" dirty="0" smtClean="0">
                          <a:solidFill>
                            <a:srgbClr val="000000"/>
                          </a:solidFill>
                          <a:effectLst/>
                          <a:latin typeface="Calibri"/>
                        </a:rPr>
                        <a:t> Sept. 2014</a:t>
                      </a:r>
                      <a:endParaRPr lang="en-US" sz="1000" b="0" i="0" u="none" strike="noStrike" dirty="0">
                        <a:solidFill>
                          <a:srgbClr val="000000"/>
                        </a:solidFill>
                        <a:effectLst/>
                        <a:latin typeface="Calibri"/>
                      </a:endParaRP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a:rPr>
                        <a:t>180 (95 US, 72 HEP)</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a:rPr>
                        <a:t>42 (23 US, 18 HEP)</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a:rPr>
                        <a:t>13</a:t>
                      </a:r>
                    </a:p>
                  </a:txBody>
                  <a:tcPr marL="5388" marR="5388" marT="5388" marB="0" anchor="b">
                    <a:lnL>
                      <a:noFill/>
                    </a:lnL>
                    <a:lnR>
                      <a:noFill/>
                    </a:lnR>
                    <a:lnT>
                      <a:noFill/>
                    </a:lnT>
                    <a:lnB>
                      <a:noFill/>
                    </a:lnB>
                    <a:solidFill>
                      <a:schemeClr val="accent1">
                        <a:lumMod val="20000"/>
                        <a:lumOff val="80000"/>
                      </a:schemeClr>
                    </a:solidFill>
                  </a:tcPr>
                </a:tc>
              </a:tr>
              <a:tr h="310179">
                <a:tc>
                  <a:txBody>
                    <a:bodyPr/>
                    <a:lstStyle/>
                    <a:p>
                      <a:pPr algn="l" fontAlgn="b"/>
                      <a:r>
                        <a:rPr lang="en-US" sz="1000" b="1" i="0" u="none" strike="noStrike" dirty="0" err="1">
                          <a:solidFill>
                            <a:srgbClr val="000000"/>
                          </a:solidFill>
                          <a:effectLst/>
                          <a:latin typeface="Calibri"/>
                        </a:rPr>
                        <a:t>Axion</a:t>
                      </a:r>
                      <a:r>
                        <a:rPr lang="en-US" sz="1000" b="1" i="0" u="none" strike="noStrike" dirty="0">
                          <a:solidFill>
                            <a:srgbClr val="000000"/>
                          </a:solidFill>
                          <a:effectLst/>
                          <a:latin typeface="Calibri"/>
                        </a:rPr>
                        <a:t> Dark Matter </a:t>
                      </a:r>
                      <a:r>
                        <a:rPr lang="en-US" sz="1000" b="1" i="0" u="none" strike="noStrike" dirty="0" err="1">
                          <a:solidFill>
                            <a:srgbClr val="000000"/>
                          </a:solidFill>
                          <a:effectLst/>
                          <a:latin typeface="Calibri"/>
                        </a:rPr>
                        <a:t>eXperiment</a:t>
                      </a:r>
                      <a:r>
                        <a:rPr lang="en-US" sz="1000" b="1" i="0" u="none" strike="noStrike" dirty="0">
                          <a:solidFill>
                            <a:srgbClr val="000000"/>
                          </a:solidFill>
                          <a:effectLst/>
                          <a:latin typeface="Calibri"/>
                        </a:rPr>
                        <a:t> (ADMX-</a:t>
                      </a:r>
                      <a:r>
                        <a:rPr lang="en-US" sz="1000" b="1" i="0" u="none" strike="noStrike" dirty="0" err="1">
                          <a:solidFill>
                            <a:srgbClr val="000000"/>
                          </a:solidFill>
                          <a:effectLst/>
                          <a:latin typeface="Calibri"/>
                        </a:rPr>
                        <a:t>IIa</a:t>
                      </a:r>
                      <a:r>
                        <a:rPr lang="en-US" sz="1000" b="1" i="0" u="none" strike="noStrike" dirty="0">
                          <a:solidFill>
                            <a:srgbClr val="000000"/>
                          </a:solidFill>
                          <a:effectLst/>
                          <a:latin typeface="Calibri"/>
                        </a:rPr>
                        <a:t>)</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err="1">
                          <a:solidFill>
                            <a:srgbClr val="000000"/>
                          </a:solidFill>
                          <a:effectLst/>
                          <a:latin typeface="Calibri"/>
                        </a:rPr>
                        <a:t>Univ</a:t>
                      </a:r>
                      <a:r>
                        <a:rPr lang="en-US" sz="1000" b="0" i="0" u="none" strike="noStrike" dirty="0">
                          <a:solidFill>
                            <a:srgbClr val="000000"/>
                          </a:solidFill>
                          <a:effectLst/>
                          <a:latin typeface="Calibri"/>
                        </a:rPr>
                        <a:t> Washington</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a:solidFill>
                            <a:srgbClr val="000000"/>
                          </a:solidFill>
                          <a:effectLst/>
                          <a:latin typeface="Calibri"/>
                        </a:rPr>
                        <a:t>dark matter - </a:t>
                      </a:r>
                      <a:r>
                        <a:rPr lang="en-US" sz="1000" b="0" i="0" u="none" strike="noStrike" dirty="0" err="1">
                          <a:solidFill>
                            <a:srgbClr val="000000"/>
                          </a:solidFill>
                          <a:effectLst/>
                          <a:latin typeface="Calibri"/>
                        </a:rPr>
                        <a:t>axion</a:t>
                      </a:r>
                      <a:r>
                        <a:rPr lang="en-US" sz="1000" b="0" i="0" u="none" strike="noStrike" dirty="0">
                          <a:solidFill>
                            <a:srgbClr val="000000"/>
                          </a:solidFill>
                          <a:effectLst/>
                          <a:latin typeface="Calibri"/>
                        </a:rPr>
                        <a:t> search</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a:solidFill>
                            <a:srgbClr val="000000"/>
                          </a:solidFill>
                          <a:effectLst/>
                          <a:latin typeface="Calibri"/>
                        </a:rPr>
                        <a:t>operating</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24 (20 US, 17 HEP)</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7 (6 US, 3 HEP)</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2</a:t>
                      </a:r>
                    </a:p>
                  </a:txBody>
                  <a:tcPr marL="5388" marR="5388" marT="5388" marB="0" anchor="b">
                    <a:lnL>
                      <a:noFill/>
                    </a:lnL>
                    <a:lnR>
                      <a:noFill/>
                    </a:lnR>
                    <a:lnT>
                      <a:noFill/>
                    </a:lnT>
                    <a:lnB>
                      <a:noFill/>
                    </a:lnB>
                    <a:solidFill>
                      <a:schemeClr val="tx2">
                        <a:lumMod val="20000"/>
                        <a:lumOff val="80000"/>
                      </a:schemeClr>
                    </a:solidFill>
                  </a:tcPr>
                </a:tc>
              </a:tr>
              <a:tr h="310184">
                <a:tc>
                  <a:txBody>
                    <a:bodyPr/>
                    <a:lstStyle/>
                    <a:p>
                      <a:pPr algn="l" fontAlgn="b"/>
                      <a:r>
                        <a:rPr lang="en-US" sz="1000" b="1" i="0" u="none" strike="noStrike" dirty="0">
                          <a:solidFill>
                            <a:srgbClr val="000000"/>
                          </a:solidFill>
                          <a:effectLst/>
                          <a:latin typeface="Calibri"/>
                        </a:rPr>
                        <a:t>Chicagoland Observatory for Underground Particle Physics (COUPP-60) --&gt; PICO</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dirty="0" err="1">
                          <a:solidFill>
                            <a:srgbClr val="000000"/>
                          </a:solidFill>
                          <a:effectLst/>
                          <a:latin typeface="Calibri"/>
                        </a:rPr>
                        <a:t>SNOLab</a:t>
                      </a:r>
                      <a:r>
                        <a:rPr lang="en-US" sz="1000" b="0" i="0" u="none" strike="noStrike" dirty="0">
                          <a:solidFill>
                            <a:srgbClr val="000000"/>
                          </a:solidFill>
                          <a:effectLst/>
                          <a:latin typeface="Calibri"/>
                        </a:rPr>
                        <a:t> in Canada</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a:rPr>
                        <a:t>dark matter - WIMP search</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a:rPr>
                        <a:t>operating</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a:rPr>
                        <a:t>60 (26 US, 8 HEP)</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a:rPr>
                        <a:t>14 (6 US, 1 HEP)</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a:rPr>
                        <a:t>5</a:t>
                      </a:r>
                    </a:p>
                  </a:txBody>
                  <a:tcPr marL="5388" marR="5388" marT="5388" marB="0" anchor="b">
                    <a:lnL>
                      <a:noFill/>
                    </a:lnL>
                    <a:lnR>
                      <a:noFill/>
                    </a:lnR>
                    <a:lnT>
                      <a:noFill/>
                    </a:lnT>
                    <a:lnB>
                      <a:noFill/>
                    </a:lnB>
                    <a:solidFill>
                      <a:schemeClr val="accent1">
                        <a:lumMod val="20000"/>
                        <a:lumOff val="80000"/>
                      </a:schemeClr>
                    </a:solidFill>
                  </a:tcPr>
                </a:tc>
              </a:tr>
              <a:tr h="310184">
                <a:tc>
                  <a:txBody>
                    <a:bodyPr/>
                    <a:lstStyle/>
                    <a:p>
                      <a:pPr algn="l" fontAlgn="b"/>
                      <a:r>
                        <a:rPr lang="en-US" sz="1000" b="1" i="0" u="none" strike="noStrike" dirty="0">
                          <a:solidFill>
                            <a:srgbClr val="000000"/>
                          </a:solidFill>
                          <a:effectLst/>
                          <a:latin typeface="Calibri"/>
                        </a:rPr>
                        <a:t>DarkSide-50</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a:solidFill>
                            <a:srgbClr val="000000"/>
                          </a:solidFill>
                          <a:effectLst/>
                          <a:latin typeface="Calibri"/>
                        </a:rPr>
                        <a:t>LNGS in Italy</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a:solidFill>
                            <a:srgbClr val="000000"/>
                          </a:solidFill>
                          <a:effectLst/>
                          <a:latin typeface="Calibri"/>
                        </a:rPr>
                        <a:t>dark matter - WIMP search</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a:solidFill>
                            <a:srgbClr val="000000"/>
                          </a:solidFill>
                          <a:effectLst/>
                          <a:latin typeface="Calibri"/>
                        </a:rPr>
                        <a:t>operating</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122 (66 US, 12 HEP)</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26 (12 US, 3 HEP)</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7</a:t>
                      </a:r>
                    </a:p>
                  </a:txBody>
                  <a:tcPr marL="5388" marR="5388" marT="5388" marB="0" anchor="b">
                    <a:lnL>
                      <a:noFill/>
                    </a:lnL>
                    <a:lnR>
                      <a:noFill/>
                    </a:lnR>
                    <a:lnT>
                      <a:noFill/>
                    </a:lnT>
                    <a:lnB>
                      <a:noFill/>
                    </a:lnB>
                    <a:solidFill>
                      <a:schemeClr val="tx2">
                        <a:lumMod val="20000"/>
                        <a:lumOff val="80000"/>
                      </a:schemeClr>
                    </a:solidFill>
                  </a:tcPr>
                </a:tc>
              </a:tr>
              <a:tr h="316313">
                <a:tc>
                  <a:txBody>
                    <a:bodyPr/>
                    <a:lstStyle/>
                    <a:p>
                      <a:pPr algn="l" fontAlgn="b"/>
                      <a:r>
                        <a:rPr lang="en-US" sz="1000" b="1" i="0" u="none" strike="noStrike" dirty="0">
                          <a:solidFill>
                            <a:srgbClr val="000000"/>
                          </a:solidFill>
                          <a:effectLst/>
                          <a:latin typeface="Calibri"/>
                        </a:rPr>
                        <a:t>Large Underground Xenon (LUX)</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a:rPr>
                        <a:t>SURF in South Dakota</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a:rPr>
                        <a:t>dark matter - WIMP search</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a:rPr>
                        <a:t>operating</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a:rPr>
                        <a:t>102 (86 US, 56 HEP)</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a:rPr>
                        <a:t>17 (13 US, 9 HEP)</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a:rPr>
                        <a:t>3</a:t>
                      </a:r>
                    </a:p>
                  </a:txBody>
                  <a:tcPr marL="5388" marR="5388" marT="5388" marB="0" anchor="b">
                    <a:lnL>
                      <a:noFill/>
                    </a:lnL>
                    <a:lnR>
                      <a:noFill/>
                    </a:lnR>
                    <a:lnT>
                      <a:noFill/>
                    </a:lnT>
                    <a:lnB>
                      <a:noFill/>
                    </a:lnB>
                    <a:solidFill>
                      <a:schemeClr val="accent1">
                        <a:lumMod val="20000"/>
                        <a:lumOff val="80000"/>
                      </a:schemeClr>
                    </a:solidFill>
                  </a:tcPr>
                </a:tc>
              </a:tr>
              <a:tr h="310184">
                <a:tc>
                  <a:txBody>
                    <a:bodyPr/>
                    <a:lstStyle/>
                    <a:p>
                      <a:pPr algn="l" fontAlgn="b"/>
                      <a:r>
                        <a:rPr lang="en-US" sz="1000" b="1" i="0" u="none" strike="noStrike" dirty="0">
                          <a:solidFill>
                            <a:srgbClr val="000000"/>
                          </a:solidFill>
                          <a:effectLst/>
                          <a:latin typeface="Calibri"/>
                        </a:rPr>
                        <a:t>Super Cryogenic Dark Matter Search (</a:t>
                      </a:r>
                      <a:r>
                        <a:rPr lang="en-US" sz="1000" b="1" i="0" u="none" strike="noStrike" dirty="0" err="1">
                          <a:solidFill>
                            <a:srgbClr val="000000"/>
                          </a:solidFill>
                          <a:effectLst/>
                          <a:latin typeface="Calibri"/>
                        </a:rPr>
                        <a:t>SuperCDMS</a:t>
                      </a:r>
                      <a:r>
                        <a:rPr lang="en-US" sz="1000" b="1" i="0" u="none" strike="noStrike" dirty="0">
                          <a:solidFill>
                            <a:srgbClr val="000000"/>
                          </a:solidFill>
                          <a:effectLst/>
                          <a:latin typeface="Calibri"/>
                        </a:rPr>
                        <a:t>-Soudan)</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a:solidFill>
                            <a:srgbClr val="000000"/>
                          </a:solidFill>
                          <a:effectLst/>
                          <a:latin typeface="Calibri"/>
                        </a:rPr>
                        <a:t>Soudan in Minnesota</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a:solidFill>
                            <a:srgbClr val="000000"/>
                          </a:solidFill>
                          <a:effectLst/>
                          <a:latin typeface="Calibri"/>
                        </a:rPr>
                        <a:t>dark matter - WIMP search</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a:solidFill>
                            <a:srgbClr val="000000"/>
                          </a:solidFill>
                          <a:effectLst/>
                          <a:latin typeface="Calibri"/>
                        </a:rPr>
                        <a:t>operating</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83 (70 US, 38 HEP)</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19 (16 US, 6 HEP)</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3</a:t>
                      </a:r>
                    </a:p>
                  </a:txBody>
                  <a:tcPr marL="5388" marR="5388" marT="5388" marB="0" anchor="b">
                    <a:lnL>
                      <a:noFill/>
                    </a:lnL>
                    <a:lnR>
                      <a:noFill/>
                    </a:lnR>
                    <a:lnT>
                      <a:noFill/>
                    </a:lnT>
                    <a:lnB>
                      <a:noFill/>
                    </a:lnB>
                    <a:solidFill>
                      <a:schemeClr val="tx2">
                        <a:lumMod val="20000"/>
                        <a:lumOff val="80000"/>
                      </a:schemeClr>
                    </a:solidFill>
                  </a:tcPr>
                </a:tc>
              </a:tr>
              <a:tr h="680839">
                <a:tc>
                  <a:txBody>
                    <a:bodyPr/>
                    <a:lstStyle/>
                    <a:p>
                      <a:pPr algn="l" fontAlgn="b"/>
                      <a:r>
                        <a:rPr lang="de-DE" sz="1000" b="1" i="0" u="none" strike="noStrike" dirty="0">
                          <a:solidFill>
                            <a:srgbClr val="000000"/>
                          </a:solidFill>
                          <a:effectLst/>
                          <a:latin typeface="Calibri"/>
                        </a:rPr>
                        <a:t>Dark Matter Generation 2 (DM-G2) experiment(s)</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a:rPr>
                        <a:t>TBD</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a:rPr>
                        <a:t>dark matter Gen 2: 1+ </a:t>
                      </a:r>
                      <a:r>
                        <a:rPr lang="en-US" sz="1000" b="0" i="0" u="none" strike="noStrike" dirty="0" smtClean="0">
                          <a:solidFill>
                            <a:srgbClr val="000000"/>
                          </a:solidFill>
                          <a:effectLst/>
                          <a:latin typeface="Calibri"/>
                        </a:rPr>
                        <a:t>direct </a:t>
                      </a:r>
                      <a:r>
                        <a:rPr lang="en-US" sz="1000" b="0" i="0" u="none" strike="noStrike" dirty="0">
                          <a:solidFill>
                            <a:srgbClr val="000000"/>
                          </a:solidFill>
                          <a:effectLst/>
                          <a:latin typeface="Calibri"/>
                        </a:rPr>
                        <a:t>detection experiments selected </a:t>
                      </a:r>
                      <a:r>
                        <a:rPr lang="en-US" sz="1000" b="0" i="0" u="none" strike="noStrike" dirty="0" smtClean="0">
                          <a:solidFill>
                            <a:srgbClr val="000000"/>
                          </a:solidFill>
                          <a:effectLst/>
                          <a:latin typeface="Calibri"/>
                        </a:rPr>
                        <a:t>in</a:t>
                      </a:r>
                      <a:r>
                        <a:rPr lang="en-US" sz="1000" b="0" i="0" u="none" strike="noStrike" baseline="0" dirty="0" smtClean="0">
                          <a:solidFill>
                            <a:srgbClr val="000000"/>
                          </a:solidFill>
                          <a:effectLst/>
                          <a:latin typeface="Calibri"/>
                        </a:rPr>
                        <a:t> June 2014</a:t>
                      </a:r>
                      <a:r>
                        <a:rPr lang="en-US" sz="1000" b="0" i="0" u="none" strike="noStrike" dirty="0" smtClean="0">
                          <a:solidFill>
                            <a:srgbClr val="000000"/>
                          </a:solidFill>
                          <a:effectLst/>
                          <a:latin typeface="Calibri"/>
                        </a:rPr>
                        <a:t> </a:t>
                      </a:r>
                      <a:r>
                        <a:rPr lang="en-US" sz="1000" b="0" i="0" u="none" strike="noStrike" dirty="0">
                          <a:solidFill>
                            <a:srgbClr val="000000"/>
                          </a:solidFill>
                          <a:effectLst/>
                          <a:latin typeface="Calibri"/>
                        </a:rPr>
                        <a:t>to move forward to fabrication</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a:rPr>
                        <a:t>CD0 approved Sept 2012</a:t>
                      </a:r>
                      <a:r>
                        <a:rPr lang="en-US" sz="1000" b="0" i="0" u="none" strike="noStrike">
                          <a:solidFill>
                            <a:srgbClr val="000000"/>
                          </a:solidFill>
                          <a:effectLst/>
                          <a:latin typeface="Calibri"/>
                        </a:rPr>
                        <a:t>; </a:t>
                      </a:r>
                      <a:r>
                        <a:rPr lang="en-US" sz="1000" b="0" i="0" u="none" strike="noStrike" smtClean="0">
                          <a:solidFill>
                            <a:srgbClr val="000000"/>
                          </a:solidFill>
                          <a:effectLst/>
                          <a:latin typeface="Calibri"/>
                        </a:rPr>
                        <a:t>planning </a:t>
                      </a:r>
                      <a:r>
                        <a:rPr lang="en-US" sz="1000" b="0" i="0" u="none" strike="noStrike" dirty="0">
                          <a:solidFill>
                            <a:srgbClr val="000000"/>
                          </a:solidFill>
                          <a:effectLst/>
                          <a:latin typeface="Calibri"/>
                        </a:rPr>
                        <a:t>CD1 in FY14</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a:rPr>
                        <a:t> </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a:rPr>
                        <a:t> </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a:solidFill>
                            <a:srgbClr val="000000"/>
                          </a:solidFill>
                          <a:effectLst/>
                          <a:latin typeface="Calibri"/>
                        </a:rPr>
                        <a:t> </a:t>
                      </a:r>
                    </a:p>
                  </a:txBody>
                  <a:tcPr marL="5388" marR="5388" marT="5388" marB="0" anchor="b">
                    <a:lnL>
                      <a:noFill/>
                    </a:lnL>
                    <a:lnR>
                      <a:noFill/>
                    </a:lnR>
                    <a:lnT>
                      <a:noFill/>
                    </a:lnT>
                    <a:lnB>
                      <a:noFill/>
                    </a:lnB>
                    <a:solidFill>
                      <a:schemeClr val="accent1">
                        <a:lumMod val="20000"/>
                        <a:lumOff val="80000"/>
                      </a:schemeClr>
                    </a:solidFill>
                  </a:tcPr>
                </a:tc>
              </a:tr>
              <a:tr h="310184">
                <a:tc>
                  <a:txBody>
                    <a:bodyPr/>
                    <a:lstStyle/>
                    <a:p>
                      <a:pPr algn="l" fontAlgn="b"/>
                      <a:r>
                        <a:rPr lang="en-US" sz="1000" b="1" i="0" u="none" strike="noStrike" dirty="0">
                          <a:solidFill>
                            <a:srgbClr val="000000"/>
                          </a:solidFill>
                          <a:effectLst/>
                          <a:latin typeface="Calibri"/>
                        </a:rPr>
                        <a:t>Very Energetic Radiation Imaging Telescope Array System (VERITAS)</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a:solidFill>
                            <a:srgbClr val="000000"/>
                          </a:solidFill>
                          <a:effectLst/>
                          <a:latin typeface="Calibri"/>
                        </a:rPr>
                        <a:t>FLWO in AZ</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a:solidFill>
                            <a:srgbClr val="000000"/>
                          </a:solidFill>
                          <a:effectLst/>
                          <a:latin typeface="Calibri"/>
                        </a:rPr>
                        <a:t>gamma-ray survey</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a:solidFill>
                            <a:srgbClr val="000000"/>
                          </a:solidFill>
                          <a:effectLst/>
                          <a:latin typeface="Calibri"/>
                        </a:rPr>
                        <a:t>operating</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92 (74 US, 32 HEP)</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20 (15 US, 5 HEP)</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4</a:t>
                      </a:r>
                    </a:p>
                  </a:txBody>
                  <a:tcPr marL="5388" marR="5388" marT="5388" marB="0" anchor="b">
                    <a:lnL>
                      <a:noFill/>
                    </a:lnL>
                    <a:lnR>
                      <a:noFill/>
                    </a:lnR>
                    <a:lnT>
                      <a:noFill/>
                    </a:lnT>
                    <a:lnB>
                      <a:noFill/>
                    </a:lnB>
                    <a:solidFill>
                      <a:schemeClr val="tx2">
                        <a:lumMod val="20000"/>
                        <a:lumOff val="80000"/>
                      </a:schemeClr>
                    </a:solidFill>
                  </a:tcPr>
                </a:tc>
              </a:tr>
              <a:tr h="310184">
                <a:tc>
                  <a:txBody>
                    <a:bodyPr/>
                    <a:lstStyle/>
                    <a:p>
                      <a:pPr algn="l" fontAlgn="b"/>
                      <a:r>
                        <a:rPr lang="en-US" sz="1000" b="1" i="0" u="none" strike="noStrike" dirty="0">
                          <a:solidFill>
                            <a:srgbClr val="000000"/>
                          </a:solidFill>
                          <a:effectLst/>
                          <a:latin typeface="Calibri"/>
                        </a:rPr>
                        <a:t>Pierre Auger Observatory</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a:rPr>
                        <a:t>Argentina</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a:solidFill>
                            <a:srgbClr val="000000"/>
                          </a:solidFill>
                          <a:effectLst/>
                          <a:latin typeface="Calibri"/>
                        </a:rPr>
                        <a:t>cosmic-ray</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a:solidFill>
                            <a:srgbClr val="000000"/>
                          </a:solidFill>
                          <a:effectLst/>
                          <a:latin typeface="Calibri"/>
                        </a:rPr>
                        <a:t>operating</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a:rPr>
                        <a:t>463 (51 US, 12 HEP)</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a:rPr>
                        <a:t>100 (20 US, 5 HEP)</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a:solidFill>
                            <a:srgbClr val="000000"/>
                          </a:solidFill>
                          <a:effectLst/>
                          <a:latin typeface="Calibri"/>
                        </a:rPr>
                        <a:t>18</a:t>
                      </a:r>
                    </a:p>
                  </a:txBody>
                  <a:tcPr marL="5388" marR="5388" marT="5388" marB="0" anchor="b">
                    <a:lnL>
                      <a:noFill/>
                    </a:lnL>
                    <a:lnR>
                      <a:noFill/>
                    </a:lnR>
                    <a:lnT>
                      <a:noFill/>
                    </a:lnT>
                    <a:lnB>
                      <a:noFill/>
                    </a:lnB>
                    <a:solidFill>
                      <a:schemeClr val="accent1">
                        <a:lumMod val="20000"/>
                        <a:lumOff val="80000"/>
                      </a:schemeClr>
                    </a:solidFill>
                  </a:tcPr>
                </a:tc>
              </a:tr>
              <a:tr h="310184">
                <a:tc>
                  <a:txBody>
                    <a:bodyPr/>
                    <a:lstStyle/>
                    <a:p>
                      <a:pPr algn="l" fontAlgn="b"/>
                      <a:r>
                        <a:rPr lang="en-US" sz="1000" b="1" i="0" u="none" strike="noStrike" dirty="0">
                          <a:solidFill>
                            <a:srgbClr val="000000"/>
                          </a:solidFill>
                          <a:effectLst/>
                          <a:latin typeface="Calibri"/>
                        </a:rPr>
                        <a:t>Fermi Gamma-ray Space Telescope (FGST) Large Area Telescope (LAT)</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a:solidFill>
                            <a:srgbClr val="000000"/>
                          </a:solidFill>
                          <a:effectLst/>
                          <a:latin typeface="Calibri"/>
                        </a:rPr>
                        <a:t>space-based</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a:solidFill>
                            <a:srgbClr val="000000"/>
                          </a:solidFill>
                          <a:effectLst/>
                          <a:latin typeface="Calibri"/>
                        </a:rPr>
                        <a:t>gamma-ray survey</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a:solidFill>
                            <a:srgbClr val="000000"/>
                          </a:solidFill>
                          <a:effectLst/>
                          <a:latin typeface="Calibri"/>
                        </a:rPr>
                        <a:t>June 2008 launch; operating in space</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319 (157 US, 73 HEP)</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49 (14 US, 3 HEP)</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9</a:t>
                      </a:r>
                    </a:p>
                  </a:txBody>
                  <a:tcPr marL="5388" marR="5388" marT="5388" marB="0" anchor="b">
                    <a:lnL>
                      <a:noFill/>
                    </a:lnL>
                    <a:lnR>
                      <a:noFill/>
                    </a:lnR>
                    <a:lnT>
                      <a:noFill/>
                    </a:lnT>
                    <a:lnB>
                      <a:noFill/>
                    </a:lnB>
                    <a:solidFill>
                      <a:schemeClr val="tx2">
                        <a:lumMod val="20000"/>
                        <a:lumOff val="80000"/>
                      </a:schemeClr>
                    </a:solidFill>
                  </a:tcPr>
                </a:tc>
              </a:tr>
              <a:tr h="310184">
                <a:tc>
                  <a:txBody>
                    <a:bodyPr/>
                    <a:lstStyle/>
                    <a:p>
                      <a:pPr algn="l" fontAlgn="b"/>
                      <a:r>
                        <a:rPr lang="en-US" sz="1000" b="1" i="0" u="none" strike="noStrike" dirty="0">
                          <a:solidFill>
                            <a:srgbClr val="000000"/>
                          </a:solidFill>
                          <a:effectLst/>
                          <a:latin typeface="Calibri"/>
                        </a:rPr>
                        <a:t>Alpha Magnetic Spectrometer (AMS-02)</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dirty="0">
                          <a:solidFill>
                            <a:srgbClr val="000000"/>
                          </a:solidFill>
                          <a:effectLst/>
                          <a:latin typeface="Calibri"/>
                        </a:rPr>
                        <a:t>space-based (on ISS)</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a:solidFill>
                            <a:srgbClr val="000000"/>
                          </a:solidFill>
                          <a:effectLst/>
                          <a:latin typeface="Calibri"/>
                        </a:rPr>
                        <a:t>cosmic-ray</a:t>
                      </a:r>
                    </a:p>
                  </a:txBody>
                  <a:tcPr marL="5388" marR="5388" marT="5388" marB="0" anchor="b">
                    <a:lnL>
                      <a:noFill/>
                    </a:lnL>
                    <a:lnR>
                      <a:noFill/>
                    </a:lnR>
                    <a:lnT>
                      <a:noFill/>
                    </a:lnT>
                    <a:lnB>
                      <a:noFill/>
                    </a:lnB>
                    <a:solidFill>
                      <a:schemeClr val="accent1">
                        <a:lumMod val="20000"/>
                        <a:lumOff val="80000"/>
                      </a:schemeClr>
                    </a:solidFill>
                  </a:tcPr>
                </a:tc>
                <a:tc>
                  <a:txBody>
                    <a:bodyPr/>
                    <a:lstStyle/>
                    <a:p>
                      <a:pPr algn="l" fontAlgn="b"/>
                      <a:r>
                        <a:rPr lang="en-US" sz="1000" b="0" i="0" u="none" strike="noStrike">
                          <a:solidFill>
                            <a:srgbClr val="000000"/>
                          </a:solidFill>
                          <a:effectLst/>
                          <a:latin typeface="Calibri"/>
                        </a:rPr>
                        <a:t>May 2011 launch; operating</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a:solidFill>
                            <a:srgbClr val="000000"/>
                          </a:solidFill>
                          <a:effectLst/>
                          <a:latin typeface="Calibri"/>
                        </a:rPr>
                        <a:t>600</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a:rPr>
                        <a:t>60 (6 US, 2 HEP)</a:t>
                      </a:r>
                    </a:p>
                  </a:txBody>
                  <a:tcPr marL="5388" marR="5388" marT="5388" marB="0" anchor="b">
                    <a:lnL>
                      <a:noFill/>
                    </a:lnL>
                    <a:lnR>
                      <a:noFill/>
                    </a:lnR>
                    <a:lnT>
                      <a:noFill/>
                    </a:lnT>
                    <a:lnB>
                      <a:noFill/>
                    </a:lnB>
                    <a:solidFill>
                      <a:schemeClr val="accent1">
                        <a:lumMod val="20000"/>
                        <a:lumOff val="80000"/>
                      </a:schemeClr>
                    </a:solidFill>
                  </a:tcPr>
                </a:tc>
                <a:tc>
                  <a:txBody>
                    <a:bodyPr/>
                    <a:lstStyle/>
                    <a:p>
                      <a:pPr algn="ctr" fontAlgn="b"/>
                      <a:r>
                        <a:rPr lang="en-US" sz="1000" b="0" i="0" u="none" strike="noStrike">
                          <a:solidFill>
                            <a:srgbClr val="000000"/>
                          </a:solidFill>
                          <a:effectLst/>
                          <a:latin typeface="Calibri"/>
                        </a:rPr>
                        <a:t>16</a:t>
                      </a:r>
                    </a:p>
                  </a:txBody>
                  <a:tcPr marL="5388" marR="5388" marT="5388" marB="0" anchor="b">
                    <a:lnL>
                      <a:noFill/>
                    </a:lnL>
                    <a:lnR>
                      <a:noFill/>
                    </a:lnR>
                    <a:lnT>
                      <a:noFill/>
                    </a:lnT>
                    <a:lnB>
                      <a:noFill/>
                    </a:lnB>
                    <a:solidFill>
                      <a:schemeClr val="accent1">
                        <a:lumMod val="20000"/>
                        <a:lumOff val="80000"/>
                      </a:schemeClr>
                    </a:solidFill>
                  </a:tcPr>
                </a:tc>
              </a:tr>
              <a:tr h="310184">
                <a:tc>
                  <a:txBody>
                    <a:bodyPr/>
                    <a:lstStyle/>
                    <a:p>
                      <a:pPr algn="l" fontAlgn="b"/>
                      <a:r>
                        <a:rPr lang="en-US" sz="1000" b="1" i="0" u="none" strike="noStrike" dirty="0">
                          <a:solidFill>
                            <a:srgbClr val="000000"/>
                          </a:solidFill>
                          <a:effectLst/>
                          <a:latin typeface="Calibri"/>
                        </a:rPr>
                        <a:t>High Altitude Water Cherenkov (HAWC)</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a:solidFill>
                            <a:srgbClr val="000000"/>
                          </a:solidFill>
                          <a:effectLst/>
                          <a:latin typeface="Calibri"/>
                        </a:rPr>
                        <a:t>Mexico</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a:solidFill>
                            <a:srgbClr val="000000"/>
                          </a:solidFill>
                          <a:effectLst/>
                          <a:latin typeface="Calibri"/>
                        </a:rPr>
                        <a:t>gamma-ray survey</a:t>
                      </a:r>
                    </a:p>
                  </a:txBody>
                  <a:tcPr marL="5388" marR="5388" marT="5388" marB="0" anchor="b">
                    <a:lnL>
                      <a:noFill/>
                    </a:lnL>
                    <a:lnR>
                      <a:noFill/>
                    </a:lnR>
                    <a:lnT>
                      <a:noFill/>
                    </a:lnT>
                    <a:lnB>
                      <a:noFill/>
                    </a:lnB>
                    <a:solidFill>
                      <a:schemeClr val="tx2">
                        <a:lumMod val="20000"/>
                        <a:lumOff val="80000"/>
                      </a:schemeClr>
                    </a:solidFill>
                  </a:tcPr>
                </a:tc>
                <a:tc>
                  <a:txBody>
                    <a:bodyPr/>
                    <a:lstStyle/>
                    <a:p>
                      <a:pPr algn="l" fontAlgn="b"/>
                      <a:r>
                        <a:rPr lang="en-US" sz="1000" b="0" i="0" u="none" strike="noStrike" dirty="0">
                          <a:solidFill>
                            <a:srgbClr val="000000"/>
                          </a:solidFill>
                          <a:effectLst/>
                          <a:latin typeface="Calibri"/>
                        </a:rPr>
                        <a:t>Fabrication; Operations starts late FY2014</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111 (54 US, 8 HEP)</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31 (16 US, 2 HEP)</a:t>
                      </a:r>
                    </a:p>
                  </a:txBody>
                  <a:tcPr marL="5388" marR="5388" marT="5388" marB="0" anchor="b">
                    <a:lnL>
                      <a:noFill/>
                    </a:lnL>
                    <a:lnR>
                      <a:noFill/>
                    </a:lnR>
                    <a:lnT>
                      <a:noFill/>
                    </a:lnT>
                    <a:lnB>
                      <a:noFill/>
                    </a:lnB>
                    <a:solidFill>
                      <a:schemeClr val="tx2">
                        <a:lumMod val="20000"/>
                        <a:lumOff val="80000"/>
                      </a:schemeClr>
                    </a:solidFill>
                  </a:tcPr>
                </a:tc>
                <a:tc>
                  <a:txBody>
                    <a:bodyPr/>
                    <a:lstStyle/>
                    <a:p>
                      <a:pPr algn="ctr" fontAlgn="b"/>
                      <a:r>
                        <a:rPr lang="en-US" sz="1000" b="0" i="0" u="none" strike="noStrike" dirty="0">
                          <a:solidFill>
                            <a:srgbClr val="000000"/>
                          </a:solidFill>
                          <a:effectLst/>
                          <a:latin typeface="Calibri"/>
                        </a:rPr>
                        <a:t>2</a:t>
                      </a:r>
                    </a:p>
                  </a:txBody>
                  <a:tcPr marL="5388" marR="5388" marT="5388" marB="0" anchor="b">
                    <a:lnL>
                      <a:noFill/>
                    </a:lnL>
                    <a:lnR>
                      <a:noFill/>
                    </a:lnR>
                    <a:lnT>
                      <a:noFill/>
                    </a:lnT>
                    <a:lnB>
                      <a:noFill/>
                    </a:lnB>
                    <a:solidFill>
                      <a:schemeClr val="tx2">
                        <a:lumMod val="20000"/>
                        <a:lumOff val="80000"/>
                      </a:schemeClr>
                    </a:solidFill>
                  </a:tcPr>
                </a:tc>
              </a:tr>
            </a:tbl>
          </a:graphicData>
        </a:graphic>
      </p:graphicFrame>
      <p:sp>
        <p:nvSpPr>
          <p:cNvPr id="3" name="TextBox 2"/>
          <p:cNvSpPr txBox="1"/>
          <p:nvPr/>
        </p:nvSpPr>
        <p:spPr>
          <a:xfrm>
            <a:off x="8153400" y="0"/>
            <a:ext cx="990600" cy="246221"/>
          </a:xfrm>
          <a:prstGeom prst="rect">
            <a:avLst/>
          </a:prstGeom>
          <a:noFill/>
        </p:spPr>
        <p:txBody>
          <a:bodyPr wrap="square" rtlCol="0">
            <a:spAutoFit/>
          </a:bodyPr>
          <a:lstStyle/>
          <a:p>
            <a:r>
              <a:rPr lang="en-US" sz="1000" dirty="0" smtClean="0"/>
              <a:t>June 2014</a:t>
            </a:r>
            <a:endParaRPr lang="en-US" sz="1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68620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69559" y="4424485"/>
            <a:ext cx="7772400" cy="1362075"/>
          </a:xfrm>
        </p:spPr>
        <p:txBody>
          <a:bodyPr>
            <a:normAutofit fontScale="90000"/>
          </a:bodyPr>
          <a:lstStyle/>
          <a:p>
            <a:pPr marL="0" indent="0"/>
            <a:r>
              <a:rPr lang="en-US" dirty="0">
                <a:solidFill>
                  <a:srgbClr val="006600"/>
                </a:solidFill>
              </a:rPr>
              <a:t>Cosmic Frontier</a:t>
            </a:r>
            <a:br>
              <a:rPr lang="en-US" dirty="0">
                <a:solidFill>
                  <a:srgbClr val="006600"/>
                </a:solidFill>
              </a:rPr>
            </a:br>
            <a:r>
              <a:rPr lang="en-US" dirty="0" smtClean="0">
                <a:solidFill>
                  <a:srgbClr val="006600"/>
                </a:solidFill>
              </a:rPr>
              <a:t>Strategic </a:t>
            </a:r>
            <a:r>
              <a:rPr lang="en-US" dirty="0">
                <a:solidFill>
                  <a:srgbClr val="006600"/>
                </a:solidFill>
              </a:rPr>
              <a:t>Planning: </a:t>
            </a:r>
            <a:r>
              <a:rPr lang="en-US" dirty="0" smtClean="0">
                <a:solidFill>
                  <a:srgbClr val="006600"/>
                </a:solidFill>
              </a:rPr>
              <a:t>P5 recommendations &amp; HEP response</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53362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P5 report</a:t>
            </a:r>
            <a:endParaRPr lang="en-US" dirty="0">
              <a:solidFill>
                <a:srgbClr val="C00000"/>
              </a:solidFill>
            </a:endParaRPr>
          </a:p>
        </p:txBody>
      </p:sp>
      <p:sp>
        <p:nvSpPr>
          <p:cNvPr id="3" name="Content Placeholder 2"/>
          <p:cNvSpPr>
            <a:spLocks noGrp="1"/>
          </p:cNvSpPr>
          <p:nvPr>
            <p:ph idx="1"/>
          </p:nvPr>
        </p:nvSpPr>
        <p:spPr>
          <a:xfrm>
            <a:off x="76200" y="838200"/>
            <a:ext cx="9144000" cy="5257800"/>
          </a:xfrm>
        </p:spPr>
        <p:txBody>
          <a:bodyPr>
            <a:normAutofit lnSpcReduction="10000"/>
          </a:bodyPr>
          <a:lstStyle/>
          <a:p>
            <a:pPr marL="0" lvl="0" indent="0">
              <a:spcBef>
                <a:spcPts val="0"/>
              </a:spcBef>
              <a:buNone/>
            </a:pPr>
            <a:r>
              <a:rPr lang="en-US" sz="1800" dirty="0" smtClean="0">
                <a:solidFill>
                  <a:srgbClr val="006600"/>
                </a:solidFill>
                <a:latin typeface="+mn-lt"/>
              </a:rPr>
              <a:t>HEPAP is our primary panel for providing advice to us on the status and direction of the field.</a:t>
            </a:r>
          </a:p>
          <a:p>
            <a:pPr marL="0" lvl="0" indent="0">
              <a:spcBef>
                <a:spcPts val="0"/>
              </a:spcBef>
              <a:buNone/>
            </a:pPr>
            <a:r>
              <a:rPr lang="en-US" sz="1800" dirty="0" smtClean="0">
                <a:solidFill>
                  <a:srgbClr val="006600"/>
                </a:solidFill>
                <a:latin typeface="+mn-lt"/>
                <a:sym typeface="Wingdings" panose="05000000000000000000" pitchFamily="2" charset="2"/>
              </a:rPr>
              <a:t> </a:t>
            </a:r>
            <a:r>
              <a:rPr lang="en-US" sz="1800" dirty="0" smtClean="0">
                <a:solidFill>
                  <a:srgbClr val="006600"/>
                </a:solidFill>
                <a:latin typeface="+mn-lt"/>
              </a:rPr>
              <a:t>P5 subpanel guides our strategic plan.  </a:t>
            </a:r>
          </a:p>
          <a:p>
            <a:pPr marL="0" lvl="0" indent="0">
              <a:spcBef>
                <a:spcPts val="0"/>
              </a:spcBef>
              <a:buNone/>
            </a:pPr>
            <a:endParaRPr lang="en-US" sz="1800" u="sng" dirty="0" smtClean="0">
              <a:latin typeface="+mn-lt"/>
            </a:endParaRPr>
          </a:p>
          <a:p>
            <a:pPr marL="0" indent="0">
              <a:spcBef>
                <a:spcPts val="0"/>
              </a:spcBef>
              <a:buNone/>
            </a:pPr>
            <a:r>
              <a:rPr lang="en-US" sz="1800" dirty="0" smtClean="0">
                <a:solidFill>
                  <a:srgbClr val="0000CC"/>
                </a:solidFill>
                <a:latin typeface="+mn-lt"/>
              </a:rPr>
              <a:t>The P5 </a:t>
            </a:r>
            <a:r>
              <a:rPr lang="en-US" sz="1800" dirty="0">
                <a:solidFill>
                  <a:srgbClr val="0000CC"/>
                </a:solidFill>
                <a:latin typeface="+mn-lt"/>
              </a:rPr>
              <a:t>report </a:t>
            </a:r>
            <a:r>
              <a:rPr lang="en-US" sz="1800" dirty="0" smtClean="0">
                <a:solidFill>
                  <a:srgbClr val="0000CC"/>
                </a:solidFill>
                <a:latin typeface="+mn-lt"/>
              </a:rPr>
              <a:t>“Strategic Plan for US Particle Physics in the Global Context” was presented to HEPAP on May 22, 2014.  </a:t>
            </a:r>
          </a:p>
          <a:p>
            <a:pPr marL="0" indent="0">
              <a:spcBef>
                <a:spcPts val="0"/>
              </a:spcBef>
              <a:buNone/>
            </a:pPr>
            <a:r>
              <a:rPr lang="en-US" sz="1800" dirty="0" smtClean="0">
                <a:solidFill>
                  <a:srgbClr val="0000CC"/>
                </a:solidFill>
              </a:rPr>
              <a:t>-- </a:t>
            </a:r>
            <a:r>
              <a:rPr lang="en-US" sz="1800" dirty="0" smtClean="0">
                <a:solidFill>
                  <a:srgbClr val="0000CC"/>
                </a:solidFill>
                <a:latin typeface="+mn-lt"/>
              </a:rPr>
              <a:t>The report represents </a:t>
            </a:r>
            <a:r>
              <a:rPr lang="en-US" sz="1800" dirty="0">
                <a:solidFill>
                  <a:srgbClr val="0000CC"/>
                </a:solidFill>
                <a:latin typeface="+mn-lt"/>
              </a:rPr>
              <a:t>a consensus vision developed </a:t>
            </a:r>
            <a:r>
              <a:rPr lang="en-US" sz="1800" dirty="0" smtClean="0">
                <a:solidFill>
                  <a:srgbClr val="0000CC"/>
                </a:solidFill>
                <a:latin typeface="+mn-lt"/>
              </a:rPr>
              <a:t>by the particle </a:t>
            </a:r>
            <a:r>
              <a:rPr lang="en-US" sz="1800" dirty="0">
                <a:solidFill>
                  <a:srgbClr val="0000CC"/>
                </a:solidFill>
                <a:latin typeface="+mn-lt"/>
              </a:rPr>
              <a:t>physics </a:t>
            </a:r>
            <a:r>
              <a:rPr lang="en-US" sz="1800" dirty="0" smtClean="0">
                <a:solidFill>
                  <a:srgbClr val="0000CC"/>
                </a:solidFill>
                <a:latin typeface="+mn-lt"/>
              </a:rPr>
              <a:t>to </a:t>
            </a:r>
            <a:r>
              <a:rPr lang="en-US" sz="1800" dirty="0">
                <a:solidFill>
                  <a:srgbClr val="0000CC"/>
                </a:solidFill>
                <a:latin typeface="+mn-lt"/>
              </a:rPr>
              <a:t>identify the most exciting and productive areas of research and how we pursue them.  </a:t>
            </a:r>
            <a:r>
              <a:rPr lang="en-US" sz="1800" dirty="0" smtClean="0">
                <a:solidFill>
                  <a:srgbClr val="0000CC"/>
                </a:solidFill>
                <a:latin typeface="+mn-lt"/>
              </a:rPr>
              <a:t>P5 recommended that we “pursue </a:t>
            </a:r>
            <a:r>
              <a:rPr lang="en-US" sz="1800" dirty="0">
                <a:solidFill>
                  <a:srgbClr val="0000CC"/>
                </a:solidFill>
                <a:latin typeface="+mn-lt"/>
              </a:rPr>
              <a:t>the most important </a:t>
            </a:r>
            <a:r>
              <a:rPr lang="en-US" sz="1800" dirty="0" smtClean="0">
                <a:solidFill>
                  <a:srgbClr val="0000CC"/>
                </a:solidFill>
                <a:latin typeface="+mn-lt"/>
              </a:rPr>
              <a:t>opportunities wherever they are”, “host </a:t>
            </a:r>
            <a:r>
              <a:rPr lang="en-US" sz="1800" dirty="0">
                <a:solidFill>
                  <a:srgbClr val="0000CC"/>
                </a:solidFill>
                <a:latin typeface="+mn-lt"/>
              </a:rPr>
              <a:t>unique, world-class </a:t>
            </a:r>
            <a:r>
              <a:rPr lang="en-US" sz="1800" dirty="0" smtClean="0">
                <a:solidFill>
                  <a:srgbClr val="0000CC"/>
                </a:solidFill>
                <a:latin typeface="+mn-lt"/>
              </a:rPr>
              <a:t>facilities </a:t>
            </a:r>
            <a:r>
              <a:rPr lang="en-US" sz="1800" dirty="0">
                <a:solidFill>
                  <a:srgbClr val="0000CC"/>
                </a:solidFill>
                <a:latin typeface="+mn-lt"/>
              </a:rPr>
              <a:t>that engage the global scientific </a:t>
            </a:r>
            <a:r>
              <a:rPr lang="en-US" sz="1800" dirty="0" smtClean="0">
                <a:solidFill>
                  <a:srgbClr val="0000CC"/>
                </a:solidFill>
                <a:latin typeface="+mn-lt"/>
              </a:rPr>
              <a:t>community” and “pursue a program to address the 5 science drivers”.</a:t>
            </a:r>
          </a:p>
          <a:p>
            <a:pPr marL="0" indent="0">
              <a:spcBef>
                <a:spcPts val="0"/>
              </a:spcBef>
              <a:buNone/>
            </a:pPr>
            <a:endParaRPr lang="en-US" sz="1800" dirty="0">
              <a:solidFill>
                <a:srgbClr val="0000CC"/>
              </a:solidFill>
              <a:latin typeface="+mn-lt"/>
            </a:endParaRPr>
          </a:p>
          <a:p>
            <a:pPr lvl="1">
              <a:spcBef>
                <a:spcPts val="0"/>
              </a:spcBef>
            </a:pPr>
            <a:r>
              <a:rPr lang="en-US" sz="1600" b="1" dirty="0">
                <a:solidFill>
                  <a:schemeClr val="accent1">
                    <a:lumMod val="60000"/>
                    <a:lumOff val="40000"/>
                  </a:schemeClr>
                </a:solidFill>
                <a:latin typeface="+mn-lt"/>
              </a:rPr>
              <a:t>Use the Higgs boson as a new tool for discovery</a:t>
            </a:r>
          </a:p>
          <a:p>
            <a:pPr lvl="1">
              <a:spcBef>
                <a:spcPts val="0"/>
              </a:spcBef>
            </a:pPr>
            <a:r>
              <a:rPr lang="en-US" sz="1600" b="1" dirty="0" smtClean="0">
                <a:solidFill>
                  <a:srgbClr val="C00000"/>
                </a:solidFill>
                <a:latin typeface="+mn-lt"/>
              </a:rPr>
              <a:t>Pursue </a:t>
            </a:r>
            <a:r>
              <a:rPr lang="en-US" sz="1600" b="1" dirty="0">
                <a:solidFill>
                  <a:srgbClr val="C00000"/>
                </a:solidFill>
                <a:latin typeface="+mn-lt"/>
              </a:rPr>
              <a:t>the physics associated with neutrino mass</a:t>
            </a:r>
          </a:p>
          <a:p>
            <a:pPr lvl="1">
              <a:spcBef>
                <a:spcPts val="0"/>
              </a:spcBef>
            </a:pPr>
            <a:r>
              <a:rPr lang="en-US" sz="1600" b="1" dirty="0" smtClean="0">
                <a:latin typeface="+mn-lt"/>
              </a:rPr>
              <a:t>Identify </a:t>
            </a:r>
            <a:r>
              <a:rPr lang="en-US" sz="1600" b="1" dirty="0">
                <a:latin typeface="+mn-lt"/>
              </a:rPr>
              <a:t>the new physics of dark matter</a:t>
            </a:r>
          </a:p>
          <a:p>
            <a:pPr lvl="1">
              <a:spcBef>
                <a:spcPts val="0"/>
              </a:spcBef>
            </a:pPr>
            <a:r>
              <a:rPr lang="en-US" sz="1600" b="1" dirty="0" smtClean="0">
                <a:solidFill>
                  <a:schemeClr val="accent1">
                    <a:lumMod val="75000"/>
                  </a:schemeClr>
                </a:solidFill>
                <a:latin typeface="+mn-lt"/>
              </a:rPr>
              <a:t>Understand </a:t>
            </a:r>
            <a:r>
              <a:rPr lang="en-US" sz="1600" b="1" dirty="0">
                <a:solidFill>
                  <a:schemeClr val="accent1">
                    <a:lumMod val="75000"/>
                  </a:schemeClr>
                </a:solidFill>
                <a:latin typeface="+mn-lt"/>
              </a:rPr>
              <a:t>cosmic acceleration: dark energy and inflation</a:t>
            </a:r>
          </a:p>
          <a:p>
            <a:pPr lvl="1">
              <a:spcBef>
                <a:spcPts val="0"/>
              </a:spcBef>
            </a:pPr>
            <a:r>
              <a:rPr lang="en-US" sz="1600" b="1" dirty="0" smtClean="0">
                <a:solidFill>
                  <a:srgbClr val="00CC99"/>
                </a:solidFill>
                <a:latin typeface="+mn-lt"/>
              </a:rPr>
              <a:t>Explore </a:t>
            </a:r>
            <a:r>
              <a:rPr lang="en-US" sz="1600" b="1" dirty="0">
                <a:solidFill>
                  <a:srgbClr val="00CC99"/>
                </a:solidFill>
                <a:latin typeface="+mn-lt"/>
              </a:rPr>
              <a:t>the unknown: new particles, </a:t>
            </a:r>
            <a:r>
              <a:rPr lang="en-US" sz="1600" b="1" dirty="0" smtClean="0">
                <a:solidFill>
                  <a:srgbClr val="00CC99"/>
                </a:solidFill>
                <a:latin typeface="+mn-lt"/>
              </a:rPr>
              <a:t>interactions, and </a:t>
            </a:r>
            <a:r>
              <a:rPr lang="en-US" sz="1600" b="1" dirty="0">
                <a:solidFill>
                  <a:srgbClr val="00CC99"/>
                </a:solidFill>
                <a:latin typeface="+mn-lt"/>
              </a:rPr>
              <a:t>physical principles</a:t>
            </a:r>
            <a:r>
              <a:rPr lang="en-US" sz="1600" b="1" dirty="0" smtClean="0">
                <a:solidFill>
                  <a:srgbClr val="00CC99"/>
                </a:solidFill>
                <a:latin typeface="+mn-lt"/>
              </a:rPr>
              <a:t>.</a:t>
            </a:r>
          </a:p>
          <a:p>
            <a:pPr marL="0" indent="0">
              <a:spcBef>
                <a:spcPts val="0"/>
              </a:spcBef>
              <a:buNone/>
            </a:pPr>
            <a:endParaRPr lang="en-US" sz="1800" dirty="0">
              <a:latin typeface="+mn-lt"/>
            </a:endParaRPr>
          </a:p>
          <a:p>
            <a:pPr marL="182880" lvl="0" indent="-182880">
              <a:spcBef>
                <a:spcPts val="0"/>
              </a:spcBef>
            </a:pPr>
            <a:r>
              <a:rPr lang="en-US" sz="1600" dirty="0" smtClean="0">
                <a:solidFill>
                  <a:srgbClr val="006600"/>
                </a:solidFill>
                <a:latin typeface="+mn-lt"/>
              </a:rPr>
              <a:t>The </a:t>
            </a:r>
            <a:r>
              <a:rPr lang="en-US" sz="1600" dirty="0">
                <a:solidFill>
                  <a:srgbClr val="006600"/>
                </a:solidFill>
                <a:latin typeface="+mn-lt"/>
              </a:rPr>
              <a:t>report recognizes the reality of a challenging funding landscape, where choices have to be made and resources stewarded carefully, and confronts those challenges head on.  </a:t>
            </a:r>
          </a:p>
          <a:p>
            <a:pPr marL="182880" lvl="0" indent="-182880">
              <a:spcBef>
                <a:spcPts val="0"/>
              </a:spcBef>
            </a:pPr>
            <a:r>
              <a:rPr lang="en-US" sz="1600" dirty="0">
                <a:solidFill>
                  <a:srgbClr val="006600"/>
                </a:solidFill>
                <a:latin typeface="+mn-lt"/>
              </a:rPr>
              <a:t>The promise/potential of high energy physics has never been greater </a:t>
            </a:r>
            <a:r>
              <a:rPr lang="en-US" sz="1600" dirty="0" smtClean="0">
                <a:solidFill>
                  <a:srgbClr val="006600"/>
                </a:solidFill>
                <a:latin typeface="+mn-lt"/>
              </a:rPr>
              <a:t>– exciting science on the horizon.</a:t>
            </a:r>
          </a:p>
          <a:p>
            <a:pPr marL="182880" lvl="0" indent="-182880">
              <a:spcBef>
                <a:spcPts val="0"/>
              </a:spcBef>
            </a:pPr>
            <a:r>
              <a:rPr lang="en-US" sz="1600" dirty="0" smtClean="0">
                <a:solidFill>
                  <a:srgbClr val="006600"/>
                </a:solidFill>
                <a:latin typeface="+mn-lt"/>
              </a:rPr>
              <a:t>Plan includes a well-balanced portfolio of small, medium and large-scale projects for the future.</a:t>
            </a:r>
          </a:p>
          <a:p>
            <a:pPr marL="182880" lvl="0" indent="-182880">
              <a:spcBef>
                <a:spcPts val="0"/>
              </a:spcBef>
              <a:buNone/>
            </a:pPr>
            <a:r>
              <a:rPr lang="en-US" sz="1600" dirty="0" smtClean="0">
                <a:solidFill>
                  <a:srgbClr val="006600"/>
                </a:solidFill>
                <a:latin typeface="+mn-lt"/>
              </a:rPr>
              <a:t>		- will provide the required balance of short-term and longer-term science goals</a:t>
            </a:r>
          </a:p>
        </p:txBody>
      </p:sp>
      <p:pic>
        <p:nvPicPr>
          <p:cNvPr id="1028" name="Picture 4"/>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96317" y="3124200"/>
            <a:ext cx="1506794" cy="148168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14066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smtClean="0">
                <a:effectLst/>
              </a:rPr>
              <a:t>Cosmic Frontier – Dark Energy, CMB</a:t>
            </a:r>
            <a:br>
              <a:rPr lang="en-US" sz="2400" b="1" dirty="0" smtClean="0">
                <a:effectLst/>
              </a:rPr>
            </a:br>
            <a:r>
              <a:rPr lang="en-US" sz="2400" dirty="0" smtClean="0">
                <a:effectLst/>
              </a:rPr>
              <a:t> </a:t>
            </a:r>
            <a:r>
              <a:rPr lang="en-US" sz="2400" dirty="0" smtClean="0">
                <a:solidFill>
                  <a:srgbClr val="0000CC"/>
                </a:solidFill>
                <a:effectLst/>
              </a:rPr>
              <a:t>(P5 Recommendations, </a:t>
            </a:r>
            <a:r>
              <a:rPr lang="en-US" sz="2400" dirty="0" smtClean="0">
                <a:solidFill>
                  <a:srgbClr val="006600"/>
                </a:solidFill>
                <a:effectLst/>
              </a:rPr>
              <a:t>OHEP Response)</a:t>
            </a:r>
            <a:endParaRPr lang="en-US" sz="2400" dirty="0">
              <a:solidFill>
                <a:srgbClr val="006600"/>
              </a:solidFill>
              <a:effectLst/>
            </a:endParaRPr>
          </a:p>
        </p:txBody>
      </p:sp>
      <p:sp>
        <p:nvSpPr>
          <p:cNvPr id="3" name="Content Placeholder 2"/>
          <p:cNvSpPr>
            <a:spLocks noGrp="1"/>
          </p:cNvSpPr>
          <p:nvPr>
            <p:ph idx="1"/>
          </p:nvPr>
        </p:nvSpPr>
        <p:spPr>
          <a:xfrm>
            <a:off x="0" y="838200"/>
            <a:ext cx="9144000" cy="5410200"/>
          </a:xfrm>
        </p:spPr>
        <p:txBody>
          <a:bodyPr>
            <a:normAutofit/>
          </a:bodyPr>
          <a:lstStyle/>
          <a:p>
            <a:pPr marL="0" lvl="1" indent="0">
              <a:spcBef>
                <a:spcPts val="0"/>
              </a:spcBef>
              <a:buNone/>
            </a:pPr>
            <a:r>
              <a:rPr lang="en-US" sz="1800" b="1" u="sng" dirty="0" smtClean="0">
                <a:solidFill>
                  <a:srgbClr val="0000CC"/>
                </a:solidFill>
                <a:latin typeface="+mn-lt"/>
              </a:rPr>
              <a:t>P5 #16</a:t>
            </a:r>
            <a:r>
              <a:rPr lang="en-US" sz="1800" b="1" dirty="0">
                <a:solidFill>
                  <a:srgbClr val="0000CC"/>
                </a:solidFill>
                <a:latin typeface="+mn-lt"/>
              </a:rPr>
              <a:t>: Build DESI as a major step forward in dark energy science, if funding permits </a:t>
            </a:r>
            <a:endParaRPr lang="en-US" sz="1800" b="1" dirty="0" smtClean="0">
              <a:solidFill>
                <a:srgbClr val="0000CC"/>
              </a:solidFill>
              <a:latin typeface="+mn-lt"/>
            </a:endParaRPr>
          </a:p>
          <a:p>
            <a:pPr marL="0" lvl="1" indent="0">
              <a:spcBef>
                <a:spcPts val="0"/>
              </a:spcBef>
              <a:buNone/>
            </a:pPr>
            <a:r>
              <a:rPr lang="en-US" sz="1800" b="1" dirty="0" smtClean="0">
                <a:solidFill>
                  <a:srgbClr val="0000CC"/>
                </a:solidFill>
                <a:latin typeface="+mn-lt"/>
              </a:rPr>
              <a:t>- DESI </a:t>
            </a:r>
            <a:r>
              <a:rPr lang="en-US" sz="1800" b="1" dirty="0">
                <a:solidFill>
                  <a:srgbClr val="0000CC"/>
                </a:solidFill>
                <a:latin typeface="+mn-lt"/>
              </a:rPr>
              <a:t>should be the last project cut if budgets move from Scenario B to Scenario </a:t>
            </a:r>
            <a:r>
              <a:rPr lang="en-US" sz="1800" b="1" dirty="0" smtClean="0">
                <a:solidFill>
                  <a:srgbClr val="0000CC"/>
                </a:solidFill>
                <a:latin typeface="+mn-lt"/>
              </a:rPr>
              <a:t>A</a:t>
            </a:r>
            <a:r>
              <a:rPr lang="en-US" sz="1800" b="1" dirty="0">
                <a:solidFill>
                  <a:srgbClr val="0000CC"/>
                </a:solidFill>
                <a:latin typeface="+mn-lt"/>
              </a:rPr>
              <a:t> </a:t>
            </a:r>
            <a:r>
              <a:rPr lang="en-US" sz="1800" b="1" dirty="0" smtClean="0">
                <a:solidFill>
                  <a:srgbClr val="0000CC"/>
                </a:solidFill>
                <a:latin typeface="+mn-lt"/>
              </a:rPr>
              <a:t>(lowest)</a:t>
            </a:r>
            <a:endParaRPr lang="en-US" sz="1800" b="1" dirty="0">
              <a:solidFill>
                <a:srgbClr val="0000CC"/>
              </a:solidFill>
              <a:latin typeface="+mn-lt"/>
            </a:endParaRPr>
          </a:p>
          <a:p>
            <a:pPr>
              <a:spcBef>
                <a:spcPts val="0"/>
              </a:spcBef>
            </a:pPr>
            <a:r>
              <a:rPr lang="en-US" sz="1800" b="0" dirty="0" smtClean="0">
                <a:solidFill>
                  <a:srgbClr val="006600"/>
                </a:solidFill>
                <a:latin typeface="+mn-lt"/>
              </a:rPr>
              <a:t>The P5 recommendation </a:t>
            </a:r>
            <a:r>
              <a:rPr lang="en-US" sz="1800" b="0" dirty="0">
                <a:solidFill>
                  <a:srgbClr val="006600"/>
                </a:solidFill>
                <a:latin typeface="+mn-lt"/>
              </a:rPr>
              <a:t>will be used to </a:t>
            </a:r>
            <a:r>
              <a:rPr lang="en-US" sz="1800" b="0" dirty="0" smtClean="0">
                <a:solidFill>
                  <a:srgbClr val="006600"/>
                </a:solidFill>
                <a:latin typeface="+mn-lt"/>
              </a:rPr>
              <a:t>highlight the </a:t>
            </a:r>
            <a:r>
              <a:rPr lang="en-US" sz="1800" b="0" dirty="0">
                <a:solidFill>
                  <a:srgbClr val="006600"/>
                </a:solidFill>
                <a:latin typeface="+mn-lt"/>
              </a:rPr>
              <a:t>importance of the DESI and </a:t>
            </a:r>
            <a:r>
              <a:rPr lang="en-US" sz="1800" b="0" dirty="0" smtClean="0">
                <a:solidFill>
                  <a:srgbClr val="006600"/>
                </a:solidFill>
                <a:latin typeface="+mn-lt"/>
              </a:rPr>
              <a:t>argue for the additional funds needed to implement it as a high priority. </a:t>
            </a:r>
            <a:endParaRPr lang="en-US" sz="1800" b="0" dirty="0">
              <a:solidFill>
                <a:srgbClr val="006600"/>
              </a:solidFill>
              <a:latin typeface="+mn-lt"/>
            </a:endParaRPr>
          </a:p>
          <a:p>
            <a:pPr>
              <a:spcBef>
                <a:spcPts val="0"/>
              </a:spcBef>
            </a:pPr>
            <a:r>
              <a:rPr lang="en-US" sz="1800" b="0" dirty="0">
                <a:solidFill>
                  <a:srgbClr val="006600"/>
                </a:solidFill>
                <a:latin typeface="+mn-lt"/>
              </a:rPr>
              <a:t>A</a:t>
            </a:r>
            <a:r>
              <a:rPr lang="en-US" sz="1800" b="0" dirty="0" smtClean="0">
                <a:solidFill>
                  <a:srgbClr val="006600"/>
                </a:solidFill>
                <a:latin typeface="+mn-lt"/>
              </a:rPr>
              <a:t> </a:t>
            </a:r>
            <a:r>
              <a:rPr lang="en-US" sz="1800" b="0" dirty="0">
                <a:solidFill>
                  <a:srgbClr val="006600"/>
                </a:solidFill>
                <a:latin typeface="+mn-lt"/>
              </a:rPr>
              <a:t>successful Independent Project Review </a:t>
            </a:r>
            <a:r>
              <a:rPr lang="en-US" sz="1800" b="0" dirty="0" smtClean="0">
                <a:solidFill>
                  <a:srgbClr val="006600"/>
                </a:solidFill>
                <a:latin typeface="+mn-lt"/>
              </a:rPr>
              <a:t>(IPR) </a:t>
            </a:r>
            <a:r>
              <a:rPr lang="en-US" sz="1800" b="0" dirty="0">
                <a:solidFill>
                  <a:srgbClr val="006600"/>
                </a:solidFill>
                <a:latin typeface="+mn-lt"/>
              </a:rPr>
              <a:t>will be used to </a:t>
            </a:r>
            <a:r>
              <a:rPr lang="en-US" sz="1800" b="0" dirty="0" smtClean="0">
                <a:solidFill>
                  <a:srgbClr val="006600"/>
                </a:solidFill>
                <a:latin typeface="+mn-lt"/>
              </a:rPr>
              <a:t>show </a:t>
            </a:r>
            <a:r>
              <a:rPr lang="en-US" sz="1800" b="0" dirty="0">
                <a:solidFill>
                  <a:srgbClr val="006600"/>
                </a:solidFill>
                <a:latin typeface="+mn-lt"/>
              </a:rPr>
              <a:t>that DESI is ready to receive </a:t>
            </a:r>
            <a:r>
              <a:rPr lang="en-US" sz="1800" b="0" dirty="0" smtClean="0">
                <a:solidFill>
                  <a:srgbClr val="006600"/>
                </a:solidFill>
                <a:latin typeface="+mn-lt"/>
              </a:rPr>
              <a:t>funding if it becomes available.  The IPR is </a:t>
            </a:r>
            <a:r>
              <a:rPr lang="en-US" sz="1800" b="0" dirty="0" smtClean="0">
                <a:solidFill>
                  <a:srgbClr val="006600"/>
                </a:solidFill>
              </a:rPr>
              <a:t>scheduled </a:t>
            </a:r>
            <a:r>
              <a:rPr lang="en-US" sz="1800" b="0" dirty="0">
                <a:solidFill>
                  <a:srgbClr val="006600"/>
                </a:solidFill>
              </a:rPr>
              <a:t>for Sept 9-10, 2014 to evaluate DESI’s readiness for </a:t>
            </a:r>
            <a:r>
              <a:rPr lang="en-US" sz="1800" b="0" dirty="0" smtClean="0">
                <a:solidFill>
                  <a:srgbClr val="006600"/>
                </a:solidFill>
              </a:rPr>
              <a:t>CD-1.  (Fabrication funding is not in the FY15 Request)</a:t>
            </a:r>
            <a:endParaRPr lang="en-US" sz="1800" b="0" dirty="0">
              <a:solidFill>
                <a:srgbClr val="006600"/>
              </a:solidFill>
              <a:latin typeface="+mn-lt"/>
            </a:endParaRPr>
          </a:p>
          <a:p>
            <a:pPr>
              <a:spcBef>
                <a:spcPts val="0"/>
              </a:spcBef>
            </a:pPr>
            <a:r>
              <a:rPr lang="en-US" sz="1800" b="0" dirty="0" smtClean="0">
                <a:solidFill>
                  <a:srgbClr val="006600"/>
                </a:solidFill>
                <a:latin typeface="+mn-lt"/>
              </a:rPr>
              <a:t>HEP will move forward in planning DESI in coordination with NSF.</a:t>
            </a:r>
          </a:p>
          <a:p>
            <a:pPr marL="0" indent="0">
              <a:spcBef>
                <a:spcPts val="0"/>
              </a:spcBef>
              <a:buNone/>
            </a:pPr>
            <a:endParaRPr lang="en-US" sz="1800" u="sng" dirty="0" smtClean="0">
              <a:solidFill>
                <a:srgbClr val="0000CC"/>
              </a:solidFill>
              <a:latin typeface="+mn-lt"/>
            </a:endParaRPr>
          </a:p>
          <a:p>
            <a:pPr marL="0" indent="0">
              <a:spcBef>
                <a:spcPts val="0"/>
              </a:spcBef>
              <a:buNone/>
            </a:pPr>
            <a:r>
              <a:rPr lang="en-US" sz="1800" u="sng" dirty="0" smtClean="0">
                <a:solidFill>
                  <a:srgbClr val="0000CC"/>
                </a:solidFill>
                <a:latin typeface="+mn-lt"/>
              </a:rPr>
              <a:t>P5 #17:</a:t>
            </a:r>
            <a:r>
              <a:rPr lang="en-US" sz="1800" dirty="0" smtClean="0">
                <a:solidFill>
                  <a:srgbClr val="0000CC"/>
                </a:solidFill>
                <a:latin typeface="+mn-lt"/>
              </a:rPr>
              <a:t> </a:t>
            </a:r>
            <a:r>
              <a:rPr lang="en-US" sz="1800" dirty="0">
                <a:solidFill>
                  <a:srgbClr val="0000CC"/>
                </a:solidFill>
                <a:latin typeface="+mn-lt"/>
              </a:rPr>
              <a:t>Complete LSST as planned.</a:t>
            </a:r>
          </a:p>
          <a:p>
            <a:pPr marL="341313" lvl="1" indent="-341313">
              <a:spcBef>
                <a:spcPts val="0"/>
              </a:spcBef>
              <a:buFont typeface="Arial" charset="0"/>
              <a:buChar char="•"/>
            </a:pPr>
            <a:r>
              <a:rPr lang="en-US" sz="1800" b="0" dirty="0">
                <a:solidFill>
                  <a:srgbClr val="006600"/>
                </a:solidFill>
                <a:latin typeface="+mn-lt"/>
              </a:rPr>
              <a:t>Detailed plans by both DOE and NSF to carry out LSST exist. </a:t>
            </a:r>
            <a:r>
              <a:rPr lang="en-US" sz="1800" b="0" dirty="0" smtClean="0">
                <a:solidFill>
                  <a:srgbClr val="006600"/>
                </a:solidFill>
                <a:latin typeface="+mn-lt"/>
              </a:rPr>
              <a:t> We will continue to execute the project according to the DOE-NSF agreement. Start of </a:t>
            </a:r>
            <a:r>
              <a:rPr lang="en-US" sz="1800" dirty="0">
                <a:solidFill>
                  <a:srgbClr val="006600"/>
                </a:solidFill>
                <a:latin typeface="+mn-lt"/>
              </a:rPr>
              <a:t>f</a:t>
            </a:r>
            <a:r>
              <a:rPr lang="en-US" sz="1800" dirty="0" smtClean="0">
                <a:solidFill>
                  <a:srgbClr val="006600"/>
                </a:solidFill>
                <a:latin typeface="+mn-lt"/>
              </a:rPr>
              <a:t>abrication </a:t>
            </a:r>
            <a:r>
              <a:rPr lang="en-US" sz="1800" dirty="0">
                <a:solidFill>
                  <a:srgbClr val="006600"/>
                </a:solidFill>
                <a:latin typeface="+mn-lt"/>
              </a:rPr>
              <a:t>funding </a:t>
            </a:r>
            <a:r>
              <a:rPr lang="en-US" sz="1800" dirty="0" smtClean="0">
                <a:solidFill>
                  <a:srgbClr val="006600"/>
                </a:solidFill>
                <a:latin typeface="+mn-lt"/>
              </a:rPr>
              <a:t>approved </a:t>
            </a:r>
            <a:r>
              <a:rPr lang="en-US" sz="1800" dirty="0">
                <a:solidFill>
                  <a:srgbClr val="006600"/>
                </a:solidFill>
                <a:latin typeface="+mn-lt"/>
              </a:rPr>
              <a:t>in FY14</a:t>
            </a:r>
            <a:r>
              <a:rPr lang="en-US" sz="1800" dirty="0" smtClean="0">
                <a:solidFill>
                  <a:srgbClr val="006600"/>
                </a:solidFill>
                <a:latin typeface="+mn-lt"/>
              </a:rPr>
              <a:t>.</a:t>
            </a:r>
            <a:endParaRPr lang="en-US" sz="1800" b="0" dirty="0" smtClean="0">
              <a:solidFill>
                <a:srgbClr val="006600"/>
              </a:solidFill>
              <a:latin typeface="+mn-lt"/>
            </a:endParaRPr>
          </a:p>
          <a:p>
            <a:pPr marL="0" indent="0">
              <a:spcBef>
                <a:spcPts val="0"/>
              </a:spcBef>
              <a:buNone/>
            </a:pPr>
            <a:endParaRPr lang="en-US" sz="1800" dirty="0">
              <a:solidFill>
                <a:srgbClr val="006600"/>
              </a:solidFill>
              <a:latin typeface="+mn-lt"/>
            </a:endParaRPr>
          </a:p>
          <a:p>
            <a:pPr marL="0" indent="0">
              <a:spcBef>
                <a:spcPts val="0"/>
              </a:spcBef>
              <a:buNone/>
            </a:pPr>
            <a:r>
              <a:rPr lang="en-US" sz="1800" u="sng" dirty="0">
                <a:solidFill>
                  <a:srgbClr val="0000CC"/>
                </a:solidFill>
                <a:latin typeface="+mn-lt"/>
              </a:rPr>
              <a:t>P5 #18</a:t>
            </a:r>
            <a:r>
              <a:rPr lang="en-US" sz="1800" dirty="0">
                <a:solidFill>
                  <a:srgbClr val="0000CC"/>
                </a:solidFill>
                <a:latin typeface="+mn-lt"/>
              </a:rPr>
              <a:t>: Support CMB experiments as part of the core particle physics program. The multidisciplinary nature of the science warrants continued multi-agency support. </a:t>
            </a:r>
          </a:p>
          <a:p>
            <a:pPr>
              <a:spcBef>
                <a:spcPts val="0"/>
              </a:spcBef>
            </a:pPr>
            <a:r>
              <a:rPr lang="en-US" sz="1800" b="0" dirty="0">
                <a:solidFill>
                  <a:srgbClr val="006600"/>
                </a:solidFill>
                <a:latin typeface="+mn-lt"/>
              </a:rPr>
              <a:t>HEP will use this recommendation to open discussions with traditional CMB research support agencies (NSF, NASA) to come to agreement on DOE’s role.  </a:t>
            </a:r>
          </a:p>
          <a:p>
            <a:pPr lvl="1">
              <a:spcBef>
                <a:spcPts val="0"/>
              </a:spcBef>
            </a:pPr>
            <a:r>
              <a:rPr lang="en-US" sz="1600" dirty="0">
                <a:solidFill>
                  <a:srgbClr val="006600"/>
                </a:solidFill>
                <a:latin typeface="+mn-lt"/>
              </a:rPr>
              <a:t>Going forward, these meetings would be followed by community planning meetings</a:t>
            </a:r>
            <a:r>
              <a:rPr lang="en-US" sz="1600" dirty="0" smtClean="0">
                <a:solidFill>
                  <a:srgbClr val="006600"/>
                </a:solidFill>
                <a:latin typeface="+mn-lt"/>
              </a:rPr>
              <a:t>.</a:t>
            </a:r>
            <a:endParaRPr lang="en-US" sz="1800" b="0" dirty="0">
              <a:solidFill>
                <a:srgbClr val="006600"/>
              </a:solidFill>
              <a:latin typeface="+mn-lt"/>
            </a:endParaRPr>
          </a:p>
          <a:p>
            <a:pPr marL="0" indent="0">
              <a:spcBef>
                <a:spcPts val="0"/>
              </a:spcBef>
              <a:buNone/>
            </a:pPr>
            <a:r>
              <a:rPr lang="en-US" sz="1800" dirty="0" smtClean="0">
                <a:solidFill>
                  <a:srgbClr val="006600"/>
                </a:solidFill>
                <a:latin typeface="+mn-lt"/>
              </a:rPr>
              <a:t> </a:t>
            </a:r>
            <a:endParaRPr lang="en-US" sz="1800" dirty="0">
              <a:solidFill>
                <a:srgbClr val="006600"/>
              </a:solidFill>
              <a:latin typeface="+mn-lt"/>
            </a:endParaRPr>
          </a:p>
        </p:txBody>
      </p:sp>
      <p:pic>
        <p:nvPicPr>
          <p:cNvPr id="4" name="Picture 3"/>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10716" y="0"/>
            <a:ext cx="685800" cy="67437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89311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6715" y="4354146"/>
            <a:ext cx="8853853" cy="1362075"/>
          </a:xfrm>
        </p:spPr>
        <p:txBody>
          <a:bodyPr>
            <a:normAutofit/>
          </a:bodyPr>
          <a:lstStyle/>
          <a:p>
            <a:r>
              <a:rPr lang="en-US" dirty="0">
                <a:solidFill>
                  <a:srgbClr val="006600"/>
                </a:solidFill>
                <a:effectLst/>
              </a:rPr>
              <a:t>HEP </a:t>
            </a:r>
            <a:r>
              <a:rPr lang="en-US" dirty="0" smtClean="0">
                <a:solidFill>
                  <a:srgbClr val="006600"/>
                </a:solidFill>
                <a:effectLst/>
              </a:rPr>
              <a:t>Program</a:t>
            </a:r>
            <a:br>
              <a:rPr lang="en-US" dirty="0" smtClean="0">
                <a:solidFill>
                  <a:srgbClr val="006600"/>
                </a:solidFill>
                <a:effectLst/>
              </a:rPr>
            </a:br>
            <a:r>
              <a:rPr lang="en-US" sz="3600" dirty="0" smtClean="0">
                <a:solidFill>
                  <a:srgbClr val="006600"/>
                </a:solidFill>
                <a:effectLst/>
              </a:rPr>
              <a:t>Organization, Mission</a:t>
            </a:r>
            <a:r>
              <a:rPr lang="en-US" sz="3600" dirty="0">
                <a:solidFill>
                  <a:srgbClr val="006600"/>
                </a:solidFill>
                <a:effectLst/>
              </a:rPr>
              <a:t>,</a:t>
            </a:r>
            <a:r>
              <a:rPr lang="en-US" sz="3600" dirty="0" smtClean="0">
                <a:solidFill>
                  <a:srgbClr val="006600"/>
                </a:solidFill>
                <a:effectLst/>
              </a:rPr>
              <a:t> Guidance </a:t>
            </a:r>
            <a:endParaRPr lang="en-US" sz="3600" dirty="0">
              <a:effectLs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26773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smtClean="0">
                <a:effectLst/>
              </a:rPr>
              <a:t>Cosmic Frontier – Dark Matter</a:t>
            </a:r>
            <a:br>
              <a:rPr lang="en-US" sz="2400" b="1" dirty="0" smtClean="0">
                <a:effectLst/>
              </a:rPr>
            </a:br>
            <a:r>
              <a:rPr lang="en-US" sz="2400" dirty="0" smtClean="0">
                <a:effectLst/>
              </a:rPr>
              <a:t> </a:t>
            </a:r>
            <a:r>
              <a:rPr lang="en-US" sz="2400" dirty="0" smtClean="0">
                <a:solidFill>
                  <a:srgbClr val="0000CC"/>
                </a:solidFill>
                <a:effectLst/>
              </a:rPr>
              <a:t>(P5 Recommendations, </a:t>
            </a:r>
            <a:r>
              <a:rPr lang="en-US" sz="2400" dirty="0" smtClean="0">
                <a:solidFill>
                  <a:srgbClr val="006600"/>
                </a:solidFill>
                <a:effectLst/>
              </a:rPr>
              <a:t>OHEP Response)</a:t>
            </a:r>
            <a:endParaRPr lang="en-US" sz="2400" dirty="0">
              <a:solidFill>
                <a:srgbClr val="006600"/>
              </a:solidFill>
              <a:effectLst/>
            </a:endParaRPr>
          </a:p>
        </p:txBody>
      </p:sp>
      <p:sp>
        <p:nvSpPr>
          <p:cNvPr id="3" name="Content Placeholder 2"/>
          <p:cNvSpPr>
            <a:spLocks noGrp="1"/>
          </p:cNvSpPr>
          <p:nvPr>
            <p:ph idx="1"/>
          </p:nvPr>
        </p:nvSpPr>
        <p:spPr>
          <a:xfrm>
            <a:off x="0" y="800100"/>
            <a:ext cx="9144000" cy="5448300"/>
          </a:xfrm>
        </p:spPr>
        <p:txBody>
          <a:bodyPr>
            <a:normAutofit/>
          </a:bodyPr>
          <a:lstStyle/>
          <a:p>
            <a:pPr marL="0" indent="0">
              <a:buNone/>
            </a:pPr>
            <a:r>
              <a:rPr lang="en-US" sz="1800" u="sng" dirty="0" smtClean="0">
                <a:solidFill>
                  <a:srgbClr val="0000CC"/>
                </a:solidFill>
              </a:rPr>
              <a:t>P5 #19</a:t>
            </a:r>
            <a:r>
              <a:rPr lang="en-US" sz="1800" dirty="0" smtClean="0">
                <a:solidFill>
                  <a:srgbClr val="0000CC"/>
                </a:solidFill>
              </a:rPr>
              <a:t>:  Proceed </a:t>
            </a:r>
            <a:r>
              <a:rPr lang="en-US" sz="1800" dirty="0">
                <a:solidFill>
                  <a:srgbClr val="0000CC"/>
                </a:solidFill>
              </a:rPr>
              <a:t>immediately with a broad second-generation (G2) dark matter direct detection program with capabilities described in the text. Invest in this program at a level significantly above that called for in the 2012 joint agency announcement of opportunity.</a:t>
            </a:r>
          </a:p>
          <a:p>
            <a:pPr>
              <a:spcBef>
                <a:spcPts val="0"/>
              </a:spcBef>
            </a:pPr>
            <a:r>
              <a:rPr lang="en-US" sz="1800" b="0" dirty="0" smtClean="0">
                <a:solidFill>
                  <a:srgbClr val="006600"/>
                </a:solidFill>
              </a:rPr>
              <a:t>Coordinated HEP/NSF portfolio </a:t>
            </a:r>
            <a:r>
              <a:rPr lang="en-US" sz="1800" b="0" dirty="0">
                <a:solidFill>
                  <a:srgbClr val="006600"/>
                </a:solidFill>
              </a:rPr>
              <a:t>for</a:t>
            </a:r>
            <a:r>
              <a:rPr lang="en-US" sz="1800" b="0" dirty="0" smtClean="0">
                <a:solidFill>
                  <a:srgbClr val="006600"/>
                </a:solidFill>
              </a:rPr>
              <a:t> the Direct </a:t>
            </a:r>
            <a:r>
              <a:rPr lang="en-US" sz="1800" b="0" dirty="0">
                <a:solidFill>
                  <a:srgbClr val="006600"/>
                </a:solidFill>
              </a:rPr>
              <a:t>Detection</a:t>
            </a:r>
            <a:r>
              <a:rPr lang="en-US" sz="1800" b="0" dirty="0" smtClean="0">
                <a:solidFill>
                  <a:srgbClr val="006600"/>
                </a:solidFill>
              </a:rPr>
              <a:t> of Dark </a:t>
            </a:r>
            <a:r>
              <a:rPr lang="en-US" sz="1800" b="0" dirty="0">
                <a:solidFill>
                  <a:srgbClr val="006600"/>
                </a:solidFill>
              </a:rPr>
              <a:t>Matter </a:t>
            </a:r>
            <a:r>
              <a:rPr lang="en-US" sz="1800" b="0" dirty="0" smtClean="0">
                <a:solidFill>
                  <a:srgbClr val="006600"/>
                </a:solidFill>
              </a:rPr>
              <a:t>(DDDM) will continue to be developed and implemented.</a:t>
            </a:r>
          </a:p>
          <a:p>
            <a:pPr lvl="0">
              <a:spcBef>
                <a:spcPts val="0"/>
              </a:spcBef>
            </a:pPr>
            <a:r>
              <a:rPr lang="en-US" sz="1800" b="0" dirty="0">
                <a:solidFill>
                  <a:srgbClr val="006600"/>
                </a:solidFill>
              </a:rPr>
              <a:t>The overall </a:t>
            </a:r>
            <a:r>
              <a:rPr lang="en-US" sz="1800" b="0" dirty="0" smtClean="0">
                <a:solidFill>
                  <a:srgbClr val="006600"/>
                </a:solidFill>
              </a:rPr>
              <a:t>DDDM </a:t>
            </a:r>
            <a:r>
              <a:rPr lang="en-US" sz="1800" b="0" dirty="0">
                <a:solidFill>
                  <a:srgbClr val="006600"/>
                </a:solidFill>
              </a:rPr>
              <a:t>program will need to include DM-G2 </a:t>
            </a:r>
            <a:r>
              <a:rPr lang="en-US" sz="1800" b="0" dirty="0" smtClean="0">
                <a:solidFill>
                  <a:srgbClr val="006600"/>
                </a:solidFill>
              </a:rPr>
              <a:t>project(s), </a:t>
            </a:r>
            <a:r>
              <a:rPr lang="en-US" sz="1800" b="0" dirty="0">
                <a:solidFill>
                  <a:srgbClr val="006600"/>
                </a:solidFill>
              </a:rPr>
              <a:t>operations of current experiments, background and material studies, and future </a:t>
            </a:r>
            <a:r>
              <a:rPr lang="en-US" sz="1800" b="0" dirty="0" smtClean="0">
                <a:solidFill>
                  <a:srgbClr val="006600"/>
                </a:solidFill>
              </a:rPr>
              <a:t>R&amp;D efforts.</a:t>
            </a:r>
            <a:endParaRPr lang="en-US" sz="1800" b="0" dirty="0">
              <a:solidFill>
                <a:srgbClr val="006600"/>
              </a:solidFill>
            </a:endParaRPr>
          </a:p>
          <a:p>
            <a:pPr>
              <a:spcBef>
                <a:spcPts val="0"/>
              </a:spcBef>
            </a:pPr>
            <a:r>
              <a:rPr lang="en-US" sz="1800" b="0" dirty="0" smtClean="0">
                <a:solidFill>
                  <a:srgbClr val="006600"/>
                </a:solidFill>
              </a:rPr>
              <a:t>Selection </a:t>
            </a:r>
            <a:r>
              <a:rPr lang="en-US" sz="1800" b="0" dirty="0">
                <a:solidFill>
                  <a:srgbClr val="006600"/>
                </a:solidFill>
              </a:rPr>
              <a:t>of DM-G2 </a:t>
            </a:r>
            <a:r>
              <a:rPr lang="en-US" sz="1800" b="0" dirty="0" smtClean="0">
                <a:solidFill>
                  <a:srgbClr val="006600"/>
                </a:solidFill>
              </a:rPr>
              <a:t>concept(s) will </a:t>
            </a:r>
            <a:r>
              <a:rPr lang="en-US" sz="1800" b="0" dirty="0">
                <a:solidFill>
                  <a:srgbClr val="006600"/>
                </a:solidFill>
              </a:rPr>
              <a:t>be announced soon (~ end of June</a:t>
            </a:r>
            <a:r>
              <a:rPr lang="en-US" sz="1800" b="0" dirty="0" smtClean="0">
                <a:solidFill>
                  <a:srgbClr val="006600"/>
                </a:solidFill>
              </a:rPr>
              <a:t>).</a:t>
            </a:r>
          </a:p>
          <a:p>
            <a:pPr lvl="0">
              <a:spcBef>
                <a:spcPts val="0"/>
              </a:spcBef>
            </a:pPr>
            <a:r>
              <a:rPr lang="en-US" sz="1800" b="0" dirty="0" smtClean="0">
                <a:solidFill>
                  <a:srgbClr val="006600"/>
                </a:solidFill>
              </a:rPr>
              <a:t>The P5 recommendation will be used to highlight the importance of an expanded DDDM program and argue for the additional funds needed to implement it as a high priority.  </a:t>
            </a:r>
            <a:endParaRPr lang="en-US" sz="1800" dirty="0" smtClean="0">
              <a:solidFill>
                <a:srgbClr val="006600"/>
              </a:solidFill>
            </a:endParaRPr>
          </a:p>
          <a:p>
            <a:pPr marL="0" indent="0">
              <a:buNone/>
            </a:pPr>
            <a:endParaRPr lang="en-US" sz="1800" u="sng" dirty="0" smtClean="0">
              <a:solidFill>
                <a:srgbClr val="0000CC"/>
              </a:solidFill>
            </a:endParaRPr>
          </a:p>
          <a:p>
            <a:pPr marL="0" indent="0">
              <a:buNone/>
            </a:pPr>
            <a:r>
              <a:rPr lang="en-US" sz="1800" u="sng" dirty="0" smtClean="0">
                <a:solidFill>
                  <a:srgbClr val="0000CC"/>
                </a:solidFill>
              </a:rPr>
              <a:t>P5 #20</a:t>
            </a:r>
            <a:r>
              <a:rPr lang="en-US" sz="1800" dirty="0" smtClean="0">
                <a:solidFill>
                  <a:srgbClr val="0000CC"/>
                </a:solidFill>
              </a:rPr>
              <a:t>: </a:t>
            </a:r>
            <a:r>
              <a:rPr lang="en-US" sz="1800" dirty="0">
                <a:solidFill>
                  <a:srgbClr val="0000CC"/>
                </a:solidFill>
              </a:rPr>
              <a:t>Support one or more third-generation (G3) direct detection experiments, guided by the results of the preceding searches. Seek a globally complementary program and increased international partnership in G3 experiments.</a:t>
            </a:r>
          </a:p>
          <a:p>
            <a:r>
              <a:rPr lang="en-US" sz="1800" b="0" dirty="0">
                <a:solidFill>
                  <a:srgbClr val="006600"/>
                </a:solidFill>
              </a:rPr>
              <a:t>HEP will concentrate on getting the </a:t>
            </a:r>
            <a:r>
              <a:rPr lang="en-US" sz="1800" b="0" dirty="0" smtClean="0">
                <a:solidFill>
                  <a:srgbClr val="006600"/>
                </a:solidFill>
              </a:rPr>
              <a:t>DM-G2 experiment(s) </a:t>
            </a:r>
            <a:r>
              <a:rPr lang="en-US" sz="1800" b="0" dirty="0">
                <a:solidFill>
                  <a:srgbClr val="006600"/>
                </a:solidFill>
              </a:rPr>
              <a:t>successfully </a:t>
            </a:r>
            <a:r>
              <a:rPr lang="en-US" sz="1800" b="0" dirty="0" smtClean="0">
                <a:solidFill>
                  <a:srgbClr val="006600"/>
                </a:solidFill>
              </a:rPr>
              <a:t>started.  Actions for a specific DM-G3 program will take place later on.</a:t>
            </a:r>
          </a:p>
          <a:p>
            <a:r>
              <a:rPr lang="en-US" sz="1800" b="0" dirty="0" smtClean="0">
                <a:solidFill>
                  <a:srgbClr val="006600"/>
                </a:solidFill>
              </a:rPr>
              <a:t>A robust Dark Matter R&amp;D program is planned that will be directed in part to potential G3 technologies.</a:t>
            </a:r>
          </a:p>
        </p:txBody>
      </p:sp>
      <p:pic>
        <p:nvPicPr>
          <p:cNvPr id="4" name="Picture 3"/>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10716" y="0"/>
            <a:ext cx="685800" cy="67437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06264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smtClean="0">
                <a:effectLst/>
              </a:rPr>
              <a:t>Cosmic Frontier – Cherenkov </a:t>
            </a:r>
            <a:r>
              <a:rPr lang="en-US" sz="2400" b="1" smtClean="0">
                <a:effectLst/>
              </a:rPr>
              <a:t>Telescope Array (CTA</a:t>
            </a:r>
            <a:r>
              <a:rPr lang="en-US" sz="2400" b="1" dirty="0" smtClean="0">
                <a:effectLst/>
              </a:rPr>
              <a:t>)</a:t>
            </a:r>
            <a:br>
              <a:rPr lang="en-US" sz="2400" b="1" dirty="0" smtClean="0">
                <a:effectLst/>
              </a:rPr>
            </a:br>
            <a:r>
              <a:rPr lang="en-US" sz="2400" dirty="0" smtClean="0">
                <a:effectLst/>
              </a:rPr>
              <a:t> </a:t>
            </a:r>
            <a:r>
              <a:rPr lang="en-US" sz="2400" dirty="0" smtClean="0">
                <a:solidFill>
                  <a:srgbClr val="0000CC"/>
                </a:solidFill>
                <a:effectLst/>
              </a:rPr>
              <a:t>(P5 Recommendations, </a:t>
            </a:r>
            <a:r>
              <a:rPr lang="en-US" sz="2400" dirty="0" smtClean="0">
                <a:solidFill>
                  <a:srgbClr val="006600"/>
                </a:solidFill>
                <a:effectLst/>
              </a:rPr>
              <a:t>OHEP Response)</a:t>
            </a:r>
            <a:endParaRPr lang="en-US" sz="2400" dirty="0">
              <a:solidFill>
                <a:srgbClr val="006600"/>
              </a:solidFill>
              <a:effectLst/>
            </a:endParaRPr>
          </a:p>
        </p:txBody>
      </p:sp>
      <p:sp>
        <p:nvSpPr>
          <p:cNvPr id="3" name="Content Placeholder 2"/>
          <p:cNvSpPr>
            <a:spLocks noGrp="1"/>
          </p:cNvSpPr>
          <p:nvPr>
            <p:ph idx="1"/>
          </p:nvPr>
        </p:nvSpPr>
        <p:spPr>
          <a:xfrm>
            <a:off x="110613" y="914400"/>
            <a:ext cx="8839200" cy="4952999"/>
          </a:xfrm>
        </p:spPr>
        <p:txBody>
          <a:bodyPr/>
          <a:lstStyle/>
          <a:p>
            <a:pPr marL="0" indent="0">
              <a:spcBef>
                <a:spcPts val="0"/>
              </a:spcBef>
              <a:buNone/>
            </a:pPr>
            <a:r>
              <a:rPr lang="en-US" sz="1800" u="sng" dirty="0" smtClean="0">
                <a:solidFill>
                  <a:srgbClr val="0000CC"/>
                </a:solidFill>
                <a:latin typeface="+mn-lt"/>
              </a:rPr>
              <a:t>P5 #21</a:t>
            </a:r>
            <a:r>
              <a:rPr lang="en-US" sz="1800" dirty="0" smtClean="0">
                <a:solidFill>
                  <a:srgbClr val="0000CC"/>
                </a:solidFill>
                <a:latin typeface="+mn-lt"/>
              </a:rPr>
              <a:t>: </a:t>
            </a:r>
            <a:r>
              <a:rPr lang="en-US" sz="1800" dirty="0">
                <a:solidFill>
                  <a:srgbClr val="0000CC"/>
                </a:solidFill>
                <a:latin typeface="+mn-lt"/>
              </a:rPr>
              <a:t>Invest in CTA as part of the small projects portfolio if the critical NSF Astronomy funding can be </a:t>
            </a:r>
            <a:r>
              <a:rPr lang="en-US" sz="1800" dirty="0" smtClean="0">
                <a:solidFill>
                  <a:srgbClr val="0000CC"/>
                </a:solidFill>
                <a:latin typeface="+mn-lt"/>
              </a:rPr>
              <a:t>obtained.</a:t>
            </a:r>
          </a:p>
          <a:p>
            <a:pPr marL="457200" lvl="3" indent="0">
              <a:spcBef>
                <a:spcPts val="0"/>
              </a:spcBef>
              <a:buNone/>
            </a:pPr>
            <a:r>
              <a:rPr lang="en-US" sz="1600" u="sng" dirty="0" smtClean="0">
                <a:solidFill>
                  <a:srgbClr val="0000CC"/>
                </a:solidFill>
                <a:latin typeface="+mn-lt"/>
              </a:rPr>
              <a:t>P5 Comments:  </a:t>
            </a:r>
          </a:p>
          <a:p>
            <a:pPr marL="742950" lvl="3" indent="-285750">
              <a:spcBef>
                <a:spcPts val="0"/>
              </a:spcBef>
            </a:pPr>
            <a:r>
              <a:rPr lang="en-US" sz="1600" dirty="0" smtClean="0">
                <a:solidFill>
                  <a:srgbClr val="0000CC"/>
                </a:solidFill>
                <a:latin typeface="+mn-lt"/>
              </a:rPr>
              <a:t>CTA </a:t>
            </a:r>
            <a:r>
              <a:rPr lang="en-US" sz="1600" dirty="0">
                <a:solidFill>
                  <a:srgbClr val="0000CC"/>
                </a:solidFill>
                <a:latin typeface="+mn-lt"/>
              </a:rPr>
              <a:t>has a broad science reach that transcends fields, with the dark matter detection capabilities of direct importance to particle </a:t>
            </a:r>
            <a:r>
              <a:rPr lang="en-US" sz="1600" dirty="0" smtClean="0">
                <a:solidFill>
                  <a:srgbClr val="0000CC"/>
                </a:solidFill>
                <a:latin typeface="+mn-lt"/>
              </a:rPr>
              <a:t>physics</a:t>
            </a:r>
          </a:p>
          <a:p>
            <a:pPr marL="742950" lvl="3" indent="-285750">
              <a:spcBef>
                <a:spcPts val="0"/>
              </a:spcBef>
            </a:pPr>
            <a:r>
              <a:rPr lang="en-US" sz="1600" dirty="0" smtClean="0">
                <a:solidFill>
                  <a:srgbClr val="0000CC"/>
                </a:solidFill>
                <a:latin typeface="+mn-lt"/>
              </a:rPr>
              <a:t>Using </a:t>
            </a:r>
            <a:r>
              <a:rPr lang="en-US" sz="1600" dirty="0">
                <a:solidFill>
                  <a:srgbClr val="0000CC"/>
                </a:solidFill>
                <a:latin typeface="+mn-lt"/>
              </a:rPr>
              <a:t>P5 Criteria, a de-scoped US component should be shared by NSF-AST, NSF-PHY and DOE.  </a:t>
            </a:r>
          </a:p>
          <a:p>
            <a:pPr marL="457200" lvl="1" indent="0">
              <a:spcBef>
                <a:spcPts val="0"/>
              </a:spcBef>
              <a:buNone/>
            </a:pPr>
            <a:endParaRPr lang="en-US" sz="1800" dirty="0">
              <a:solidFill>
                <a:srgbClr val="0000CC"/>
              </a:solidFill>
              <a:latin typeface="+mn-lt"/>
            </a:endParaRPr>
          </a:p>
          <a:p>
            <a:pPr marL="0" lvl="1" indent="0">
              <a:spcBef>
                <a:spcPts val="0"/>
              </a:spcBef>
              <a:buNone/>
            </a:pPr>
            <a:r>
              <a:rPr lang="en-US" sz="1800" dirty="0">
                <a:solidFill>
                  <a:srgbClr val="006600"/>
                </a:solidFill>
              </a:rPr>
              <a:t>NSF-AST has said </a:t>
            </a:r>
            <a:r>
              <a:rPr lang="en-US" sz="1800" dirty="0" smtClean="0">
                <a:solidFill>
                  <a:srgbClr val="006600"/>
                </a:solidFill>
              </a:rPr>
              <a:t>publicly </a:t>
            </a:r>
            <a:r>
              <a:rPr lang="en-US" sz="1800" dirty="0">
                <a:solidFill>
                  <a:srgbClr val="006600"/>
                </a:solidFill>
              </a:rPr>
              <a:t>that its budget is unable to accommodate this project as a strategic initiative; Only possibility is the competed mid-scale program.  </a:t>
            </a:r>
          </a:p>
          <a:p>
            <a:pPr marL="0" indent="0">
              <a:spcBef>
                <a:spcPts val="0"/>
              </a:spcBef>
              <a:buNone/>
            </a:pPr>
            <a:endParaRPr lang="en-US" sz="1800" dirty="0" smtClean="0">
              <a:solidFill>
                <a:srgbClr val="0000CC"/>
              </a:solidFill>
              <a:latin typeface="+mn-lt"/>
            </a:endParaRPr>
          </a:p>
          <a:p>
            <a:pPr marL="0" indent="0">
              <a:spcBef>
                <a:spcPts val="0"/>
              </a:spcBef>
              <a:buNone/>
            </a:pPr>
            <a:r>
              <a:rPr lang="en-US" sz="1800" dirty="0" smtClean="0">
                <a:solidFill>
                  <a:srgbClr val="006600"/>
                </a:solidFill>
                <a:latin typeface="+mn-lt"/>
                <a:sym typeface="Wingdings" panose="05000000000000000000" pitchFamily="2" charset="2"/>
              </a:rPr>
              <a:t></a:t>
            </a:r>
            <a:r>
              <a:rPr lang="en-US" sz="1800" dirty="0" smtClean="0">
                <a:solidFill>
                  <a:srgbClr val="006600"/>
                </a:solidFill>
                <a:latin typeface="+mn-lt"/>
              </a:rPr>
              <a:t>HEP </a:t>
            </a:r>
            <a:r>
              <a:rPr lang="en-US" sz="1800" dirty="0">
                <a:solidFill>
                  <a:srgbClr val="006600"/>
                </a:solidFill>
                <a:latin typeface="+mn-lt"/>
              </a:rPr>
              <a:t>doesn’t plan to continue support of research </a:t>
            </a:r>
            <a:r>
              <a:rPr lang="en-US" sz="1800" dirty="0" smtClean="0">
                <a:solidFill>
                  <a:srgbClr val="006600"/>
                </a:solidFill>
                <a:latin typeface="+mn-lt"/>
              </a:rPr>
              <a:t>or R&amp;D </a:t>
            </a:r>
            <a:r>
              <a:rPr lang="en-US" sz="1800" dirty="0">
                <a:solidFill>
                  <a:srgbClr val="006600"/>
                </a:solidFill>
                <a:latin typeface="+mn-lt"/>
              </a:rPr>
              <a:t>efforts on </a:t>
            </a:r>
            <a:r>
              <a:rPr lang="en-US" sz="1800" dirty="0" smtClean="0">
                <a:solidFill>
                  <a:srgbClr val="006600"/>
                </a:solidFill>
                <a:latin typeface="+mn-lt"/>
              </a:rPr>
              <a:t>CTA.</a:t>
            </a:r>
          </a:p>
          <a:p>
            <a:pPr lvl="1">
              <a:spcBef>
                <a:spcPts val="0"/>
              </a:spcBef>
            </a:pPr>
            <a:r>
              <a:rPr lang="en-US" sz="1800" dirty="0" smtClean="0">
                <a:solidFill>
                  <a:srgbClr val="006600"/>
                </a:solidFill>
              </a:rPr>
              <a:t>This could </a:t>
            </a:r>
            <a:r>
              <a:rPr lang="en-US" sz="1800" dirty="0">
                <a:solidFill>
                  <a:srgbClr val="006600"/>
                </a:solidFill>
              </a:rPr>
              <a:t>be re-considered </a:t>
            </a:r>
            <a:r>
              <a:rPr lang="en-US" sz="1800" dirty="0" smtClean="0">
                <a:solidFill>
                  <a:srgbClr val="006600"/>
                </a:solidFill>
              </a:rPr>
              <a:t>if </a:t>
            </a:r>
            <a:r>
              <a:rPr lang="en-US" sz="1800" dirty="0">
                <a:solidFill>
                  <a:srgbClr val="006600"/>
                </a:solidFill>
              </a:rPr>
              <a:t>NSF moves forward on the project and requests a partnership with </a:t>
            </a:r>
            <a:r>
              <a:rPr lang="en-US" sz="1800" dirty="0" smtClean="0">
                <a:solidFill>
                  <a:srgbClr val="006600"/>
                </a:solidFill>
              </a:rPr>
              <a:t>DOE, based on priorities, funding etc.</a:t>
            </a:r>
          </a:p>
          <a:p>
            <a:pPr marL="0" lvl="0" indent="0">
              <a:spcBef>
                <a:spcPts val="0"/>
              </a:spcBef>
              <a:buNone/>
            </a:pPr>
            <a:endParaRPr lang="en-US" sz="1800" dirty="0">
              <a:solidFill>
                <a:schemeClr val="tx1"/>
              </a:solidFill>
              <a:latin typeface="+mn-lt"/>
            </a:endParaRPr>
          </a:p>
          <a:p>
            <a:pPr>
              <a:spcBef>
                <a:spcPts val="0"/>
              </a:spcBef>
            </a:pPr>
            <a:endParaRPr lang="en-US" sz="1800" dirty="0">
              <a:latin typeface="+mn-lt"/>
            </a:endParaRPr>
          </a:p>
          <a:p>
            <a:pPr>
              <a:spcBef>
                <a:spcPts val="0"/>
              </a:spcBef>
            </a:pPr>
            <a:endParaRPr lang="en-US" sz="1800" dirty="0">
              <a:solidFill>
                <a:schemeClr val="tx1"/>
              </a:solidFill>
              <a:latin typeface="+mn-lt"/>
            </a:endParaRPr>
          </a:p>
        </p:txBody>
      </p:sp>
      <p:pic>
        <p:nvPicPr>
          <p:cNvPr id="4" name="Picture 3"/>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10716" y="0"/>
            <a:ext cx="685800" cy="67437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54654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9665"/>
            <a:ext cx="6781800" cy="762000"/>
          </a:xfrm>
        </p:spPr>
        <p:txBody>
          <a:bodyPr>
            <a:normAutofit fontScale="90000"/>
          </a:bodyPr>
          <a:lstStyle/>
          <a:p>
            <a:r>
              <a:rPr lang="en-US" sz="2400" b="1" dirty="0" smtClean="0">
                <a:effectLst/>
              </a:rPr>
              <a:t>Cosmic Frontier P5 response – notes, plans, comments</a:t>
            </a:r>
            <a:endParaRPr lang="en-US" sz="2400" dirty="0">
              <a:solidFill>
                <a:schemeClr val="tx1"/>
              </a:solidFill>
              <a:effectLst/>
            </a:endParaRPr>
          </a:p>
        </p:txBody>
      </p:sp>
      <p:sp>
        <p:nvSpPr>
          <p:cNvPr id="3" name="Content Placeholder 2"/>
          <p:cNvSpPr>
            <a:spLocks noGrp="1"/>
          </p:cNvSpPr>
          <p:nvPr>
            <p:ph idx="1"/>
          </p:nvPr>
        </p:nvSpPr>
        <p:spPr>
          <a:xfrm>
            <a:off x="0" y="762000"/>
            <a:ext cx="9144000" cy="5486400"/>
          </a:xfrm>
        </p:spPr>
        <p:txBody>
          <a:bodyPr/>
          <a:lstStyle/>
          <a:p>
            <a:pPr marL="0" lvl="0" indent="0">
              <a:spcBef>
                <a:spcPts val="0"/>
              </a:spcBef>
              <a:buNone/>
            </a:pPr>
            <a:r>
              <a:rPr lang="en-US" sz="1600" u="sng" dirty="0" smtClean="0">
                <a:solidFill>
                  <a:srgbClr val="006600"/>
                </a:solidFill>
                <a:latin typeface="+mn-lt"/>
              </a:rPr>
              <a:t>Projects:</a:t>
            </a:r>
            <a:endParaRPr lang="en-US" sz="1600" u="sng" dirty="0">
              <a:solidFill>
                <a:srgbClr val="006600"/>
              </a:solidFill>
              <a:latin typeface="+mn-lt"/>
            </a:endParaRPr>
          </a:p>
          <a:p>
            <a:pPr marL="0" lvl="0" indent="0">
              <a:spcBef>
                <a:spcPts val="0"/>
              </a:spcBef>
              <a:buNone/>
            </a:pPr>
            <a:r>
              <a:rPr lang="en-US" sz="1400" dirty="0" smtClean="0">
                <a:latin typeface="+mn-lt"/>
              </a:rPr>
              <a:t>The </a:t>
            </a:r>
            <a:r>
              <a:rPr lang="en-US" sz="1400" dirty="0">
                <a:latin typeface="+mn-lt"/>
              </a:rPr>
              <a:t>Cosmic Frontier has high priority projects ready to go in the near term (DESI and DM-G2) and HEP is working towards getting the additional funds (over the lowest funding scenario) to do </a:t>
            </a:r>
            <a:r>
              <a:rPr lang="en-US" sz="1400" dirty="0" smtClean="0">
                <a:latin typeface="+mn-lt"/>
              </a:rPr>
              <a:t>DESI and an expanded dark matter program.  </a:t>
            </a:r>
          </a:p>
          <a:p>
            <a:pPr marL="0" lvl="0" indent="0">
              <a:spcBef>
                <a:spcPts val="0"/>
              </a:spcBef>
              <a:buNone/>
            </a:pPr>
            <a:endParaRPr lang="en-US" sz="1400" u="sng" dirty="0" smtClean="0">
              <a:latin typeface="+mn-lt"/>
            </a:endParaRPr>
          </a:p>
          <a:p>
            <a:pPr marL="0" lvl="0" indent="0">
              <a:spcBef>
                <a:spcPts val="0"/>
              </a:spcBef>
              <a:buNone/>
            </a:pPr>
            <a:r>
              <a:rPr lang="en-US" sz="1600" u="sng" dirty="0">
                <a:solidFill>
                  <a:srgbClr val="006600"/>
                </a:solidFill>
                <a:latin typeface="+mn-lt"/>
              </a:rPr>
              <a:t>Operating </a:t>
            </a:r>
            <a:r>
              <a:rPr lang="en-US" sz="1600" u="sng" dirty="0" smtClean="0">
                <a:solidFill>
                  <a:srgbClr val="006600"/>
                </a:solidFill>
                <a:latin typeface="+mn-lt"/>
              </a:rPr>
              <a:t>experiments:</a:t>
            </a:r>
          </a:p>
          <a:p>
            <a:pPr marL="0" lvl="0" indent="0">
              <a:spcBef>
                <a:spcPts val="0"/>
              </a:spcBef>
              <a:buNone/>
            </a:pPr>
            <a:r>
              <a:rPr lang="en-US" sz="1400" b="0" dirty="0" smtClean="0">
                <a:latin typeface="+mn-lt"/>
              </a:rPr>
              <a:t>To review the </a:t>
            </a:r>
            <a:r>
              <a:rPr lang="en-US" sz="1400" b="0" dirty="0">
                <a:latin typeface="+mn-lt"/>
              </a:rPr>
              <a:t>status of the operating experiments and ensure alignment with the P5 vision, we are planning a review of Cosmic Frontier operating experiments later in 2014 (last review was end of FY12).</a:t>
            </a:r>
          </a:p>
          <a:p>
            <a:pPr marL="0" lvl="0" indent="0">
              <a:spcBef>
                <a:spcPts val="0"/>
              </a:spcBef>
              <a:buNone/>
            </a:pPr>
            <a:endParaRPr lang="en-US" sz="1400" u="sng" dirty="0" smtClean="0">
              <a:solidFill>
                <a:srgbClr val="006600"/>
              </a:solidFill>
              <a:latin typeface="+mn-lt"/>
            </a:endParaRPr>
          </a:p>
          <a:p>
            <a:pPr marL="0" lvl="0" indent="0">
              <a:spcBef>
                <a:spcPts val="0"/>
              </a:spcBef>
              <a:buNone/>
            </a:pPr>
            <a:r>
              <a:rPr lang="en-US" sz="1600" u="sng" dirty="0" smtClean="0">
                <a:solidFill>
                  <a:srgbClr val="006600"/>
                </a:solidFill>
                <a:latin typeface="+mn-lt"/>
              </a:rPr>
              <a:t>Priorities for funding:</a:t>
            </a:r>
            <a:endParaRPr lang="en-US" sz="1600" dirty="0" smtClean="0">
              <a:solidFill>
                <a:srgbClr val="006600"/>
              </a:solidFill>
              <a:latin typeface="+mn-lt"/>
            </a:endParaRPr>
          </a:p>
          <a:p>
            <a:pPr>
              <a:spcBef>
                <a:spcPts val="0"/>
              </a:spcBef>
            </a:pPr>
            <a:r>
              <a:rPr lang="en-US" sz="1400" b="0" dirty="0" smtClean="0">
                <a:latin typeface="+mn-lt"/>
              </a:rPr>
              <a:t>Following </a:t>
            </a:r>
            <a:r>
              <a:rPr lang="en-US" sz="1400" b="0" dirty="0">
                <a:latin typeface="+mn-lt"/>
              </a:rPr>
              <a:t>the P5 criteria, it will be a priority to support projects </a:t>
            </a:r>
            <a:r>
              <a:rPr lang="en-US" sz="1400" b="0" dirty="0" smtClean="0">
                <a:latin typeface="+mn-lt"/>
              </a:rPr>
              <a:t>in </a:t>
            </a:r>
            <a:r>
              <a:rPr lang="en-US" sz="1400" b="0" dirty="0">
                <a:latin typeface="+mn-lt"/>
              </a:rPr>
              <a:t>which HEP has a major/visible role and in which there are significant leaps in capabilities and/or science.</a:t>
            </a:r>
          </a:p>
          <a:p>
            <a:pPr lvl="0">
              <a:spcBef>
                <a:spcPts val="0"/>
              </a:spcBef>
            </a:pPr>
            <a:r>
              <a:rPr lang="en-US" sz="1400" b="0" dirty="0" smtClean="0">
                <a:latin typeface="+mn-lt"/>
              </a:rPr>
              <a:t>The priority for </a:t>
            </a:r>
            <a:r>
              <a:rPr lang="en-US" sz="1400" b="0" u="sng" dirty="0" smtClean="0">
                <a:latin typeface="+mn-lt"/>
              </a:rPr>
              <a:t>research funding </a:t>
            </a:r>
            <a:r>
              <a:rPr lang="en-US" sz="1400" b="0" dirty="0">
                <a:latin typeface="+mn-lt"/>
              </a:rPr>
              <a:t>will be to </a:t>
            </a:r>
            <a:r>
              <a:rPr lang="en-US" sz="1400" b="0" dirty="0" smtClean="0">
                <a:latin typeface="+mn-lt"/>
              </a:rPr>
              <a:t>sufficiently support the science collaborations to </a:t>
            </a:r>
            <a:r>
              <a:rPr lang="en-US" sz="1400" b="0" dirty="0">
                <a:latin typeface="+mn-lt"/>
              </a:rPr>
              <a:t>carryout the project fabrication </a:t>
            </a:r>
            <a:r>
              <a:rPr lang="en-US" sz="1400" b="0" dirty="0" smtClean="0">
                <a:latin typeface="+mn-lt"/>
              </a:rPr>
              <a:t>+ operations </a:t>
            </a:r>
            <a:r>
              <a:rPr lang="en-US" sz="1400" b="0" dirty="0">
                <a:latin typeface="+mn-lt"/>
              </a:rPr>
              <a:t>and to deliver the science</a:t>
            </a:r>
            <a:r>
              <a:rPr lang="en-US" sz="1400" b="0" dirty="0" smtClean="0">
                <a:latin typeface="+mn-lt"/>
              </a:rPr>
              <a:t>.</a:t>
            </a:r>
          </a:p>
          <a:p>
            <a:pPr lvl="1">
              <a:spcBef>
                <a:spcPts val="0"/>
              </a:spcBef>
            </a:pPr>
            <a:r>
              <a:rPr lang="en-US" sz="1400" b="0" dirty="0" smtClean="0">
                <a:solidFill>
                  <a:schemeClr val="tx1"/>
                </a:solidFill>
                <a:latin typeface="+mn-lt"/>
              </a:rPr>
              <a:t>Ensure some room in the research program for development of ideas for new projects </a:t>
            </a:r>
            <a:r>
              <a:rPr lang="en-US" sz="1400" dirty="0" smtClean="0">
                <a:solidFill>
                  <a:schemeClr val="tx1"/>
                </a:solidFill>
                <a:latin typeface="+mn-lt"/>
              </a:rPr>
              <a:t>that are </a:t>
            </a:r>
            <a:r>
              <a:rPr lang="en-US" sz="1400" b="0" dirty="0" smtClean="0">
                <a:solidFill>
                  <a:schemeClr val="tx1"/>
                </a:solidFill>
                <a:latin typeface="+mn-lt"/>
              </a:rPr>
              <a:t>aligned with the science drivers.</a:t>
            </a:r>
            <a:endParaRPr lang="en-US" sz="1400" b="0" dirty="0">
              <a:solidFill>
                <a:schemeClr val="tx1"/>
              </a:solidFill>
              <a:latin typeface="+mn-lt"/>
            </a:endParaRPr>
          </a:p>
          <a:p>
            <a:pPr lvl="0">
              <a:spcBef>
                <a:spcPts val="0"/>
              </a:spcBef>
            </a:pPr>
            <a:r>
              <a:rPr lang="en-US" sz="1400" b="0" u="sng" dirty="0">
                <a:latin typeface="+mn-lt"/>
              </a:rPr>
              <a:t>R</a:t>
            </a:r>
            <a:r>
              <a:rPr lang="en-US" sz="1400" b="0" u="sng" dirty="0" smtClean="0">
                <a:latin typeface="+mn-lt"/>
              </a:rPr>
              <a:t>esearch efforts </a:t>
            </a:r>
            <a:r>
              <a:rPr lang="en-US" sz="1400" b="0" dirty="0" smtClean="0">
                <a:latin typeface="+mn-lt"/>
              </a:rPr>
              <a:t>on projects </a:t>
            </a:r>
            <a:r>
              <a:rPr lang="en-US" sz="1400" b="0" dirty="0">
                <a:latin typeface="+mn-lt"/>
              </a:rPr>
              <a:t>that are aligned with P5 science drivers, but which don’t have HEP participation, will also be </a:t>
            </a:r>
            <a:r>
              <a:rPr lang="en-US" sz="1400" b="0" dirty="0" smtClean="0">
                <a:latin typeface="+mn-lt"/>
              </a:rPr>
              <a:t>considered, taking into account the above and based on funding availability.</a:t>
            </a:r>
            <a:endParaRPr lang="en-US" sz="1400" b="0" dirty="0">
              <a:latin typeface="+mn-lt"/>
            </a:endParaRPr>
          </a:p>
          <a:p>
            <a:pPr marL="0" lvl="0" indent="0">
              <a:spcBef>
                <a:spcPts val="0"/>
              </a:spcBef>
              <a:buNone/>
            </a:pPr>
            <a:endParaRPr lang="en-US" sz="1400" dirty="0">
              <a:latin typeface="+mn-lt"/>
            </a:endParaRPr>
          </a:p>
          <a:p>
            <a:pPr marL="0" lvl="0" indent="0">
              <a:spcBef>
                <a:spcPts val="0"/>
              </a:spcBef>
              <a:buNone/>
            </a:pPr>
            <a:r>
              <a:rPr lang="en-US" sz="1600" u="sng" dirty="0">
                <a:solidFill>
                  <a:srgbClr val="0000CC"/>
                </a:solidFill>
                <a:latin typeface="+mn-lt"/>
              </a:rPr>
              <a:t>P5 #4:</a:t>
            </a:r>
            <a:r>
              <a:rPr lang="en-US" sz="1600" dirty="0">
                <a:solidFill>
                  <a:srgbClr val="0000CC"/>
                </a:solidFill>
                <a:latin typeface="+mn-lt"/>
              </a:rPr>
              <a:t> </a:t>
            </a:r>
            <a:r>
              <a:rPr lang="en-US" sz="1600" dirty="0" smtClean="0">
                <a:solidFill>
                  <a:srgbClr val="0000CC"/>
                </a:solidFill>
                <a:latin typeface="+mn-lt"/>
              </a:rPr>
              <a:t> Maintain </a:t>
            </a:r>
            <a:r>
              <a:rPr lang="en-US" sz="1600" dirty="0">
                <a:solidFill>
                  <a:srgbClr val="0000CC"/>
                </a:solidFill>
                <a:latin typeface="+mn-lt"/>
              </a:rPr>
              <a:t>a program of projects at all scales (recommendation 4)</a:t>
            </a:r>
          </a:p>
          <a:p>
            <a:pPr>
              <a:spcBef>
                <a:spcPts val="0"/>
              </a:spcBef>
            </a:pPr>
            <a:r>
              <a:rPr lang="en-US" sz="1400" b="0" dirty="0">
                <a:solidFill>
                  <a:srgbClr val="006600"/>
                </a:solidFill>
                <a:latin typeface="+mn-lt"/>
              </a:rPr>
              <a:t>The suite of projects recommended by P5 fulfills this </a:t>
            </a:r>
            <a:r>
              <a:rPr lang="en-US" sz="1400" b="0" dirty="0" smtClean="0">
                <a:solidFill>
                  <a:srgbClr val="006600"/>
                </a:solidFill>
                <a:latin typeface="+mn-lt"/>
              </a:rPr>
              <a:t>recommendation &amp; HEP </a:t>
            </a:r>
            <a:r>
              <a:rPr lang="en-US" sz="1400" b="0" dirty="0">
                <a:solidFill>
                  <a:srgbClr val="006600"/>
                </a:solidFill>
                <a:latin typeface="+mn-lt"/>
              </a:rPr>
              <a:t>will </a:t>
            </a:r>
            <a:r>
              <a:rPr lang="en-US" sz="1400" b="0" dirty="0" smtClean="0">
                <a:solidFill>
                  <a:srgbClr val="006600"/>
                </a:solidFill>
                <a:latin typeface="+mn-lt"/>
              </a:rPr>
              <a:t>work to </a:t>
            </a:r>
            <a:r>
              <a:rPr lang="en-US" sz="1400" b="0" dirty="0">
                <a:solidFill>
                  <a:srgbClr val="006600"/>
                </a:solidFill>
                <a:latin typeface="+mn-lt"/>
              </a:rPr>
              <a:t>bring these projects to successful completion.  </a:t>
            </a:r>
            <a:endParaRPr lang="en-US" sz="1400" b="0" dirty="0" smtClean="0">
              <a:solidFill>
                <a:srgbClr val="006600"/>
              </a:solidFill>
              <a:latin typeface="+mn-lt"/>
            </a:endParaRPr>
          </a:p>
          <a:p>
            <a:pPr>
              <a:spcBef>
                <a:spcPts val="0"/>
              </a:spcBef>
            </a:pPr>
            <a:r>
              <a:rPr lang="en-US" sz="1400" b="0" dirty="0" smtClean="0">
                <a:solidFill>
                  <a:srgbClr val="006600"/>
                </a:solidFill>
                <a:latin typeface="+mn-lt"/>
              </a:rPr>
              <a:t>As these projects complete, HEP will use a </a:t>
            </a:r>
            <a:r>
              <a:rPr lang="en-US" sz="1400" b="0" dirty="0">
                <a:solidFill>
                  <a:srgbClr val="006600"/>
                </a:solidFill>
                <a:latin typeface="+mn-lt"/>
              </a:rPr>
              <a:t>new project evaluation mechanism </a:t>
            </a:r>
            <a:r>
              <a:rPr lang="en-US" sz="1400" b="0" dirty="0" smtClean="0">
                <a:solidFill>
                  <a:srgbClr val="006600"/>
                </a:solidFill>
                <a:latin typeface="+mn-lt"/>
              </a:rPr>
              <a:t>(e.g. the National Program Advisory Committee  being </a:t>
            </a:r>
            <a:r>
              <a:rPr lang="en-US" sz="1400" b="0" dirty="0">
                <a:solidFill>
                  <a:srgbClr val="006600"/>
                </a:solidFill>
                <a:latin typeface="+mn-lt"/>
              </a:rPr>
              <a:t>considered by </a:t>
            </a:r>
            <a:r>
              <a:rPr lang="en-US" sz="1400" b="0" dirty="0" smtClean="0">
                <a:solidFill>
                  <a:srgbClr val="006600"/>
                </a:solidFill>
                <a:latin typeface="+mn-lt"/>
              </a:rPr>
              <a:t>HEPAP) </a:t>
            </a:r>
            <a:r>
              <a:rPr lang="en-US" sz="1400" b="0" dirty="0">
                <a:solidFill>
                  <a:srgbClr val="006600"/>
                </a:solidFill>
                <a:latin typeface="+mn-lt"/>
              </a:rPr>
              <a:t>to select the next round of </a:t>
            </a:r>
            <a:r>
              <a:rPr lang="en-US" sz="1400" b="0" dirty="0" smtClean="0">
                <a:solidFill>
                  <a:srgbClr val="006600"/>
                </a:solidFill>
                <a:latin typeface="+mn-lt"/>
              </a:rPr>
              <a:t>projects.  We expect that the program will have a variety of project sizes as needed to address the science drivers.</a:t>
            </a:r>
          </a:p>
        </p:txBody>
      </p:sp>
      <p:pic>
        <p:nvPicPr>
          <p:cNvPr id="4" name="Picture 3"/>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10716" y="0"/>
            <a:ext cx="685800" cy="67437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86729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69559" y="4424485"/>
            <a:ext cx="7772400" cy="1362075"/>
          </a:xfrm>
        </p:spPr>
        <p:txBody>
          <a:bodyPr>
            <a:normAutofit fontScale="90000"/>
          </a:bodyPr>
          <a:lstStyle/>
          <a:p>
            <a:pPr marL="0" indent="0"/>
            <a:r>
              <a:rPr lang="en-US" dirty="0">
                <a:solidFill>
                  <a:srgbClr val="006600"/>
                </a:solidFill>
              </a:rPr>
              <a:t>Cosmic Frontier</a:t>
            </a:r>
            <a:br>
              <a:rPr lang="en-US" dirty="0">
                <a:solidFill>
                  <a:srgbClr val="006600"/>
                </a:solidFill>
              </a:rPr>
            </a:br>
            <a:r>
              <a:rPr lang="en-US" dirty="0" smtClean="0">
                <a:solidFill>
                  <a:srgbClr val="006600"/>
                </a:solidFill>
              </a:rPr>
              <a:t>Grants </a:t>
            </a:r>
            <a:r>
              <a:rPr lang="en-US" dirty="0">
                <a:solidFill>
                  <a:srgbClr val="006600"/>
                </a:solidFill>
              </a:rPr>
              <a:t>process &amp; results</a:t>
            </a:r>
            <a:br>
              <a:rPr lang="en-US" dirty="0">
                <a:solidFill>
                  <a:srgbClr val="006600"/>
                </a:solidFill>
              </a:rPr>
            </a:b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538742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473200" y="190500"/>
            <a:ext cx="5791200" cy="461665"/>
          </a:xfrm>
          <a:prstGeom prst="rect">
            <a:avLst/>
          </a:prstGeom>
          <a:noFill/>
        </p:spPr>
        <p:txBody>
          <a:bodyPr wrap="square" rtlCol="0">
            <a:spAutoFit/>
          </a:bodyPr>
          <a:lstStyle/>
          <a:p>
            <a:pPr algn="ctr"/>
            <a:r>
              <a:rPr lang="en-US" sz="2400" dirty="0" smtClean="0">
                <a:solidFill>
                  <a:srgbClr val="800000"/>
                </a:solidFill>
              </a:rPr>
              <a:t>Solicitations for Funding Support</a:t>
            </a:r>
            <a:endParaRPr lang="en-US" sz="2400" dirty="0">
              <a:solidFill>
                <a:srgbClr val="800000"/>
              </a:solidFill>
            </a:endParaRPr>
          </a:p>
        </p:txBody>
      </p:sp>
      <p:sp>
        <p:nvSpPr>
          <p:cNvPr id="6" name="TextBox 5"/>
          <p:cNvSpPr txBox="1"/>
          <p:nvPr/>
        </p:nvSpPr>
        <p:spPr>
          <a:xfrm>
            <a:off x="342900" y="952500"/>
            <a:ext cx="8420100" cy="5632311"/>
          </a:xfrm>
          <a:prstGeom prst="rect">
            <a:avLst/>
          </a:prstGeom>
          <a:noFill/>
        </p:spPr>
        <p:txBody>
          <a:bodyPr wrap="square" rtlCol="0">
            <a:spAutoFit/>
          </a:bodyPr>
          <a:lstStyle/>
          <a:p>
            <a:pPr>
              <a:buFont typeface="Arial"/>
              <a:buChar char="•"/>
            </a:pPr>
            <a:r>
              <a:rPr lang="en-US" sz="2000" dirty="0" smtClean="0"/>
              <a:t>Research Opportunities in HEP (“Comparative Review”)</a:t>
            </a:r>
          </a:p>
          <a:p>
            <a:pPr lvl="1">
              <a:buFont typeface="Arial"/>
              <a:buChar char="•"/>
            </a:pPr>
            <a:r>
              <a:rPr lang="en-US" sz="2000" b="0" dirty="0" smtClean="0"/>
              <a:t>Annual solicitation that is the funding vehicle for HEP research support</a:t>
            </a:r>
          </a:p>
          <a:p>
            <a:pPr lvl="1">
              <a:buFont typeface="Arial"/>
              <a:buChar char="•"/>
            </a:pPr>
            <a:r>
              <a:rPr lang="en-US" sz="2000" b="0" dirty="0" smtClean="0"/>
              <a:t>FY15 FOA to by released in a number of weeks.</a:t>
            </a:r>
          </a:p>
          <a:p>
            <a:pPr>
              <a:buFont typeface="Arial"/>
              <a:buChar char="•"/>
            </a:pPr>
            <a:r>
              <a:rPr lang="en-US" sz="2000" dirty="0" smtClean="0"/>
              <a:t>Office of Science Early Career Awards</a:t>
            </a:r>
          </a:p>
          <a:p>
            <a:pPr lvl="1">
              <a:buFont typeface="Arial"/>
              <a:buChar char="•"/>
            </a:pPr>
            <a:r>
              <a:rPr lang="en-US" sz="2000" b="0" dirty="0" smtClean="0"/>
              <a:t>Annual competition for young investigators</a:t>
            </a:r>
          </a:p>
          <a:p>
            <a:pPr lvl="2">
              <a:buFont typeface="Arial"/>
              <a:buChar char="•"/>
            </a:pPr>
            <a:r>
              <a:rPr lang="en-US" sz="2000" b="0" dirty="0" smtClean="0"/>
              <a:t>Within 10 years of Ph.D., 3 tries</a:t>
            </a:r>
          </a:p>
          <a:p>
            <a:pPr lvl="2">
              <a:buFont typeface="Arial"/>
              <a:buChar char="•"/>
            </a:pPr>
            <a:r>
              <a:rPr lang="en-US" sz="2000" b="0" dirty="0" smtClean="0"/>
              <a:t>$150k/$500k per year for 5 years (university/lab)</a:t>
            </a:r>
          </a:p>
          <a:p>
            <a:pPr>
              <a:buFont typeface="Arial"/>
              <a:buChar char="•"/>
            </a:pPr>
            <a:r>
              <a:rPr lang="en-US" sz="2000" dirty="0" smtClean="0"/>
              <a:t>Office of Science Continuing Solicitation</a:t>
            </a:r>
          </a:p>
          <a:p>
            <a:pPr lvl="1">
              <a:buFont typeface="Arial"/>
              <a:buChar char="•"/>
            </a:pPr>
            <a:r>
              <a:rPr lang="en-US" sz="2000" b="0" dirty="0" smtClean="0"/>
              <a:t>No deadline; renews every FY</a:t>
            </a:r>
          </a:p>
          <a:p>
            <a:pPr lvl="1">
              <a:buFont typeface="Arial"/>
              <a:buChar char="•"/>
            </a:pPr>
            <a:r>
              <a:rPr lang="en-US" sz="2000" b="0" dirty="0" smtClean="0"/>
              <a:t>Project R&amp;D, small experiments (</a:t>
            </a:r>
            <a:r>
              <a:rPr lang="en-US" sz="2000" b="0" dirty="0" err="1" smtClean="0"/>
              <a:t>fab</a:t>
            </a:r>
            <a:r>
              <a:rPr lang="en-US" sz="2000" b="0" dirty="0" smtClean="0"/>
              <a:t>, operations), conferences, even research (lowest priority). </a:t>
            </a:r>
          </a:p>
          <a:p>
            <a:pPr>
              <a:buFont typeface="Arial"/>
              <a:buChar char="•"/>
            </a:pPr>
            <a:r>
              <a:rPr lang="en-US" sz="2000" dirty="0" smtClean="0"/>
              <a:t>Ad hoc, topical solicitations (e.g., Second Generation DM)</a:t>
            </a:r>
          </a:p>
          <a:p>
            <a:pPr>
              <a:buFont typeface="Arial"/>
              <a:buChar char="•"/>
            </a:pPr>
            <a:r>
              <a:rPr lang="en-US" sz="2000" dirty="0" smtClean="0"/>
              <a:t>Research Opportunities in Accelerator Stewardship</a:t>
            </a:r>
            <a:endParaRPr lang="en-US" sz="2000" dirty="0" smtClean="0"/>
          </a:p>
          <a:p>
            <a:pPr>
              <a:buFont typeface="Arial"/>
              <a:buChar char="•"/>
            </a:pPr>
            <a:r>
              <a:rPr lang="en-US" sz="2000" dirty="0" smtClean="0"/>
              <a:t>[Small Business Innovation Research]</a:t>
            </a:r>
          </a:p>
          <a:p>
            <a:pPr>
              <a:buFont typeface="Arial"/>
              <a:buChar char="•"/>
            </a:pPr>
            <a:r>
              <a:rPr lang="en-US" sz="2000" dirty="0" smtClean="0"/>
              <a:t>[Science Discovery through Advanced Computing (</a:t>
            </a:r>
            <a:r>
              <a:rPr lang="en-US" sz="2000" dirty="0" err="1" smtClean="0"/>
              <a:t>SciDAC</a:t>
            </a:r>
            <a:r>
              <a:rPr lang="en-US" sz="2000" dirty="0" smtClean="0"/>
              <a:t>)]</a:t>
            </a:r>
          </a:p>
          <a:p>
            <a:pPr lvl="1">
              <a:buFont typeface="Arial"/>
              <a:buChar char="•"/>
            </a:pPr>
            <a:endParaRPr lang="en-US" sz="2000" b="0" dirty="0" smtClean="0"/>
          </a:p>
          <a:p>
            <a:pPr lvl="2">
              <a:buFont typeface="Arial"/>
              <a:buChar char="•"/>
            </a:pPr>
            <a:endParaRPr lang="en-US" sz="2000" b="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538742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74026" y="169285"/>
            <a:ext cx="8763000" cy="461665"/>
          </a:xfrm>
          <a:prstGeom prst="rect">
            <a:avLst/>
          </a:prstGeom>
          <a:noFill/>
          <a:ln w="9525">
            <a:noFill/>
            <a:miter lim="800000"/>
            <a:headEnd/>
            <a:tailEnd/>
          </a:ln>
        </p:spPr>
        <p:txBody>
          <a:bodyPr wrap="square">
            <a:spAutoFit/>
          </a:bodyPr>
          <a:lstStyle/>
          <a:p>
            <a:pPr marL="0" lvl="2"/>
            <a:r>
              <a:rPr lang="en-US" sz="2400" dirty="0" smtClean="0">
                <a:solidFill>
                  <a:srgbClr val="336600"/>
                </a:solidFill>
                <a:latin typeface="Calibri" pitchFamily="34" charset="0"/>
              </a:rPr>
              <a:t>Cosmic Frontier:  Comparative Grant Review Statistics</a:t>
            </a:r>
          </a:p>
        </p:txBody>
      </p:sp>
      <p:sp>
        <p:nvSpPr>
          <p:cNvPr id="6" name="TextBox 5"/>
          <p:cNvSpPr txBox="1"/>
          <p:nvPr/>
        </p:nvSpPr>
        <p:spPr>
          <a:xfrm>
            <a:off x="167698" y="3623044"/>
            <a:ext cx="8519747" cy="307777"/>
          </a:xfrm>
          <a:prstGeom prst="rect">
            <a:avLst/>
          </a:prstGeom>
          <a:noFill/>
        </p:spPr>
        <p:txBody>
          <a:bodyPr wrap="square" rtlCol="0">
            <a:spAutoFit/>
          </a:bodyPr>
          <a:lstStyle/>
          <a:p>
            <a:r>
              <a:rPr lang="en-US" sz="1400" b="0" dirty="0" smtClean="0"/>
              <a:t>* Note that $4.4M was actually provided in FY14 when taking into account fully forward-funded grants.</a:t>
            </a:r>
            <a:endParaRPr lang="en-US" sz="1400" b="0" dirty="0"/>
          </a:p>
        </p:txBody>
      </p:sp>
      <p:graphicFrame>
        <p:nvGraphicFramePr>
          <p:cNvPr id="2" name="Table 1"/>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83679343"/>
              </p:ext>
            </p:extLst>
          </p:nvPr>
        </p:nvGraphicFramePr>
        <p:xfrm>
          <a:off x="45423" y="1696593"/>
          <a:ext cx="8991603" cy="1665046"/>
        </p:xfrm>
        <a:graphic>
          <a:graphicData uri="http://schemas.openxmlformats.org/drawingml/2006/table">
            <a:tbl>
              <a:tblPr/>
              <a:tblGrid>
                <a:gridCol w="1294279"/>
                <a:gridCol w="882503"/>
                <a:gridCol w="1148316"/>
                <a:gridCol w="669851"/>
                <a:gridCol w="925033"/>
                <a:gridCol w="1095153"/>
                <a:gridCol w="574158"/>
                <a:gridCol w="850605"/>
                <a:gridCol w="999460"/>
                <a:gridCol w="552245"/>
              </a:tblGrid>
              <a:tr h="366994">
                <a:tc>
                  <a:txBody>
                    <a:bodyPr/>
                    <a:lstStyle/>
                    <a:p>
                      <a:pPr algn="l" fontAlgn="b"/>
                      <a:endParaRPr lang="en-US" sz="18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000" b="1" i="0" u="none" strike="noStrike" dirty="0">
                          <a:solidFill>
                            <a:schemeClr val="tx1"/>
                          </a:solidFill>
                          <a:effectLst/>
                          <a:latin typeface="Calibri"/>
                        </a:rPr>
                        <a:t>FY12</a:t>
                      </a:r>
                    </a:p>
                  </a:txBody>
                  <a:tcPr marL="9525" marR="9525" marT="9525" marB="0" anchor="b">
                    <a:lnL>
                      <a:noFill/>
                    </a:lnL>
                    <a:lnR>
                      <a:noFill/>
                    </a:lnR>
                    <a:lnT>
                      <a:noFill/>
                    </a:lnT>
                    <a:lnB>
                      <a:noFill/>
                    </a:lnB>
                  </a:tcPr>
                </a:tc>
                <a:tc>
                  <a:txBody>
                    <a:bodyPr/>
                    <a:lstStyle/>
                    <a:p>
                      <a:pPr algn="ctr" fontAlgn="b"/>
                      <a:endParaRPr lang="en-US" sz="20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ctr" fontAlgn="b"/>
                      <a:endParaRPr lang="en-US" sz="20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ctr" fontAlgn="b"/>
                      <a:r>
                        <a:rPr lang="en-US" sz="2000" b="1" i="0" u="none" strike="noStrike">
                          <a:solidFill>
                            <a:schemeClr val="tx1"/>
                          </a:solidFill>
                          <a:effectLst/>
                          <a:latin typeface="Calibri"/>
                        </a:rPr>
                        <a:t>FY13</a:t>
                      </a:r>
                    </a:p>
                  </a:txBody>
                  <a:tcPr marL="9525" marR="9525" marT="9525" marB="0" anchor="b">
                    <a:lnL>
                      <a:noFill/>
                    </a:lnL>
                    <a:lnR>
                      <a:noFill/>
                    </a:lnR>
                    <a:lnT>
                      <a:noFill/>
                    </a:lnT>
                    <a:lnB>
                      <a:noFill/>
                    </a:lnB>
                  </a:tcPr>
                </a:tc>
                <a:tc>
                  <a:txBody>
                    <a:bodyPr/>
                    <a:lstStyle/>
                    <a:p>
                      <a:pPr algn="ctr" fontAlgn="b"/>
                      <a:endParaRPr lang="en-US" sz="2000" b="0" i="0" u="none" strike="noStrike">
                        <a:solidFill>
                          <a:schemeClr val="tx1"/>
                        </a:solidFill>
                        <a:effectLst/>
                        <a:latin typeface="Calibri"/>
                      </a:endParaRPr>
                    </a:p>
                  </a:txBody>
                  <a:tcPr marL="9525" marR="9525" marT="9525" marB="0" anchor="b">
                    <a:lnL>
                      <a:noFill/>
                    </a:lnL>
                    <a:lnR>
                      <a:noFill/>
                    </a:lnR>
                    <a:lnT>
                      <a:noFill/>
                    </a:lnT>
                    <a:lnB>
                      <a:noFill/>
                    </a:lnB>
                  </a:tcPr>
                </a:tc>
                <a:tc>
                  <a:txBody>
                    <a:bodyPr/>
                    <a:lstStyle/>
                    <a:p>
                      <a:pPr algn="ctr" fontAlgn="b"/>
                      <a:endParaRPr lang="en-US" sz="2000" b="0" i="0" u="none" strike="noStrike" dirty="0">
                        <a:solidFill>
                          <a:schemeClr val="tx1"/>
                        </a:solidFill>
                        <a:effectLst/>
                        <a:latin typeface="Calibri"/>
                      </a:endParaRPr>
                    </a:p>
                  </a:txBody>
                  <a:tcPr marL="9525" marR="9525" marT="9525" marB="0" anchor="b">
                    <a:lnL>
                      <a:noFill/>
                    </a:lnL>
                    <a:lnR>
                      <a:noFill/>
                    </a:lnR>
                    <a:lnT>
                      <a:noFill/>
                    </a:lnT>
                    <a:lnB>
                      <a:noFill/>
                    </a:lnB>
                  </a:tcPr>
                </a:tc>
                <a:tc>
                  <a:txBody>
                    <a:bodyPr/>
                    <a:lstStyle/>
                    <a:p>
                      <a:pPr algn="ctr" fontAlgn="b"/>
                      <a:r>
                        <a:rPr lang="en-US" sz="2000" b="1" i="0" u="none" strike="noStrike" dirty="0">
                          <a:solidFill>
                            <a:schemeClr val="tx1"/>
                          </a:solidFill>
                          <a:effectLst/>
                          <a:latin typeface="Calibri"/>
                        </a:rPr>
                        <a:t>FY14</a:t>
                      </a:r>
                    </a:p>
                  </a:txBody>
                  <a:tcPr marL="9525" marR="9525" marT="9525" marB="0" anchor="b">
                    <a:lnL>
                      <a:noFill/>
                    </a:lnL>
                    <a:lnR>
                      <a:noFill/>
                    </a:lnR>
                    <a:lnT>
                      <a:noFill/>
                    </a:lnT>
                    <a:lnB>
                      <a:noFill/>
                    </a:lnB>
                  </a:tcPr>
                </a:tc>
                <a:tc>
                  <a:txBody>
                    <a:bodyPr/>
                    <a:lstStyle/>
                    <a:p>
                      <a:pPr algn="ctr" fontAlgn="b"/>
                      <a:endParaRPr lang="en-US" sz="2000" b="0" i="0" u="none" strike="noStrike" dirty="0">
                        <a:solidFill>
                          <a:schemeClr val="tx1"/>
                        </a:solidFill>
                        <a:effectLst/>
                        <a:latin typeface="Calibri"/>
                      </a:endParaRPr>
                    </a:p>
                  </a:txBody>
                  <a:tcPr marL="9525" marR="9525" marT="9525" marB="0" anchor="b">
                    <a:lnL>
                      <a:noFill/>
                    </a:lnL>
                    <a:lnR>
                      <a:noFill/>
                    </a:lnR>
                    <a:lnT>
                      <a:noFill/>
                    </a:lnT>
                    <a:lnB>
                      <a:noFill/>
                    </a:lnB>
                  </a:tcPr>
                </a:tc>
              </a:tr>
              <a:tr h="446517">
                <a:tc>
                  <a:txBody>
                    <a:bodyPr/>
                    <a:lstStyle/>
                    <a:p>
                      <a:pPr algn="l" fontAlgn="b"/>
                      <a:endParaRPr lang="en-US" sz="1800" b="1" i="0" u="none" strike="noStrike" dirty="0">
                        <a:solidFill>
                          <a:srgbClr val="000000"/>
                        </a:solidFill>
                        <a:effectLs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Calibri"/>
                        </a:rPr>
                        <a:t>Amount</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proposals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PI's</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Amount</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proposals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PI's</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Amount</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proposals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PI's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254908">
                <a:tc>
                  <a:txBody>
                    <a:bodyPr/>
                    <a:lstStyle/>
                    <a:p>
                      <a:pPr algn="l" fontAlgn="b"/>
                      <a:r>
                        <a:rPr lang="en-US" sz="1800" b="1" i="0" u="none" strike="noStrike" dirty="0">
                          <a:solidFill>
                            <a:srgbClr val="000000"/>
                          </a:solidFill>
                          <a:effectLst/>
                          <a:latin typeface="Calibri"/>
                        </a:rPr>
                        <a:t>Request</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algn="ctr" fontAlgn="b"/>
                      <a:r>
                        <a:rPr lang="en-US" sz="1800" b="0" i="0" u="none" strike="noStrike">
                          <a:solidFill>
                            <a:srgbClr val="000000"/>
                          </a:solidFill>
                          <a:effectLst/>
                          <a:latin typeface="Calibri"/>
                        </a:rPr>
                        <a:t>$3.3M</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1800" b="0" i="0" u="none" strike="noStrike">
                          <a:solidFill>
                            <a:srgbClr val="000000"/>
                          </a:solidFill>
                          <a:effectLst/>
                          <a:latin typeface="Calibri"/>
                        </a:rPr>
                        <a:t>11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1800" b="0" i="0" u="none" strike="noStrike">
                          <a:solidFill>
                            <a:srgbClr val="000000"/>
                          </a:solidFill>
                          <a:effectLst/>
                          <a:latin typeface="Calibri"/>
                        </a:rPr>
                        <a:t>21</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1800" b="0" i="0" u="none" strike="noStrike">
                          <a:solidFill>
                            <a:srgbClr val="000000"/>
                          </a:solidFill>
                          <a:effectLst/>
                          <a:latin typeface="Calibri"/>
                        </a:rPr>
                        <a:t>$7.7M</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1800" b="0" i="0" u="none" strike="noStrike">
                          <a:solidFill>
                            <a:srgbClr val="000000"/>
                          </a:solidFill>
                          <a:effectLst/>
                          <a:latin typeface="Calibri"/>
                        </a:rPr>
                        <a:t>28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1800" b="0" i="0" u="none" strike="noStrike" dirty="0">
                          <a:solidFill>
                            <a:srgbClr val="000000"/>
                          </a:solidFill>
                          <a:effectLst/>
                          <a:latin typeface="Calibri"/>
                        </a:rPr>
                        <a:t>53</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1800" b="0" i="0" u="none" strike="noStrike" dirty="0">
                          <a:solidFill>
                            <a:srgbClr val="000000"/>
                          </a:solidFill>
                          <a:effectLst/>
                          <a:latin typeface="Calibri"/>
                        </a:rPr>
                        <a:t>$7.5M</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1800" b="0" i="0" u="none" strike="noStrike" dirty="0">
                          <a:solidFill>
                            <a:srgbClr val="000000"/>
                          </a:solidFill>
                          <a:effectLst/>
                          <a:latin typeface="Calibri"/>
                        </a:rPr>
                        <a:t>29</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n-US" sz="1800" b="0" i="0" u="none" strike="noStrike" dirty="0">
                          <a:solidFill>
                            <a:srgbClr val="000000"/>
                          </a:solidFill>
                          <a:effectLst/>
                          <a:latin typeface="Calibri"/>
                        </a:rPr>
                        <a:t>40</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BF1DE"/>
                    </a:solidFill>
                  </a:tcPr>
                </a:tc>
              </a:tr>
              <a:tr h="254908">
                <a:tc>
                  <a:txBody>
                    <a:bodyPr/>
                    <a:lstStyle/>
                    <a:p>
                      <a:pPr algn="l" fontAlgn="b"/>
                      <a:r>
                        <a:rPr lang="en-US" sz="1800" b="1" i="0" u="none" strike="noStrike">
                          <a:solidFill>
                            <a:srgbClr val="000000"/>
                          </a:solidFill>
                          <a:effectLst/>
                          <a:latin typeface="Calibri"/>
                        </a:rPr>
                        <a:t>Funded</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ctr" fontAlgn="b"/>
                      <a:r>
                        <a:rPr lang="en-US" sz="1800" b="0" i="0" u="none" strike="noStrike" dirty="0">
                          <a:solidFill>
                            <a:srgbClr val="000000"/>
                          </a:solidFill>
                          <a:effectLst/>
                          <a:latin typeface="Calibri"/>
                        </a:rPr>
                        <a:t>$1.6M</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8E4BC"/>
                    </a:solidFill>
                  </a:tcPr>
                </a:tc>
                <a:tc>
                  <a:txBody>
                    <a:bodyPr/>
                    <a:lstStyle/>
                    <a:p>
                      <a:pPr algn="ctr" fontAlgn="b"/>
                      <a:r>
                        <a:rPr lang="en-US" sz="1800" b="0" i="0" u="none" strike="noStrike">
                          <a:solidFill>
                            <a:srgbClr val="000000"/>
                          </a:solidFill>
                          <a:effectLst/>
                          <a:latin typeface="Calibri"/>
                        </a:rPr>
                        <a:t>5</a:t>
                      </a:r>
                    </a:p>
                  </a:txBody>
                  <a:tcPr marL="9525" marR="9525" marT="9525" marB="0" anchor="b">
                    <a:lnL>
                      <a:noFill/>
                    </a:lnL>
                    <a:lnR>
                      <a:noFill/>
                    </a:lnR>
                    <a:lnT>
                      <a:noFill/>
                    </a:lnT>
                    <a:lnB>
                      <a:noFill/>
                    </a:lnB>
                    <a:solidFill>
                      <a:srgbClr val="D8E4BC"/>
                    </a:solidFill>
                  </a:tcPr>
                </a:tc>
                <a:tc>
                  <a:txBody>
                    <a:bodyPr/>
                    <a:lstStyle/>
                    <a:p>
                      <a:pPr algn="ctr" fontAlgn="b"/>
                      <a:r>
                        <a:rPr lang="en-US" sz="1800" b="0" i="0" u="none" strike="noStrike">
                          <a:solidFill>
                            <a:srgbClr val="000000"/>
                          </a:solidFill>
                          <a:effectLst/>
                          <a:latin typeface="Calibri"/>
                        </a:rPr>
                        <a:t>12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ctr" fontAlgn="b"/>
                      <a:r>
                        <a:rPr lang="en-US" sz="1800" b="0" i="0" u="none" strike="noStrike">
                          <a:solidFill>
                            <a:srgbClr val="000000"/>
                          </a:solidFill>
                          <a:effectLst/>
                          <a:latin typeface="Calibri"/>
                        </a:rPr>
                        <a:t>$3.4M</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8E4BC"/>
                    </a:solidFill>
                  </a:tcPr>
                </a:tc>
                <a:tc>
                  <a:txBody>
                    <a:bodyPr/>
                    <a:lstStyle/>
                    <a:p>
                      <a:pPr algn="ctr" fontAlgn="b"/>
                      <a:r>
                        <a:rPr lang="en-US" sz="1800" b="0" i="0" u="none" strike="noStrike">
                          <a:solidFill>
                            <a:srgbClr val="000000"/>
                          </a:solidFill>
                          <a:effectLst/>
                          <a:latin typeface="Calibri"/>
                        </a:rPr>
                        <a:t>20</a:t>
                      </a:r>
                    </a:p>
                  </a:txBody>
                  <a:tcPr marL="9525" marR="9525" marT="9525" marB="0" anchor="b">
                    <a:lnL>
                      <a:noFill/>
                    </a:lnL>
                    <a:lnR>
                      <a:noFill/>
                    </a:lnR>
                    <a:lnT>
                      <a:noFill/>
                    </a:lnT>
                    <a:lnB>
                      <a:noFill/>
                    </a:lnB>
                    <a:solidFill>
                      <a:srgbClr val="D8E4BC"/>
                    </a:solidFill>
                  </a:tcPr>
                </a:tc>
                <a:tc>
                  <a:txBody>
                    <a:bodyPr/>
                    <a:lstStyle/>
                    <a:p>
                      <a:pPr algn="ctr" fontAlgn="b"/>
                      <a:r>
                        <a:rPr lang="en-US" sz="1800" b="0" i="0" u="none" strike="noStrike">
                          <a:solidFill>
                            <a:srgbClr val="000000"/>
                          </a:solidFill>
                          <a:effectLst/>
                          <a:latin typeface="Calibri"/>
                        </a:rPr>
                        <a:t>28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8E4BC"/>
                    </a:solidFill>
                  </a:tcPr>
                </a:tc>
                <a:tc>
                  <a:txBody>
                    <a:bodyPr/>
                    <a:lstStyle/>
                    <a:p>
                      <a:pPr algn="ctr" fontAlgn="b"/>
                      <a:r>
                        <a:rPr lang="en-US" sz="1800" b="0" i="0" u="none" strike="noStrike" dirty="0">
                          <a:solidFill>
                            <a:srgbClr val="000000"/>
                          </a:solidFill>
                          <a:effectLst/>
                          <a:latin typeface="Calibri"/>
                        </a:rPr>
                        <a:t>$</a:t>
                      </a:r>
                      <a:r>
                        <a:rPr lang="en-US" sz="1800" b="0" i="0" u="none" strike="noStrike" dirty="0" smtClean="0">
                          <a:solidFill>
                            <a:srgbClr val="000000"/>
                          </a:solidFill>
                          <a:effectLst/>
                          <a:latin typeface="Calibri"/>
                        </a:rPr>
                        <a:t>3.2M</a:t>
                      </a:r>
                      <a:endParaRPr lang="en-US" sz="18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D8E4BC"/>
                    </a:solidFill>
                  </a:tcPr>
                </a:tc>
                <a:tc>
                  <a:txBody>
                    <a:bodyPr/>
                    <a:lstStyle/>
                    <a:p>
                      <a:pPr algn="ctr" fontAlgn="b"/>
                      <a:r>
                        <a:rPr lang="en-US" sz="1800" b="0" i="0" u="none" strike="noStrike" dirty="0">
                          <a:solidFill>
                            <a:srgbClr val="000000"/>
                          </a:solidFill>
                          <a:effectLst/>
                          <a:latin typeface="Calibri"/>
                        </a:rPr>
                        <a:t>19</a:t>
                      </a:r>
                    </a:p>
                  </a:txBody>
                  <a:tcPr marL="9525" marR="9525" marT="9525" marB="0" anchor="b">
                    <a:lnL>
                      <a:noFill/>
                    </a:lnL>
                    <a:lnR>
                      <a:noFill/>
                    </a:lnR>
                    <a:lnT>
                      <a:noFill/>
                    </a:lnT>
                    <a:lnB>
                      <a:noFill/>
                    </a:lnB>
                    <a:solidFill>
                      <a:srgbClr val="D8E4BC"/>
                    </a:solidFill>
                  </a:tcPr>
                </a:tc>
                <a:tc>
                  <a:txBody>
                    <a:bodyPr/>
                    <a:lstStyle/>
                    <a:p>
                      <a:pPr algn="ctr" fontAlgn="b"/>
                      <a:r>
                        <a:rPr lang="en-US" sz="1800" b="0" i="0" u="none" strike="noStrike">
                          <a:solidFill>
                            <a:srgbClr val="000000"/>
                          </a:solidFill>
                          <a:effectLst/>
                          <a:latin typeface="Calibri"/>
                        </a:rPr>
                        <a:t>25</a:t>
                      </a:r>
                    </a:p>
                  </a:txBody>
                  <a:tcPr marL="9525" marR="9525" marT="9525" marB="0" anchor="b">
                    <a:lnL>
                      <a:noFill/>
                    </a:lnL>
                    <a:lnR>
                      <a:noFill/>
                    </a:lnR>
                    <a:lnT>
                      <a:noFill/>
                    </a:lnT>
                    <a:lnB>
                      <a:noFill/>
                    </a:lnB>
                    <a:solidFill>
                      <a:srgbClr val="D8E4BC"/>
                    </a:solidFill>
                  </a:tcPr>
                </a:tc>
              </a:tr>
              <a:tr h="254908">
                <a:tc>
                  <a:txBody>
                    <a:bodyPr/>
                    <a:lstStyle/>
                    <a:p>
                      <a:pPr algn="l" fontAlgn="b"/>
                      <a:r>
                        <a:rPr lang="en-US" sz="1800" b="1" i="0" u="none" strike="noStrike">
                          <a:solidFill>
                            <a:srgbClr val="000000"/>
                          </a:solidFill>
                          <a:effectLst/>
                          <a:latin typeface="Calibri"/>
                        </a:rPr>
                        <a:t>Success rate</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US" sz="1800" b="0" i="0" u="none" strike="noStrike" dirty="0">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C4D79B"/>
                    </a:solidFill>
                  </a:tcPr>
                </a:tc>
                <a:tc>
                  <a:txBody>
                    <a:bodyPr/>
                    <a:lstStyle/>
                    <a:p>
                      <a:pPr algn="ctr" fontAlgn="b"/>
                      <a:r>
                        <a:rPr lang="en-US" sz="1800" b="0" i="0" u="none" strike="noStrike">
                          <a:solidFill>
                            <a:srgbClr val="000000"/>
                          </a:solidFill>
                          <a:effectLst/>
                          <a:latin typeface="Calibri"/>
                        </a:rPr>
                        <a:t>50%</a:t>
                      </a:r>
                    </a:p>
                  </a:txBody>
                  <a:tcPr marL="9525" marR="9525" marT="9525" marB="0" anchor="b">
                    <a:lnL>
                      <a:noFill/>
                    </a:lnL>
                    <a:lnR>
                      <a:noFill/>
                    </a:lnR>
                    <a:lnT>
                      <a:noFill/>
                    </a:lnT>
                    <a:lnB>
                      <a:noFill/>
                    </a:lnB>
                    <a:solidFill>
                      <a:srgbClr val="C4D79B"/>
                    </a:solidFill>
                  </a:tcPr>
                </a:tc>
                <a:tc>
                  <a:txBody>
                    <a:bodyPr/>
                    <a:lstStyle/>
                    <a:p>
                      <a:pPr algn="ctr" fontAlgn="b"/>
                      <a:r>
                        <a:rPr lang="en-US" sz="1800" b="0" i="0" u="none" strike="noStrike">
                          <a:solidFill>
                            <a:srgbClr val="000000"/>
                          </a:solidFill>
                          <a:effectLst/>
                          <a:latin typeface="Calibri"/>
                        </a:rPr>
                        <a:t>60%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US" sz="1800" b="0" i="0" u="none" strike="noStrike">
                          <a:solidFill>
                            <a:srgbClr val="000000"/>
                          </a:solidFill>
                          <a:effectLst/>
                          <a:latin typeface="Calibri"/>
                        </a:rPr>
                        <a:t>44%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C4D79B"/>
                    </a:solidFill>
                  </a:tcPr>
                </a:tc>
                <a:tc>
                  <a:txBody>
                    <a:bodyPr/>
                    <a:lstStyle/>
                    <a:p>
                      <a:pPr algn="ctr" fontAlgn="b"/>
                      <a:r>
                        <a:rPr lang="en-US" sz="1800" b="0" i="0" u="none" strike="noStrike">
                          <a:solidFill>
                            <a:srgbClr val="000000"/>
                          </a:solidFill>
                          <a:effectLst/>
                          <a:latin typeface="Calibri"/>
                        </a:rPr>
                        <a:t>71%</a:t>
                      </a:r>
                    </a:p>
                  </a:txBody>
                  <a:tcPr marL="9525" marR="9525" marT="9525" marB="0" anchor="b">
                    <a:lnL>
                      <a:noFill/>
                    </a:lnL>
                    <a:lnR>
                      <a:noFill/>
                    </a:lnR>
                    <a:lnT>
                      <a:noFill/>
                    </a:lnT>
                    <a:lnB>
                      <a:noFill/>
                    </a:lnB>
                    <a:solidFill>
                      <a:srgbClr val="C4D79B"/>
                    </a:solidFill>
                  </a:tcPr>
                </a:tc>
                <a:tc>
                  <a:txBody>
                    <a:bodyPr/>
                    <a:lstStyle/>
                    <a:p>
                      <a:pPr algn="ctr" fontAlgn="b"/>
                      <a:r>
                        <a:rPr lang="en-US" sz="1800" b="0" i="0" u="none" strike="noStrike">
                          <a:solidFill>
                            <a:srgbClr val="000000"/>
                          </a:solidFill>
                          <a:effectLst/>
                          <a:latin typeface="Calibri"/>
                        </a:rPr>
                        <a:t>53%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C4D79B"/>
                    </a:solidFill>
                  </a:tcPr>
                </a:tc>
                <a:tc>
                  <a:txBody>
                    <a:bodyPr/>
                    <a:lstStyle/>
                    <a:p>
                      <a:pPr algn="ctr" fontAlgn="b"/>
                      <a:r>
                        <a:rPr lang="en-US" sz="1800" b="0" i="0" u="none" strike="noStrike">
                          <a:solidFill>
                            <a:srgbClr val="000000"/>
                          </a:solidFill>
                          <a:effectLst/>
                          <a:latin typeface="Calibri"/>
                        </a:rPr>
                        <a:t>43%</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C4D79B"/>
                    </a:solidFill>
                  </a:tcPr>
                </a:tc>
                <a:tc>
                  <a:txBody>
                    <a:bodyPr/>
                    <a:lstStyle/>
                    <a:p>
                      <a:pPr algn="ctr" fontAlgn="b"/>
                      <a:r>
                        <a:rPr lang="en-US" sz="1800" b="0" i="0" u="none" strike="noStrike" dirty="0">
                          <a:solidFill>
                            <a:srgbClr val="000000"/>
                          </a:solidFill>
                          <a:effectLst/>
                          <a:latin typeface="Calibri"/>
                        </a:rPr>
                        <a:t>65%</a:t>
                      </a:r>
                    </a:p>
                  </a:txBody>
                  <a:tcPr marL="9525" marR="9525" marT="9525" marB="0" anchor="b">
                    <a:lnL>
                      <a:noFill/>
                    </a:lnL>
                    <a:lnR>
                      <a:noFill/>
                    </a:lnR>
                    <a:lnT>
                      <a:noFill/>
                    </a:lnT>
                    <a:lnB>
                      <a:noFill/>
                    </a:lnB>
                    <a:solidFill>
                      <a:srgbClr val="C4D79B"/>
                    </a:solidFill>
                  </a:tcPr>
                </a:tc>
                <a:tc>
                  <a:txBody>
                    <a:bodyPr/>
                    <a:lstStyle/>
                    <a:p>
                      <a:pPr algn="ctr" fontAlgn="b"/>
                      <a:r>
                        <a:rPr lang="en-US" sz="1800" b="0" i="0" u="none" strike="noStrike" dirty="0">
                          <a:solidFill>
                            <a:srgbClr val="000000"/>
                          </a:solidFill>
                          <a:effectLst/>
                          <a:latin typeface="Calibri"/>
                        </a:rPr>
                        <a:t>63%</a:t>
                      </a:r>
                    </a:p>
                  </a:txBody>
                  <a:tcPr marL="9525" marR="9525" marT="9525" marB="0" anchor="b">
                    <a:lnL>
                      <a:noFill/>
                    </a:lnL>
                    <a:lnR>
                      <a:noFill/>
                    </a:lnR>
                    <a:lnT>
                      <a:noFill/>
                    </a:lnT>
                    <a:lnB>
                      <a:noFill/>
                    </a:lnB>
                    <a:solidFill>
                      <a:srgbClr val="C4D79B"/>
                    </a:solidFill>
                  </a:tcPr>
                </a:tc>
              </a:tr>
            </a:tbl>
          </a:graphicData>
        </a:graphic>
      </p:graphicFrame>
      <p:sp>
        <p:nvSpPr>
          <p:cNvPr id="7" name="TextBox 6"/>
          <p:cNvSpPr txBox="1"/>
          <p:nvPr/>
        </p:nvSpPr>
        <p:spPr>
          <a:xfrm>
            <a:off x="167698" y="1169616"/>
            <a:ext cx="5909044" cy="400110"/>
          </a:xfrm>
          <a:prstGeom prst="rect">
            <a:avLst/>
          </a:prstGeom>
          <a:noFill/>
        </p:spPr>
        <p:txBody>
          <a:bodyPr wrap="square" rtlCol="0">
            <a:spAutoFit/>
          </a:bodyPr>
          <a:lstStyle/>
          <a:p>
            <a:r>
              <a:rPr lang="en-US" sz="2000" b="1" dirty="0" smtClean="0">
                <a:solidFill>
                  <a:srgbClr val="006600"/>
                </a:solidFill>
              </a:rPr>
              <a:t>Statistics on Received &amp; Funded </a:t>
            </a:r>
            <a:r>
              <a:rPr lang="en-US" sz="2000" dirty="0" smtClean="0">
                <a:solidFill>
                  <a:srgbClr val="006600"/>
                </a:solidFill>
              </a:rPr>
              <a:t>proposals</a:t>
            </a:r>
            <a:r>
              <a:rPr lang="en-US" sz="2000" dirty="0">
                <a:solidFill>
                  <a:srgbClr val="006600"/>
                </a:solidFill>
              </a:rPr>
              <a:t>:</a:t>
            </a:r>
            <a:endParaRPr lang="en-US" sz="2000" b="1" dirty="0">
              <a:solidFill>
                <a:srgbClr val="006600"/>
              </a:solidFill>
            </a:endParaRPr>
          </a:p>
        </p:txBody>
      </p:sp>
      <p:sp>
        <p:nvSpPr>
          <p:cNvPr id="8" name="TextBox 7"/>
          <p:cNvSpPr txBox="1"/>
          <p:nvPr/>
        </p:nvSpPr>
        <p:spPr>
          <a:xfrm>
            <a:off x="167697" y="4424030"/>
            <a:ext cx="8519747" cy="1477328"/>
          </a:xfrm>
          <a:prstGeom prst="rect">
            <a:avLst/>
          </a:prstGeom>
          <a:noFill/>
        </p:spPr>
        <p:txBody>
          <a:bodyPr wrap="square" rtlCol="0">
            <a:spAutoFit/>
          </a:bodyPr>
          <a:lstStyle/>
          <a:p>
            <a:r>
              <a:rPr lang="en-US" dirty="0" smtClean="0">
                <a:solidFill>
                  <a:srgbClr val="C00000"/>
                </a:solidFill>
              </a:rPr>
              <a:t>There is a lot of pressure on the Cosmic Frontier program with respect to the support requested vs. funded.  This is good.  Lots of good people are interested in the program.  We hope the program will grow to sufficiently support the growing portfolio of projects, as people redirect their efforts and new people join.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84610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7" name="Title 1"/>
          <p:cNvSpPr>
            <a:spLocks/>
          </p:cNvSpPr>
          <p:nvPr/>
        </p:nvSpPr>
        <p:spPr bwMode="auto">
          <a:xfrm>
            <a:off x="208406" y="222"/>
            <a:ext cx="8640762" cy="609600"/>
          </a:xfrm>
          <a:prstGeom prst="rect">
            <a:avLst/>
          </a:prstGeom>
          <a:solidFill>
            <a:schemeClr val="bg1"/>
          </a:solidFill>
          <a:ln w="9525">
            <a:noFill/>
            <a:miter lim="800000"/>
            <a:headEnd/>
            <a:tailEnd/>
          </a:ln>
        </p:spPr>
        <p:txBody>
          <a:bodyPr anchor="ctr"/>
          <a:lstStyle/>
          <a:p>
            <a:pPr marL="0" lvl="2" algn="ctr" eaLnBrk="0" hangingPunct="0"/>
            <a:r>
              <a:rPr lang="en-US" sz="2400" dirty="0">
                <a:solidFill>
                  <a:srgbClr val="336600"/>
                </a:solidFill>
                <a:latin typeface="Calibri" pitchFamily="34" charset="0"/>
              </a:rPr>
              <a:t>Cosmic Frontier </a:t>
            </a:r>
            <a:r>
              <a:rPr lang="en-US" sz="2400" dirty="0" smtClean="0">
                <a:solidFill>
                  <a:srgbClr val="336600"/>
                </a:solidFill>
                <a:latin typeface="Calibri" pitchFamily="34" charset="0"/>
              </a:rPr>
              <a:t>– </a:t>
            </a:r>
            <a:r>
              <a:rPr lang="en-US" sz="2400" dirty="0">
                <a:solidFill>
                  <a:srgbClr val="336600"/>
                </a:solidFill>
                <a:latin typeface="Calibri" pitchFamily="34" charset="0"/>
              </a:rPr>
              <a:t>University Research Grant Funding by Thrust </a:t>
            </a:r>
          </a:p>
        </p:txBody>
      </p:sp>
      <p:sp>
        <p:nvSpPr>
          <p:cNvPr id="149508" name="Rectangle 3"/>
          <p:cNvSpPr>
            <a:spLocks noChangeArrowheads="1"/>
          </p:cNvSpPr>
          <p:nvPr/>
        </p:nvSpPr>
        <p:spPr bwMode="auto">
          <a:xfrm>
            <a:off x="0" y="1217613"/>
            <a:ext cx="8986838" cy="4860925"/>
          </a:xfrm>
          <a:prstGeom prst="rect">
            <a:avLst/>
          </a:prstGeom>
          <a:noFill/>
          <a:ln w="9525">
            <a:noFill/>
            <a:miter lim="800000"/>
            <a:headEnd/>
            <a:tailEnd/>
          </a:ln>
        </p:spPr>
        <p:txBody>
          <a:bodyPr/>
          <a:lstStyle/>
          <a:p>
            <a:pPr marL="342900" indent="-342900"/>
            <a:endParaRPr lang="en-US" sz="2000">
              <a:solidFill>
                <a:srgbClr val="135C00"/>
              </a:solidFill>
              <a:cs typeface="Arial" charset="0"/>
            </a:endParaRPr>
          </a:p>
        </p:txBody>
      </p:sp>
      <p:sp>
        <p:nvSpPr>
          <p:cNvPr id="7" name="Slide Number Placeholder 1"/>
          <p:cNvSpPr txBox="1">
            <a:spLocks/>
          </p:cNvSpPr>
          <p:nvPr/>
        </p:nvSpPr>
        <p:spPr>
          <a:xfrm>
            <a:off x="8229600" y="6503988"/>
            <a:ext cx="533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5BDFBDF-F317-4955-B421-A93014685310}" type="slidenum">
              <a:rPr lang="en-US" smtClean="0"/>
              <a:pPr>
                <a:defRPr/>
              </a:pPr>
              <a:t>36</a:t>
            </a:fld>
            <a:endParaRPr lang="en-US" dirty="0"/>
          </a:p>
        </p:txBody>
      </p:sp>
      <p:graphicFrame>
        <p:nvGraphicFramePr>
          <p:cNvPr id="2" name="Table 1"/>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98070036"/>
              </p:ext>
            </p:extLst>
          </p:nvPr>
        </p:nvGraphicFramePr>
        <p:xfrm>
          <a:off x="435935" y="1217613"/>
          <a:ext cx="7529896" cy="2992755"/>
        </p:xfrm>
        <a:graphic>
          <a:graphicData uri="http://schemas.openxmlformats.org/drawingml/2006/table">
            <a:tbl>
              <a:tblPr>
                <a:tableStyleId>{5C22544A-7EE6-4342-B048-85BDC9FD1C3A}</a:tableStyleId>
              </a:tblPr>
              <a:tblGrid>
                <a:gridCol w="984837"/>
                <a:gridCol w="3323823"/>
                <a:gridCol w="984837"/>
                <a:gridCol w="1210528"/>
                <a:gridCol w="1025871"/>
              </a:tblGrid>
              <a:tr h="190500">
                <a:tc gridSpan="2">
                  <a:txBody>
                    <a:bodyPr/>
                    <a:lstStyle/>
                    <a:p>
                      <a:pPr algn="l" fontAlgn="b"/>
                      <a:r>
                        <a:rPr lang="en-US" sz="2400" b="1" u="none" strike="noStrike" dirty="0" smtClean="0">
                          <a:solidFill>
                            <a:srgbClr val="0000CC"/>
                          </a:solidFill>
                          <a:effectLst/>
                          <a:latin typeface="+mn-lt"/>
                        </a:rPr>
                        <a:t>Cosmic Frontier</a:t>
                      </a:r>
                      <a:r>
                        <a:rPr lang="en-US" sz="2400" b="1" u="none" strike="noStrike" baseline="0" dirty="0" smtClean="0">
                          <a:solidFill>
                            <a:srgbClr val="0000CC"/>
                          </a:solidFill>
                          <a:effectLst/>
                          <a:latin typeface="+mn-lt"/>
                        </a:rPr>
                        <a:t> </a:t>
                      </a:r>
                      <a:r>
                        <a:rPr lang="en-US" sz="2400" b="1" u="none" strike="noStrike" dirty="0" smtClean="0">
                          <a:solidFill>
                            <a:srgbClr val="0000CC"/>
                          </a:solidFill>
                          <a:effectLst/>
                          <a:latin typeface="+mn-lt"/>
                        </a:rPr>
                        <a:t>University </a:t>
                      </a:r>
                      <a:r>
                        <a:rPr lang="en-US" sz="2400" b="1" u="none" strike="noStrike" dirty="0">
                          <a:solidFill>
                            <a:srgbClr val="0000CC"/>
                          </a:solidFill>
                          <a:effectLst/>
                          <a:latin typeface="+mn-lt"/>
                        </a:rPr>
                        <a:t>Research Grants - all funding ($K)</a:t>
                      </a:r>
                      <a:endParaRPr lang="en-US" sz="2400" b="1" i="0" u="none" strike="noStrike" dirty="0">
                        <a:solidFill>
                          <a:srgbClr val="0000CC"/>
                        </a:solidFill>
                        <a:effectLst/>
                        <a:latin typeface="+mn-lt"/>
                      </a:endParaRPr>
                    </a:p>
                  </a:txBody>
                  <a:tcPr marL="9525" marR="9525" marT="9525" marB="0" anchor="b"/>
                </a:tc>
                <a:tc hMerge="1">
                  <a:txBody>
                    <a:bodyPr/>
                    <a:lstStyle/>
                    <a:p>
                      <a:endParaRPr lang="en-US"/>
                    </a:p>
                  </a:txBody>
                  <a:tcPr/>
                </a:tc>
                <a:tc>
                  <a:txBody>
                    <a:bodyPr/>
                    <a:lstStyle/>
                    <a:p>
                      <a:pPr algn="ctr" fontAlgn="b"/>
                      <a:r>
                        <a:rPr lang="en-US" sz="2400" b="1" u="none" strike="noStrike" dirty="0">
                          <a:solidFill>
                            <a:srgbClr val="0000CC"/>
                          </a:solidFill>
                          <a:effectLst/>
                          <a:latin typeface="+mn-lt"/>
                        </a:rPr>
                        <a:t>FY12</a:t>
                      </a:r>
                      <a:endParaRPr lang="en-US" sz="2400" b="1" i="0" u="none" strike="noStrike" dirty="0">
                        <a:solidFill>
                          <a:srgbClr val="0000CC"/>
                        </a:solidFill>
                        <a:effectLst/>
                        <a:latin typeface="+mn-lt"/>
                      </a:endParaRPr>
                    </a:p>
                  </a:txBody>
                  <a:tcPr marL="9525" marR="9525" marT="9525" marB="0" anchor="b"/>
                </a:tc>
                <a:tc>
                  <a:txBody>
                    <a:bodyPr/>
                    <a:lstStyle/>
                    <a:p>
                      <a:pPr algn="ctr" fontAlgn="b"/>
                      <a:r>
                        <a:rPr lang="en-US" sz="2400" b="1" u="none" strike="noStrike" dirty="0">
                          <a:solidFill>
                            <a:srgbClr val="0000CC"/>
                          </a:solidFill>
                          <a:effectLst/>
                          <a:latin typeface="+mn-lt"/>
                        </a:rPr>
                        <a:t>FY13</a:t>
                      </a:r>
                      <a:endParaRPr lang="en-US" sz="2400" b="1" i="0" u="none" strike="noStrike" dirty="0">
                        <a:solidFill>
                          <a:srgbClr val="0000CC"/>
                        </a:solidFill>
                        <a:effectLst/>
                        <a:latin typeface="+mn-lt"/>
                      </a:endParaRPr>
                    </a:p>
                  </a:txBody>
                  <a:tcPr marL="9525" marR="9525" marT="9525" marB="0" anchor="b"/>
                </a:tc>
                <a:tc>
                  <a:txBody>
                    <a:bodyPr/>
                    <a:lstStyle/>
                    <a:p>
                      <a:pPr algn="ctr" fontAlgn="b"/>
                      <a:r>
                        <a:rPr lang="en-US" sz="2400" b="1" u="none" strike="noStrike" dirty="0">
                          <a:solidFill>
                            <a:srgbClr val="0000CC"/>
                          </a:solidFill>
                          <a:effectLst/>
                          <a:latin typeface="+mn-lt"/>
                        </a:rPr>
                        <a:t>FY14</a:t>
                      </a:r>
                      <a:endParaRPr lang="en-US" sz="2400" b="1" i="0" u="none" strike="noStrike" dirty="0">
                        <a:solidFill>
                          <a:srgbClr val="0000CC"/>
                        </a:solidFill>
                        <a:effectLst/>
                        <a:latin typeface="+mn-lt"/>
                      </a:endParaRPr>
                    </a:p>
                  </a:txBody>
                  <a:tcPr marL="9525" marR="9525" marT="9525" marB="0" anchor="b"/>
                </a:tc>
              </a:tr>
              <a:tr h="190500">
                <a:tc>
                  <a:txBody>
                    <a:bodyPr/>
                    <a:lstStyle/>
                    <a:p>
                      <a:pPr algn="l" fontAlgn="b"/>
                      <a:endParaRPr lang="en-US" sz="2400" b="1" i="0" u="none" strike="noStrike" dirty="0">
                        <a:solidFill>
                          <a:srgbClr val="0000CC"/>
                        </a:solidFill>
                        <a:effectLst/>
                        <a:latin typeface="+mn-lt"/>
                      </a:endParaRPr>
                    </a:p>
                  </a:txBody>
                  <a:tcPr marL="9525" marR="9525" marT="9525" marB="0" anchor="b"/>
                </a:tc>
                <a:tc>
                  <a:txBody>
                    <a:bodyPr/>
                    <a:lstStyle/>
                    <a:p>
                      <a:pPr algn="l" fontAlgn="b"/>
                      <a:endParaRPr lang="en-US" sz="2400" b="1" i="0" u="none" strike="noStrike" dirty="0">
                        <a:solidFill>
                          <a:srgbClr val="0000CC"/>
                        </a:solidFill>
                        <a:effectLst/>
                        <a:latin typeface="+mn-lt"/>
                      </a:endParaRPr>
                    </a:p>
                  </a:txBody>
                  <a:tcPr marL="9525" marR="9525" marT="9525" marB="0" anchor="b"/>
                </a:tc>
                <a:tc>
                  <a:txBody>
                    <a:bodyPr/>
                    <a:lstStyle/>
                    <a:p>
                      <a:pPr algn="ctr" fontAlgn="b"/>
                      <a:r>
                        <a:rPr lang="en-US" sz="2400" b="1" u="none" strike="noStrike" dirty="0">
                          <a:solidFill>
                            <a:srgbClr val="0000CC"/>
                          </a:solidFill>
                          <a:effectLst/>
                          <a:latin typeface="+mn-lt"/>
                        </a:rPr>
                        <a:t>actual</a:t>
                      </a:r>
                      <a:endParaRPr lang="en-US" sz="2400" b="1" i="0" u="none" strike="noStrike" dirty="0">
                        <a:solidFill>
                          <a:srgbClr val="0000CC"/>
                        </a:solidFill>
                        <a:effectLst/>
                        <a:latin typeface="+mn-lt"/>
                      </a:endParaRPr>
                    </a:p>
                  </a:txBody>
                  <a:tcPr marL="9525" marR="9525" marT="9525" marB="0" anchor="b"/>
                </a:tc>
                <a:tc>
                  <a:txBody>
                    <a:bodyPr/>
                    <a:lstStyle/>
                    <a:p>
                      <a:pPr algn="ctr" fontAlgn="b"/>
                      <a:r>
                        <a:rPr lang="en-US" sz="2400" b="1" u="none" strike="noStrike" dirty="0">
                          <a:solidFill>
                            <a:srgbClr val="0000CC"/>
                          </a:solidFill>
                          <a:effectLst/>
                          <a:latin typeface="+mn-lt"/>
                        </a:rPr>
                        <a:t>actual</a:t>
                      </a:r>
                      <a:endParaRPr lang="en-US" sz="2400" b="1" i="0" u="none" strike="noStrike" dirty="0">
                        <a:solidFill>
                          <a:srgbClr val="0000CC"/>
                        </a:solidFill>
                        <a:effectLst/>
                        <a:latin typeface="+mn-lt"/>
                      </a:endParaRPr>
                    </a:p>
                  </a:txBody>
                  <a:tcPr marL="9525" marR="9525" marT="9525" marB="0" anchor="b"/>
                </a:tc>
                <a:tc>
                  <a:txBody>
                    <a:bodyPr/>
                    <a:lstStyle/>
                    <a:p>
                      <a:pPr algn="ctr" fontAlgn="b"/>
                      <a:r>
                        <a:rPr lang="en-US" sz="2400" b="1" u="none" strike="noStrike" dirty="0">
                          <a:solidFill>
                            <a:srgbClr val="0000CC"/>
                          </a:solidFill>
                          <a:effectLst/>
                          <a:latin typeface="+mn-lt"/>
                        </a:rPr>
                        <a:t>current</a:t>
                      </a:r>
                      <a:endParaRPr lang="en-US" sz="2400" b="1" i="0" u="none" strike="noStrike" dirty="0">
                        <a:solidFill>
                          <a:srgbClr val="0000CC"/>
                        </a:solidFill>
                        <a:effectLst/>
                        <a:latin typeface="+mn-lt"/>
                      </a:endParaRPr>
                    </a:p>
                  </a:txBody>
                  <a:tcPr marL="9525" marR="9525" marT="9525" marB="0" anchor="b"/>
                </a:tc>
              </a:tr>
              <a:tr h="200025">
                <a:tc>
                  <a:txBody>
                    <a:bodyPr/>
                    <a:lstStyle/>
                    <a:p>
                      <a:pPr algn="l" fontAlgn="b"/>
                      <a:endParaRPr lang="en-US" sz="2400" b="0" i="0" u="none" strike="noStrike">
                        <a:solidFill>
                          <a:srgbClr val="0000CC"/>
                        </a:solidFill>
                        <a:effectLst/>
                        <a:latin typeface="+mn-lt"/>
                      </a:endParaRPr>
                    </a:p>
                  </a:txBody>
                  <a:tcPr marL="9525" marR="9525" marT="9525" marB="0" anchor="b"/>
                </a:tc>
                <a:tc>
                  <a:txBody>
                    <a:bodyPr/>
                    <a:lstStyle/>
                    <a:p>
                      <a:pPr algn="l" fontAlgn="b"/>
                      <a:r>
                        <a:rPr lang="en-US" sz="2400" u="none" strike="noStrike" dirty="0">
                          <a:solidFill>
                            <a:srgbClr val="0000CC"/>
                          </a:solidFill>
                          <a:effectLst/>
                          <a:latin typeface="+mn-lt"/>
                        </a:rPr>
                        <a:t>Dark Energy</a:t>
                      </a:r>
                      <a:endParaRPr lang="en-US" sz="2400" b="1" i="0" u="none" strike="noStrike" dirty="0">
                        <a:solidFill>
                          <a:srgbClr val="0000CC"/>
                        </a:solidFill>
                        <a:effectLst/>
                        <a:latin typeface="+mn-lt"/>
                      </a:endParaRPr>
                    </a:p>
                  </a:txBody>
                  <a:tcPr marL="9525" marR="9525" marT="9525" marB="0" anchor="b"/>
                </a:tc>
                <a:tc>
                  <a:txBody>
                    <a:bodyPr/>
                    <a:lstStyle/>
                    <a:p>
                      <a:pPr algn="ctr" fontAlgn="b"/>
                      <a:r>
                        <a:rPr lang="en-US" sz="2400" u="none" strike="noStrike" dirty="0">
                          <a:solidFill>
                            <a:srgbClr val="0000CC"/>
                          </a:solidFill>
                          <a:effectLst/>
                          <a:latin typeface="+mn-lt"/>
                        </a:rPr>
                        <a:t>2856</a:t>
                      </a:r>
                      <a:endParaRPr lang="en-US" sz="2400" b="0" i="0" u="none" strike="noStrike" dirty="0">
                        <a:solidFill>
                          <a:srgbClr val="0000CC"/>
                        </a:solidFill>
                        <a:effectLst/>
                        <a:latin typeface="+mn-lt"/>
                      </a:endParaRPr>
                    </a:p>
                  </a:txBody>
                  <a:tcPr marL="9525" marR="9525" marT="9525" marB="0" anchor="b"/>
                </a:tc>
                <a:tc>
                  <a:txBody>
                    <a:bodyPr/>
                    <a:lstStyle/>
                    <a:p>
                      <a:pPr algn="ctr" fontAlgn="b"/>
                      <a:r>
                        <a:rPr lang="en-US" sz="2400" u="none" strike="noStrike" dirty="0">
                          <a:solidFill>
                            <a:srgbClr val="0000CC"/>
                          </a:solidFill>
                          <a:effectLst/>
                          <a:latin typeface="+mn-lt"/>
                        </a:rPr>
                        <a:t>3087</a:t>
                      </a:r>
                      <a:endParaRPr lang="en-US" sz="2400" b="0" i="0" u="none" strike="noStrike" dirty="0">
                        <a:solidFill>
                          <a:srgbClr val="0000CC"/>
                        </a:solidFill>
                        <a:effectLst/>
                        <a:latin typeface="+mn-lt"/>
                      </a:endParaRPr>
                    </a:p>
                  </a:txBody>
                  <a:tcPr marL="9525" marR="9525" marT="9525" marB="0" anchor="b"/>
                </a:tc>
                <a:tc>
                  <a:txBody>
                    <a:bodyPr/>
                    <a:lstStyle/>
                    <a:p>
                      <a:pPr algn="ctr" fontAlgn="b"/>
                      <a:r>
                        <a:rPr lang="en-US" sz="2400" u="none" strike="noStrike">
                          <a:solidFill>
                            <a:srgbClr val="0000CC"/>
                          </a:solidFill>
                          <a:effectLst/>
                          <a:latin typeface="+mn-lt"/>
                        </a:rPr>
                        <a:t>4451</a:t>
                      </a:r>
                      <a:endParaRPr lang="en-US" sz="2400" b="0" i="0" u="none" strike="noStrike">
                        <a:solidFill>
                          <a:srgbClr val="0000CC"/>
                        </a:solidFill>
                        <a:effectLst/>
                        <a:latin typeface="+mn-lt"/>
                      </a:endParaRPr>
                    </a:p>
                  </a:txBody>
                  <a:tcPr marL="9525" marR="9525" marT="9525" marB="0" anchor="b"/>
                </a:tc>
              </a:tr>
              <a:tr h="200025">
                <a:tc>
                  <a:txBody>
                    <a:bodyPr/>
                    <a:lstStyle/>
                    <a:p>
                      <a:pPr algn="l" fontAlgn="b"/>
                      <a:endParaRPr lang="en-US" sz="2400" b="0" i="0" u="none" strike="noStrike">
                        <a:solidFill>
                          <a:srgbClr val="0000CC"/>
                        </a:solidFill>
                        <a:effectLst/>
                        <a:latin typeface="+mn-lt"/>
                      </a:endParaRPr>
                    </a:p>
                  </a:txBody>
                  <a:tcPr marL="9525" marR="9525" marT="9525" marB="0" anchor="b"/>
                </a:tc>
                <a:tc>
                  <a:txBody>
                    <a:bodyPr/>
                    <a:lstStyle/>
                    <a:p>
                      <a:pPr algn="l" fontAlgn="b"/>
                      <a:r>
                        <a:rPr lang="en-US" sz="2400" u="none" strike="noStrike" dirty="0">
                          <a:solidFill>
                            <a:srgbClr val="0000CC"/>
                          </a:solidFill>
                          <a:effectLst/>
                          <a:latin typeface="+mn-lt"/>
                        </a:rPr>
                        <a:t>Dark Matter</a:t>
                      </a:r>
                      <a:endParaRPr lang="en-US" sz="2400" b="1" i="0" u="none" strike="noStrike" dirty="0">
                        <a:solidFill>
                          <a:srgbClr val="0000CC"/>
                        </a:solidFill>
                        <a:effectLst/>
                        <a:latin typeface="+mn-lt"/>
                      </a:endParaRPr>
                    </a:p>
                  </a:txBody>
                  <a:tcPr marL="9525" marR="9525" marT="9525" marB="0" anchor="b"/>
                </a:tc>
                <a:tc>
                  <a:txBody>
                    <a:bodyPr/>
                    <a:lstStyle/>
                    <a:p>
                      <a:pPr algn="ctr" fontAlgn="b"/>
                      <a:r>
                        <a:rPr lang="en-US" sz="2400" u="none" strike="noStrike" dirty="0">
                          <a:solidFill>
                            <a:srgbClr val="0000CC"/>
                          </a:solidFill>
                          <a:effectLst/>
                          <a:latin typeface="+mn-lt"/>
                        </a:rPr>
                        <a:t>3366</a:t>
                      </a:r>
                      <a:endParaRPr lang="en-US" sz="2400" b="0" i="0" u="none" strike="noStrike" dirty="0">
                        <a:solidFill>
                          <a:srgbClr val="0000CC"/>
                        </a:solidFill>
                        <a:effectLst/>
                        <a:latin typeface="+mn-lt"/>
                      </a:endParaRPr>
                    </a:p>
                  </a:txBody>
                  <a:tcPr marL="9525" marR="9525" marT="9525" marB="0" anchor="b"/>
                </a:tc>
                <a:tc>
                  <a:txBody>
                    <a:bodyPr/>
                    <a:lstStyle/>
                    <a:p>
                      <a:pPr algn="ctr" fontAlgn="b"/>
                      <a:r>
                        <a:rPr lang="en-US" sz="2400" u="none" strike="noStrike" dirty="0">
                          <a:solidFill>
                            <a:srgbClr val="0000CC"/>
                          </a:solidFill>
                          <a:effectLst/>
                          <a:latin typeface="+mn-lt"/>
                        </a:rPr>
                        <a:t>3599</a:t>
                      </a:r>
                      <a:endParaRPr lang="en-US" sz="2400" b="0" i="0" u="none" strike="noStrike" dirty="0">
                        <a:solidFill>
                          <a:srgbClr val="0000CC"/>
                        </a:solidFill>
                        <a:effectLst/>
                        <a:latin typeface="+mn-lt"/>
                      </a:endParaRPr>
                    </a:p>
                  </a:txBody>
                  <a:tcPr marL="9525" marR="9525" marT="9525" marB="0" anchor="b"/>
                </a:tc>
                <a:tc>
                  <a:txBody>
                    <a:bodyPr/>
                    <a:lstStyle/>
                    <a:p>
                      <a:pPr algn="ctr" fontAlgn="b"/>
                      <a:r>
                        <a:rPr lang="en-US" sz="2400" u="none" strike="noStrike">
                          <a:solidFill>
                            <a:srgbClr val="0000CC"/>
                          </a:solidFill>
                          <a:effectLst/>
                          <a:latin typeface="+mn-lt"/>
                        </a:rPr>
                        <a:t>4993</a:t>
                      </a:r>
                      <a:endParaRPr lang="en-US" sz="2400" b="0" i="0" u="none" strike="noStrike">
                        <a:solidFill>
                          <a:srgbClr val="0000CC"/>
                        </a:solidFill>
                        <a:effectLst/>
                        <a:latin typeface="+mn-lt"/>
                      </a:endParaRPr>
                    </a:p>
                  </a:txBody>
                  <a:tcPr marL="9525" marR="9525" marT="9525" marB="0" anchor="b"/>
                </a:tc>
              </a:tr>
              <a:tr h="200025">
                <a:tc>
                  <a:txBody>
                    <a:bodyPr/>
                    <a:lstStyle/>
                    <a:p>
                      <a:pPr algn="l" fontAlgn="b"/>
                      <a:endParaRPr lang="en-US" sz="2400" b="0" i="0" u="none" strike="noStrike">
                        <a:solidFill>
                          <a:srgbClr val="0000CC"/>
                        </a:solidFill>
                        <a:effectLst/>
                        <a:latin typeface="+mn-lt"/>
                      </a:endParaRPr>
                    </a:p>
                  </a:txBody>
                  <a:tcPr marL="9525" marR="9525" marT="9525" marB="0" anchor="b"/>
                </a:tc>
                <a:tc>
                  <a:txBody>
                    <a:bodyPr/>
                    <a:lstStyle/>
                    <a:p>
                      <a:pPr algn="l" fontAlgn="b"/>
                      <a:r>
                        <a:rPr lang="en-US" sz="2400" u="none" strike="noStrike" dirty="0">
                          <a:solidFill>
                            <a:srgbClr val="0000CC"/>
                          </a:solidFill>
                          <a:effectLst/>
                          <a:latin typeface="+mn-lt"/>
                        </a:rPr>
                        <a:t>Cosmic, Gamma-ray</a:t>
                      </a:r>
                      <a:endParaRPr lang="en-US" sz="2400" b="1" i="0" u="none" strike="noStrike" dirty="0">
                        <a:solidFill>
                          <a:srgbClr val="0000CC"/>
                        </a:solidFill>
                        <a:effectLst/>
                        <a:latin typeface="+mn-lt"/>
                      </a:endParaRPr>
                    </a:p>
                  </a:txBody>
                  <a:tcPr marL="9525" marR="9525" marT="9525" marB="0" anchor="b"/>
                </a:tc>
                <a:tc>
                  <a:txBody>
                    <a:bodyPr/>
                    <a:lstStyle/>
                    <a:p>
                      <a:pPr algn="ctr" fontAlgn="b"/>
                      <a:r>
                        <a:rPr lang="en-US" sz="2400" u="none" strike="noStrike" dirty="0">
                          <a:solidFill>
                            <a:srgbClr val="0000CC"/>
                          </a:solidFill>
                          <a:effectLst/>
                          <a:latin typeface="+mn-lt"/>
                        </a:rPr>
                        <a:t>5591</a:t>
                      </a:r>
                      <a:endParaRPr lang="en-US" sz="2400" b="0" i="0" u="none" strike="noStrike" dirty="0">
                        <a:solidFill>
                          <a:srgbClr val="0000CC"/>
                        </a:solidFill>
                        <a:effectLst/>
                        <a:latin typeface="+mn-lt"/>
                      </a:endParaRPr>
                    </a:p>
                  </a:txBody>
                  <a:tcPr marL="9525" marR="9525" marT="9525" marB="0" anchor="b"/>
                </a:tc>
                <a:tc>
                  <a:txBody>
                    <a:bodyPr/>
                    <a:lstStyle/>
                    <a:p>
                      <a:pPr algn="ctr" fontAlgn="b"/>
                      <a:r>
                        <a:rPr lang="en-US" sz="2400" u="none" strike="noStrike" dirty="0">
                          <a:solidFill>
                            <a:srgbClr val="0000CC"/>
                          </a:solidFill>
                          <a:effectLst/>
                          <a:latin typeface="+mn-lt"/>
                        </a:rPr>
                        <a:t>5542</a:t>
                      </a:r>
                      <a:endParaRPr lang="en-US" sz="2400" b="0" i="0" u="none" strike="noStrike" dirty="0">
                        <a:solidFill>
                          <a:srgbClr val="0000CC"/>
                        </a:solidFill>
                        <a:effectLst/>
                        <a:latin typeface="+mn-lt"/>
                      </a:endParaRPr>
                    </a:p>
                  </a:txBody>
                  <a:tcPr marL="9525" marR="9525" marT="9525" marB="0" anchor="b"/>
                </a:tc>
                <a:tc>
                  <a:txBody>
                    <a:bodyPr/>
                    <a:lstStyle/>
                    <a:p>
                      <a:pPr algn="ctr" fontAlgn="b"/>
                      <a:r>
                        <a:rPr lang="en-US" sz="2400" u="none" strike="noStrike" dirty="0">
                          <a:solidFill>
                            <a:srgbClr val="0000CC"/>
                          </a:solidFill>
                          <a:effectLst/>
                          <a:latin typeface="+mn-lt"/>
                        </a:rPr>
                        <a:t>3670</a:t>
                      </a:r>
                      <a:endParaRPr lang="en-US" sz="2400" b="0" i="0" u="none" strike="noStrike" dirty="0">
                        <a:solidFill>
                          <a:srgbClr val="0000CC"/>
                        </a:solidFill>
                        <a:effectLst/>
                        <a:latin typeface="+mn-lt"/>
                      </a:endParaRPr>
                    </a:p>
                  </a:txBody>
                  <a:tcPr marL="9525" marR="9525" marT="9525" marB="0" anchor="b"/>
                </a:tc>
              </a:tr>
              <a:tr h="190500">
                <a:tc>
                  <a:txBody>
                    <a:bodyPr/>
                    <a:lstStyle/>
                    <a:p>
                      <a:pPr algn="l" fontAlgn="b"/>
                      <a:endParaRPr lang="en-US" sz="2400" b="0" i="0" u="none" strike="noStrike">
                        <a:solidFill>
                          <a:srgbClr val="0000CC"/>
                        </a:solidFill>
                        <a:effectLst/>
                        <a:latin typeface="+mn-lt"/>
                      </a:endParaRPr>
                    </a:p>
                  </a:txBody>
                  <a:tcPr marL="9525" marR="9525" marT="9525" marB="0" anchor="b"/>
                </a:tc>
                <a:tc>
                  <a:txBody>
                    <a:bodyPr/>
                    <a:lstStyle/>
                    <a:p>
                      <a:pPr algn="l" fontAlgn="b"/>
                      <a:r>
                        <a:rPr lang="en-US" sz="2400" u="none" strike="noStrike">
                          <a:solidFill>
                            <a:srgbClr val="0000CC"/>
                          </a:solidFill>
                          <a:effectLst/>
                          <a:latin typeface="+mn-lt"/>
                        </a:rPr>
                        <a:t>CMB, Other</a:t>
                      </a:r>
                      <a:endParaRPr lang="en-US" sz="2400" b="1" i="0" u="none" strike="noStrike">
                        <a:solidFill>
                          <a:srgbClr val="0000CC"/>
                        </a:solidFill>
                        <a:effectLst/>
                        <a:latin typeface="+mn-lt"/>
                      </a:endParaRPr>
                    </a:p>
                  </a:txBody>
                  <a:tcPr marL="9525" marR="9525" marT="9525" marB="0" anchor="b"/>
                </a:tc>
                <a:tc>
                  <a:txBody>
                    <a:bodyPr/>
                    <a:lstStyle/>
                    <a:p>
                      <a:pPr algn="ctr" fontAlgn="b"/>
                      <a:r>
                        <a:rPr lang="en-US" sz="2400" u="none" strike="noStrike" dirty="0">
                          <a:solidFill>
                            <a:srgbClr val="0000CC"/>
                          </a:solidFill>
                          <a:effectLst/>
                          <a:latin typeface="+mn-lt"/>
                        </a:rPr>
                        <a:t>0</a:t>
                      </a:r>
                      <a:endParaRPr lang="en-US" sz="2400" b="0" i="0" u="none" strike="noStrike" dirty="0">
                        <a:solidFill>
                          <a:srgbClr val="0000CC"/>
                        </a:solidFill>
                        <a:effectLst/>
                        <a:latin typeface="+mn-lt"/>
                      </a:endParaRPr>
                    </a:p>
                  </a:txBody>
                  <a:tcPr marL="9525" marR="9525" marT="9525" marB="0" anchor="b"/>
                </a:tc>
                <a:tc>
                  <a:txBody>
                    <a:bodyPr/>
                    <a:lstStyle/>
                    <a:p>
                      <a:pPr algn="ctr" fontAlgn="b"/>
                      <a:r>
                        <a:rPr lang="en-US" sz="2400" u="none" strike="noStrike" dirty="0">
                          <a:solidFill>
                            <a:srgbClr val="0000CC"/>
                          </a:solidFill>
                          <a:effectLst/>
                          <a:latin typeface="+mn-lt"/>
                        </a:rPr>
                        <a:t>0</a:t>
                      </a:r>
                      <a:endParaRPr lang="en-US" sz="2400" b="0" i="0" u="none" strike="noStrike" dirty="0">
                        <a:solidFill>
                          <a:srgbClr val="0000CC"/>
                        </a:solidFill>
                        <a:effectLst/>
                        <a:latin typeface="+mn-lt"/>
                      </a:endParaRPr>
                    </a:p>
                  </a:txBody>
                  <a:tcPr marL="9525" marR="9525" marT="9525" marB="0" anchor="b"/>
                </a:tc>
                <a:tc>
                  <a:txBody>
                    <a:bodyPr/>
                    <a:lstStyle/>
                    <a:p>
                      <a:pPr algn="ctr" fontAlgn="b"/>
                      <a:r>
                        <a:rPr lang="en-US" sz="2400" u="none" strike="noStrike" dirty="0">
                          <a:solidFill>
                            <a:srgbClr val="0000CC"/>
                          </a:solidFill>
                          <a:effectLst/>
                          <a:latin typeface="+mn-lt"/>
                        </a:rPr>
                        <a:t>0</a:t>
                      </a:r>
                      <a:endParaRPr lang="en-US" sz="2400" b="0" i="0" u="none" strike="noStrike" dirty="0">
                        <a:solidFill>
                          <a:srgbClr val="0000CC"/>
                        </a:solidFill>
                        <a:effectLst/>
                        <a:latin typeface="+mn-lt"/>
                      </a:endParaRPr>
                    </a:p>
                  </a:txBody>
                  <a:tcPr marL="9525" marR="9525" marT="9525" marB="0" anchor="b"/>
                </a:tc>
              </a:tr>
              <a:tr h="190500">
                <a:tc>
                  <a:txBody>
                    <a:bodyPr/>
                    <a:lstStyle/>
                    <a:p>
                      <a:pPr algn="l" fontAlgn="b"/>
                      <a:endParaRPr lang="en-US" sz="2400" b="1" i="0" u="none" strike="noStrike">
                        <a:solidFill>
                          <a:srgbClr val="0000CC"/>
                        </a:solidFill>
                        <a:effectLst/>
                        <a:latin typeface="+mn-lt"/>
                      </a:endParaRPr>
                    </a:p>
                  </a:txBody>
                  <a:tcPr marL="9525" marR="9525" marT="9525" marB="0" anchor="b"/>
                </a:tc>
                <a:tc>
                  <a:txBody>
                    <a:bodyPr/>
                    <a:lstStyle/>
                    <a:p>
                      <a:pPr algn="l" fontAlgn="b"/>
                      <a:r>
                        <a:rPr lang="en-US" sz="2400" b="1" u="none" strike="noStrike" dirty="0">
                          <a:solidFill>
                            <a:srgbClr val="0000CC"/>
                          </a:solidFill>
                          <a:effectLst/>
                          <a:latin typeface="+mn-lt"/>
                        </a:rPr>
                        <a:t>Total</a:t>
                      </a:r>
                      <a:endParaRPr lang="en-US" sz="2400" b="1" i="0" u="none" strike="noStrike" dirty="0">
                        <a:solidFill>
                          <a:srgbClr val="0000CC"/>
                        </a:solidFill>
                        <a:effectLst/>
                        <a:latin typeface="+mn-lt"/>
                      </a:endParaRPr>
                    </a:p>
                  </a:txBody>
                  <a:tcPr marL="9525" marR="9525" marT="9525" marB="0" anchor="b"/>
                </a:tc>
                <a:tc>
                  <a:txBody>
                    <a:bodyPr/>
                    <a:lstStyle/>
                    <a:p>
                      <a:pPr algn="ctr" fontAlgn="b"/>
                      <a:r>
                        <a:rPr lang="en-US" sz="2400" b="1" u="none" strike="noStrike" dirty="0">
                          <a:solidFill>
                            <a:srgbClr val="0000CC"/>
                          </a:solidFill>
                          <a:effectLst/>
                          <a:latin typeface="+mn-lt"/>
                        </a:rPr>
                        <a:t>11813</a:t>
                      </a:r>
                      <a:endParaRPr lang="en-US" sz="2400" b="1" i="0" u="none" strike="noStrike" dirty="0">
                        <a:solidFill>
                          <a:srgbClr val="0000CC"/>
                        </a:solidFill>
                        <a:effectLst/>
                        <a:latin typeface="+mn-lt"/>
                      </a:endParaRPr>
                    </a:p>
                  </a:txBody>
                  <a:tcPr marL="9525" marR="9525" marT="9525" marB="0" anchor="b"/>
                </a:tc>
                <a:tc>
                  <a:txBody>
                    <a:bodyPr/>
                    <a:lstStyle/>
                    <a:p>
                      <a:pPr algn="ctr" fontAlgn="b"/>
                      <a:r>
                        <a:rPr lang="en-US" sz="2400" b="1" u="none" strike="noStrike" dirty="0">
                          <a:solidFill>
                            <a:srgbClr val="0000CC"/>
                          </a:solidFill>
                          <a:effectLst/>
                          <a:latin typeface="+mn-lt"/>
                        </a:rPr>
                        <a:t>12228</a:t>
                      </a:r>
                      <a:endParaRPr lang="en-US" sz="2400" b="1" i="0" u="none" strike="noStrike" dirty="0">
                        <a:solidFill>
                          <a:srgbClr val="0000CC"/>
                        </a:solidFill>
                        <a:effectLst/>
                        <a:latin typeface="+mn-lt"/>
                      </a:endParaRPr>
                    </a:p>
                  </a:txBody>
                  <a:tcPr marL="9525" marR="9525" marT="9525" marB="0" anchor="b"/>
                </a:tc>
                <a:tc>
                  <a:txBody>
                    <a:bodyPr/>
                    <a:lstStyle/>
                    <a:p>
                      <a:pPr algn="ctr" fontAlgn="b"/>
                      <a:r>
                        <a:rPr lang="en-US" sz="2400" b="1" u="none" strike="noStrike" dirty="0">
                          <a:solidFill>
                            <a:srgbClr val="0000CC"/>
                          </a:solidFill>
                          <a:effectLst/>
                          <a:latin typeface="+mn-lt"/>
                        </a:rPr>
                        <a:t>13114</a:t>
                      </a:r>
                      <a:endParaRPr lang="en-US" sz="2400" b="1" i="0" u="none" strike="noStrike" dirty="0">
                        <a:solidFill>
                          <a:srgbClr val="0000CC"/>
                        </a:solidFill>
                        <a:effectLst/>
                        <a:latin typeface="+mn-lt"/>
                      </a:endParaRPr>
                    </a:p>
                  </a:txBody>
                  <a:tcPr marL="9525" marR="9525" marT="9525" marB="0" anchor="b"/>
                </a:tc>
              </a:tr>
            </a:tbl>
          </a:graphicData>
        </a:graphic>
      </p:graphicFrame>
      <p:sp>
        <p:nvSpPr>
          <p:cNvPr id="6" name="TextBox 5"/>
          <p:cNvSpPr txBox="1"/>
          <p:nvPr/>
        </p:nvSpPr>
        <p:spPr>
          <a:xfrm>
            <a:off x="208406" y="4643769"/>
            <a:ext cx="8519747" cy="738664"/>
          </a:xfrm>
          <a:prstGeom prst="rect">
            <a:avLst/>
          </a:prstGeom>
          <a:noFill/>
        </p:spPr>
        <p:txBody>
          <a:bodyPr wrap="square" rtlCol="0">
            <a:spAutoFit/>
          </a:bodyPr>
          <a:lstStyle/>
          <a:p>
            <a:r>
              <a:rPr lang="en-US" sz="1400" b="0" dirty="0" smtClean="0"/>
              <a:t>Note:  This includes all University Research funding for new/renewal comparative review grants, early careers, continuations and supplements.  Support for lab research and projects (R&amp;D, fabrication, operations is not shown).</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6484332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FY14 HEP Early Career Awards</a:t>
            </a:r>
            <a:endParaRPr lang="en-US" dirty="0"/>
          </a:p>
        </p:txBody>
      </p:sp>
      <p:pic>
        <p:nvPicPr>
          <p:cNvPr id="4" name="Picture 3"/>
          <p:cNvPicPr>
            <a:picLocks noChangeAspect="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14395"/>
          <a:stretch/>
        </p:blipFill>
        <p:spPr>
          <a:xfrm>
            <a:off x="6182187" y="874854"/>
            <a:ext cx="1225296" cy="1517904"/>
          </a:xfrm>
          <a:prstGeom prst="rect">
            <a:avLst/>
          </a:prstGeom>
        </p:spPr>
      </p:pic>
      <p:pic>
        <p:nvPicPr>
          <p:cNvPr id="5" name="Picture 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525899" y="1264186"/>
            <a:ext cx="1224935" cy="1518920"/>
          </a:xfrm>
          <a:prstGeom prst="rect">
            <a:avLst/>
          </a:prstGeom>
        </p:spPr>
      </p:pic>
      <p:pic>
        <p:nvPicPr>
          <p:cNvPr id="6" name="Picture 5"/>
          <p:cNvPicPr>
            <a:picLocks noChangeAspect="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17563"/>
          <a:stretch/>
        </p:blipFill>
        <p:spPr>
          <a:xfrm>
            <a:off x="6182187" y="2524960"/>
            <a:ext cx="1225296" cy="1517904"/>
          </a:xfrm>
          <a:prstGeom prst="rect">
            <a:avLst/>
          </a:prstGeom>
        </p:spPr>
      </p:pic>
      <p:pic>
        <p:nvPicPr>
          <p:cNvPr id="7" name="Picture 6"/>
          <p:cNvPicPr>
            <a:picLocks noChangeAspect="1"/>
          </p:cNvPicPr>
          <p:nvPr/>
        </p:nvPicPr>
        <p:blipFill rotWithShape="1">
          <a:blip r:embed="rId5"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5981" t="26821" r="17710" b="3422"/>
          <a:stretch/>
        </p:blipFill>
        <p:spPr>
          <a:xfrm>
            <a:off x="7525899" y="2898321"/>
            <a:ext cx="1225296" cy="1517904"/>
          </a:xfrm>
          <a:prstGeom prst="rect">
            <a:avLst/>
          </a:prstGeom>
        </p:spPr>
      </p:pic>
      <p:pic>
        <p:nvPicPr>
          <p:cNvPr id="8" name="Picture 7"/>
          <p:cNvPicPr>
            <a:picLocks noChangeAspect="1"/>
          </p:cNvPicPr>
          <p:nvPr/>
        </p:nvPicPr>
        <p:blipFill rotWithShape="1">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3786"/>
          <a:stretch/>
        </p:blipFill>
        <p:spPr>
          <a:xfrm>
            <a:off x="6184620" y="4179331"/>
            <a:ext cx="1225296" cy="1517904"/>
          </a:xfrm>
          <a:prstGeom prst="rect">
            <a:avLst/>
          </a:prstGeom>
        </p:spPr>
      </p:pic>
      <p:pic>
        <p:nvPicPr>
          <p:cNvPr id="9" name="Picture 8"/>
          <p:cNvPicPr>
            <a:picLocks noChangeAspect="1"/>
          </p:cNvPicPr>
          <p:nvPr/>
        </p:nvPicPr>
        <p:blipFill rotWithShape="1">
          <a:blip r:embed="rId7"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2272"/>
          <a:stretch/>
        </p:blipFill>
        <p:spPr>
          <a:xfrm>
            <a:off x="7525538" y="4538951"/>
            <a:ext cx="1225296" cy="1517904"/>
          </a:xfrm>
          <a:prstGeom prst="rect">
            <a:avLst/>
          </a:prstGeom>
        </p:spPr>
      </p:pic>
      <p:sp>
        <p:nvSpPr>
          <p:cNvPr id="11" name="Content Placeholder 10"/>
          <p:cNvSpPr>
            <a:spLocks noGrp="1"/>
          </p:cNvSpPr>
          <p:nvPr>
            <p:ph idx="1"/>
          </p:nvPr>
        </p:nvSpPr>
        <p:spPr>
          <a:xfrm>
            <a:off x="352426" y="866775"/>
            <a:ext cx="5829761" cy="5259388"/>
          </a:xfrm>
        </p:spPr>
        <p:txBody>
          <a:bodyPr>
            <a:normAutofit fontScale="92500" lnSpcReduction="20000"/>
          </a:bodyPr>
          <a:lstStyle/>
          <a:p>
            <a:r>
              <a:rPr lang="en-US" dirty="0"/>
              <a:t>Eric </a:t>
            </a:r>
            <a:r>
              <a:rPr lang="en-US" dirty="0" smtClean="0"/>
              <a:t>Dahl, </a:t>
            </a:r>
            <a:r>
              <a:rPr lang="en-US" i="1" dirty="0" smtClean="0"/>
              <a:t>Northwestern University</a:t>
            </a:r>
            <a:endParaRPr lang="en-US" dirty="0"/>
          </a:p>
          <a:p>
            <a:pPr lvl="1"/>
            <a:r>
              <a:rPr lang="en-US" dirty="0" smtClean="0"/>
              <a:t>A </a:t>
            </a:r>
            <a:r>
              <a:rPr lang="en-US" dirty="0"/>
              <a:t>Scintillating Xenon Bubble Chamber for Dark Matter </a:t>
            </a:r>
            <a:r>
              <a:rPr lang="en-US" dirty="0" smtClean="0"/>
              <a:t>Detection</a:t>
            </a:r>
            <a:endParaRPr lang="en-US" dirty="0"/>
          </a:p>
          <a:p>
            <a:r>
              <a:rPr lang="en-US" dirty="0"/>
              <a:t>Peter Graham. </a:t>
            </a:r>
            <a:r>
              <a:rPr lang="en-US" i="1" dirty="0" smtClean="0"/>
              <a:t>Stanford University</a:t>
            </a:r>
          </a:p>
          <a:p>
            <a:pPr lvl="1"/>
            <a:r>
              <a:rPr lang="en-US" dirty="0" smtClean="0"/>
              <a:t>New </a:t>
            </a:r>
            <a:r>
              <a:rPr lang="en-US" dirty="0"/>
              <a:t>Searches for Ultralight </a:t>
            </a:r>
            <a:r>
              <a:rPr lang="en-US" dirty="0" smtClean="0"/>
              <a:t>Particles</a:t>
            </a:r>
            <a:endParaRPr lang="en-US" dirty="0"/>
          </a:p>
          <a:p>
            <a:r>
              <a:rPr lang="en-US" dirty="0"/>
              <a:t>Anna </a:t>
            </a:r>
            <a:r>
              <a:rPr lang="en-US" dirty="0" err="1" smtClean="0"/>
              <a:t>Grassellino</a:t>
            </a:r>
            <a:r>
              <a:rPr lang="en-US" dirty="0" smtClean="0"/>
              <a:t>, </a:t>
            </a:r>
            <a:r>
              <a:rPr lang="en-US" i="1" dirty="0" smtClean="0"/>
              <a:t>Fermilab</a:t>
            </a:r>
          </a:p>
          <a:p>
            <a:pPr lvl="1"/>
            <a:r>
              <a:rPr lang="en-US" dirty="0" smtClean="0"/>
              <a:t>Impurity </a:t>
            </a:r>
            <a:r>
              <a:rPr lang="en-US" dirty="0"/>
              <a:t>Doping of Niobium for Ultra Efficient Superconducting RF </a:t>
            </a:r>
            <a:r>
              <a:rPr lang="en-US" dirty="0" smtClean="0"/>
              <a:t>Cavities</a:t>
            </a:r>
            <a:endParaRPr lang="en-US" dirty="0"/>
          </a:p>
          <a:p>
            <a:r>
              <a:rPr lang="en-US" dirty="0"/>
              <a:t>James </a:t>
            </a:r>
            <a:r>
              <a:rPr lang="en-US" dirty="0" err="1" smtClean="0"/>
              <a:t>Hirschauer</a:t>
            </a:r>
            <a:r>
              <a:rPr lang="en-US" dirty="0" smtClean="0"/>
              <a:t>, </a:t>
            </a:r>
            <a:r>
              <a:rPr lang="en-US" i="1" dirty="0" smtClean="0"/>
              <a:t>Fermilab</a:t>
            </a:r>
          </a:p>
          <a:p>
            <a:pPr lvl="1"/>
            <a:r>
              <a:rPr lang="en-US" dirty="0" smtClean="0"/>
              <a:t>Search </a:t>
            </a:r>
            <a:r>
              <a:rPr lang="en-US" dirty="0"/>
              <a:t>for new phenomena at the 13 </a:t>
            </a:r>
            <a:r>
              <a:rPr lang="en-US" dirty="0" err="1"/>
              <a:t>TeV</a:t>
            </a:r>
            <a:r>
              <a:rPr lang="en-US" dirty="0"/>
              <a:t> LHC: Fast start and strong </a:t>
            </a:r>
            <a:r>
              <a:rPr lang="en-US" dirty="0" smtClean="0"/>
              <a:t>finish</a:t>
            </a:r>
            <a:endParaRPr lang="en-US" dirty="0"/>
          </a:p>
          <a:p>
            <a:r>
              <a:rPr lang="en-US" dirty="0"/>
              <a:t>Stephanie </a:t>
            </a:r>
            <a:r>
              <a:rPr lang="en-US" dirty="0" err="1" smtClean="0"/>
              <a:t>Majewski</a:t>
            </a:r>
            <a:r>
              <a:rPr lang="en-US" dirty="0" smtClean="0"/>
              <a:t>, </a:t>
            </a:r>
            <a:r>
              <a:rPr lang="en-US" i="1" dirty="0"/>
              <a:t>University of </a:t>
            </a:r>
            <a:r>
              <a:rPr lang="en-US" i="1" dirty="0" smtClean="0"/>
              <a:t>Oregon</a:t>
            </a:r>
          </a:p>
          <a:p>
            <a:pPr lvl="1"/>
            <a:r>
              <a:rPr lang="en-US" dirty="0" smtClean="0"/>
              <a:t>Search </a:t>
            </a:r>
            <a:r>
              <a:rPr lang="en-US" dirty="0"/>
              <a:t>for New Physics with Top Quarks and Upgrade to the ATLAS Liquid Argon </a:t>
            </a:r>
            <a:r>
              <a:rPr lang="en-US" dirty="0" smtClean="0"/>
              <a:t>Calorimeter</a:t>
            </a:r>
            <a:endParaRPr lang="en-US" dirty="0"/>
          </a:p>
          <a:p>
            <a:r>
              <a:rPr lang="en-US" dirty="0"/>
              <a:t>Xin </a:t>
            </a:r>
            <a:r>
              <a:rPr lang="en-US" dirty="0" smtClean="0"/>
              <a:t>Qian, </a:t>
            </a:r>
            <a:r>
              <a:rPr lang="en-US" i="1" dirty="0"/>
              <a:t>Brookhaven National </a:t>
            </a:r>
            <a:r>
              <a:rPr lang="en-US" i="1" dirty="0" smtClean="0"/>
              <a:t>Laboratory</a:t>
            </a:r>
          </a:p>
          <a:p>
            <a:pPr lvl="1"/>
            <a:r>
              <a:rPr lang="en-US" dirty="0" smtClean="0"/>
              <a:t>Detector </a:t>
            </a:r>
            <a:r>
              <a:rPr lang="en-US" dirty="0"/>
              <a:t>Development towards Precision Measurements of Neutrino </a:t>
            </a:r>
            <a:r>
              <a:rPr lang="en-US" dirty="0" smtClean="0"/>
              <a:t>Mixing</a:t>
            </a:r>
            <a:endParaRPr lang="en-US" dirty="0"/>
          </a:p>
          <a:p>
            <a:endParaRPr lang="en-US" dirty="0"/>
          </a:p>
          <a:p>
            <a:endParaRPr lang="en-US" dirty="0"/>
          </a:p>
          <a:p>
            <a:endParaRPr lang="en-US" dirty="0"/>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50686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152400" y="152400"/>
            <a:ext cx="8763000" cy="523220"/>
          </a:xfrm>
          <a:prstGeom prst="rect">
            <a:avLst/>
          </a:prstGeom>
          <a:noFill/>
          <a:ln w="9525">
            <a:noFill/>
            <a:miter lim="800000"/>
            <a:headEnd/>
            <a:tailEnd/>
          </a:ln>
        </p:spPr>
        <p:txBody>
          <a:bodyPr wrap="square">
            <a:spAutoFit/>
          </a:bodyPr>
          <a:lstStyle/>
          <a:p>
            <a:pPr marL="182563" lvl="2" algn="ctr"/>
            <a:r>
              <a:rPr lang="en-US" sz="2800" b="1" dirty="0" smtClean="0">
                <a:solidFill>
                  <a:srgbClr val="336600"/>
                </a:solidFill>
                <a:latin typeface="Calibri" pitchFamily="34" charset="0"/>
              </a:rPr>
              <a:t>Cosmic Frontier – Early Career Review Statistics</a:t>
            </a:r>
          </a:p>
        </p:txBody>
      </p:sp>
      <p:sp>
        <p:nvSpPr>
          <p:cNvPr id="3" name="TextBox 2"/>
          <p:cNvSpPr txBox="1"/>
          <p:nvPr/>
        </p:nvSpPr>
        <p:spPr>
          <a:xfrm>
            <a:off x="6400801" y="791735"/>
            <a:ext cx="2514600" cy="5509200"/>
          </a:xfrm>
          <a:prstGeom prst="rect">
            <a:avLst/>
          </a:prstGeom>
          <a:noFill/>
        </p:spPr>
        <p:txBody>
          <a:bodyPr wrap="square" rtlCol="0">
            <a:spAutoFit/>
          </a:bodyPr>
          <a:lstStyle/>
          <a:p>
            <a:r>
              <a:rPr lang="en-US" sz="1600" b="1" u="sng" dirty="0" smtClean="0">
                <a:solidFill>
                  <a:srgbClr val="285C00"/>
                </a:solidFill>
              </a:rPr>
              <a:t>Awards:</a:t>
            </a:r>
          </a:p>
          <a:p>
            <a:endParaRPr lang="en-US" sz="1600" u="sng" dirty="0" smtClean="0">
              <a:solidFill>
                <a:srgbClr val="285C00"/>
              </a:solidFill>
            </a:endParaRPr>
          </a:p>
          <a:p>
            <a:r>
              <a:rPr lang="en-US" sz="1600" u="sng" dirty="0" smtClean="0">
                <a:solidFill>
                  <a:srgbClr val="285C00"/>
                </a:solidFill>
              </a:rPr>
              <a:t>FY10</a:t>
            </a:r>
          </a:p>
          <a:p>
            <a:r>
              <a:rPr lang="en-US" sz="1600" dirty="0" smtClean="0">
                <a:solidFill>
                  <a:srgbClr val="285C00"/>
                </a:solidFill>
              </a:rPr>
              <a:t>Newman (Pitt)</a:t>
            </a:r>
          </a:p>
          <a:p>
            <a:r>
              <a:rPr lang="en-US" sz="1600" dirty="0" err="1" smtClean="0">
                <a:solidFill>
                  <a:srgbClr val="285C00"/>
                </a:solidFill>
              </a:rPr>
              <a:t>Mahapatra</a:t>
            </a:r>
            <a:r>
              <a:rPr lang="en-US" sz="1600" dirty="0" smtClean="0">
                <a:solidFill>
                  <a:srgbClr val="285C00"/>
                </a:solidFill>
              </a:rPr>
              <a:t> (TAMU) </a:t>
            </a:r>
          </a:p>
          <a:p>
            <a:endParaRPr lang="en-US" sz="1600" dirty="0" smtClean="0">
              <a:solidFill>
                <a:srgbClr val="285C00"/>
              </a:solidFill>
            </a:endParaRPr>
          </a:p>
          <a:p>
            <a:r>
              <a:rPr lang="en-US" sz="1600" u="sng" dirty="0" smtClean="0">
                <a:solidFill>
                  <a:srgbClr val="285C00"/>
                </a:solidFill>
              </a:rPr>
              <a:t>FY11</a:t>
            </a:r>
          </a:p>
          <a:p>
            <a:r>
              <a:rPr lang="en-US" sz="1600" dirty="0" smtClean="0">
                <a:solidFill>
                  <a:srgbClr val="285C00"/>
                </a:solidFill>
              </a:rPr>
              <a:t>Chou (FNAL)</a:t>
            </a:r>
          </a:p>
          <a:p>
            <a:r>
              <a:rPr lang="en-US" sz="1600" dirty="0" err="1" smtClean="0">
                <a:solidFill>
                  <a:srgbClr val="285C00"/>
                </a:solidFill>
              </a:rPr>
              <a:t>Slosar</a:t>
            </a:r>
            <a:r>
              <a:rPr lang="en-US" sz="1600" dirty="0" smtClean="0">
                <a:solidFill>
                  <a:srgbClr val="285C00"/>
                </a:solidFill>
              </a:rPr>
              <a:t> (BNL)</a:t>
            </a:r>
          </a:p>
          <a:p>
            <a:r>
              <a:rPr lang="en-US" sz="1600" dirty="0" smtClean="0">
                <a:solidFill>
                  <a:srgbClr val="285C00"/>
                </a:solidFill>
              </a:rPr>
              <a:t>Hall (Maryland)</a:t>
            </a:r>
          </a:p>
          <a:p>
            <a:endParaRPr lang="en-US" sz="1600" dirty="0" smtClean="0">
              <a:solidFill>
                <a:srgbClr val="285C00"/>
              </a:solidFill>
            </a:endParaRPr>
          </a:p>
          <a:p>
            <a:r>
              <a:rPr lang="en-US" sz="1600" u="sng" dirty="0" smtClean="0">
                <a:solidFill>
                  <a:srgbClr val="285C00"/>
                </a:solidFill>
              </a:rPr>
              <a:t>FY12</a:t>
            </a:r>
          </a:p>
          <a:p>
            <a:r>
              <a:rPr lang="en-US" sz="1600" dirty="0" err="1" smtClean="0">
                <a:solidFill>
                  <a:srgbClr val="285C00"/>
                </a:solidFill>
              </a:rPr>
              <a:t>Mandelbaum</a:t>
            </a:r>
            <a:r>
              <a:rPr lang="en-US" sz="1600" dirty="0" smtClean="0">
                <a:solidFill>
                  <a:srgbClr val="285C00"/>
                </a:solidFill>
              </a:rPr>
              <a:t> (CMU)</a:t>
            </a:r>
          </a:p>
          <a:p>
            <a:r>
              <a:rPr lang="en-US" sz="1600" dirty="0" err="1" smtClean="0">
                <a:solidFill>
                  <a:srgbClr val="285C00"/>
                </a:solidFill>
              </a:rPr>
              <a:t>Padmanabhan</a:t>
            </a:r>
            <a:r>
              <a:rPr lang="en-US" sz="1600" dirty="0" smtClean="0">
                <a:solidFill>
                  <a:srgbClr val="285C00"/>
                </a:solidFill>
              </a:rPr>
              <a:t> (Yale)</a:t>
            </a:r>
          </a:p>
          <a:p>
            <a:r>
              <a:rPr lang="en-US" sz="1600" dirty="0" smtClean="0">
                <a:solidFill>
                  <a:srgbClr val="285C00"/>
                </a:solidFill>
              </a:rPr>
              <a:t>Carosi (LLNL)</a:t>
            </a:r>
          </a:p>
          <a:p>
            <a:endParaRPr lang="en-US" sz="1600" u="sng" dirty="0" smtClean="0">
              <a:solidFill>
                <a:srgbClr val="285C00"/>
              </a:solidFill>
            </a:endParaRPr>
          </a:p>
          <a:p>
            <a:r>
              <a:rPr lang="en-US" sz="1600" u="sng" dirty="0" smtClean="0">
                <a:solidFill>
                  <a:srgbClr val="285C00"/>
                </a:solidFill>
              </a:rPr>
              <a:t>FY13</a:t>
            </a:r>
            <a:endParaRPr lang="en-US" sz="1600" u="sng" dirty="0">
              <a:solidFill>
                <a:srgbClr val="285C00"/>
              </a:solidFill>
            </a:endParaRPr>
          </a:p>
          <a:p>
            <a:r>
              <a:rPr lang="en-US" sz="1600" dirty="0" smtClean="0">
                <a:solidFill>
                  <a:srgbClr val="285C00"/>
                </a:solidFill>
              </a:rPr>
              <a:t>Bolton (Utah)</a:t>
            </a:r>
          </a:p>
          <a:p>
            <a:r>
              <a:rPr lang="en-US" sz="1600" dirty="0" smtClean="0">
                <a:solidFill>
                  <a:srgbClr val="285C00"/>
                </a:solidFill>
              </a:rPr>
              <a:t>Chang (ANL)</a:t>
            </a:r>
          </a:p>
          <a:p>
            <a:endParaRPr lang="en-US" sz="1600" dirty="0" smtClean="0">
              <a:solidFill>
                <a:srgbClr val="285C00"/>
              </a:solidFill>
            </a:endParaRPr>
          </a:p>
          <a:p>
            <a:r>
              <a:rPr lang="en-US" sz="1600" u="sng" dirty="0" smtClean="0">
                <a:solidFill>
                  <a:srgbClr val="285C00"/>
                </a:solidFill>
              </a:rPr>
              <a:t>FY14</a:t>
            </a:r>
            <a:endParaRPr lang="en-US" sz="1600" u="sng" dirty="0">
              <a:solidFill>
                <a:srgbClr val="285C00"/>
              </a:solidFill>
            </a:endParaRPr>
          </a:p>
          <a:p>
            <a:r>
              <a:rPr lang="en-US" sz="1600" dirty="0" smtClean="0">
                <a:solidFill>
                  <a:srgbClr val="285C00"/>
                </a:solidFill>
              </a:rPr>
              <a:t>Dahl (Northwestern)</a:t>
            </a:r>
          </a:p>
        </p:txBody>
      </p:sp>
      <p:sp>
        <p:nvSpPr>
          <p:cNvPr id="5" name="TextBox 4"/>
          <p:cNvSpPr txBox="1"/>
          <p:nvPr/>
        </p:nvSpPr>
        <p:spPr>
          <a:xfrm>
            <a:off x="152400" y="1301024"/>
            <a:ext cx="5909044" cy="400110"/>
          </a:xfrm>
          <a:prstGeom prst="rect">
            <a:avLst/>
          </a:prstGeom>
          <a:noFill/>
        </p:spPr>
        <p:txBody>
          <a:bodyPr wrap="square" rtlCol="0">
            <a:spAutoFit/>
          </a:bodyPr>
          <a:lstStyle/>
          <a:p>
            <a:r>
              <a:rPr lang="en-US" sz="2000" b="1" dirty="0" smtClean="0"/>
              <a:t>Statistics on Received &amp; Funded </a:t>
            </a:r>
            <a:r>
              <a:rPr lang="en-US" sz="2000" dirty="0" smtClean="0"/>
              <a:t>proposals</a:t>
            </a:r>
            <a:r>
              <a:rPr lang="en-US" sz="2000" dirty="0"/>
              <a:t>:</a:t>
            </a:r>
            <a:endParaRPr lang="en-US" sz="2000" b="1" dirty="0"/>
          </a:p>
        </p:txBody>
      </p:sp>
      <p:sp>
        <p:nvSpPr>
          <p:cNvPr id="6" name="Slide Number Placeholder 1"/>
          <p:cNvSpPr txBox="1">
            <a:spLocks/>
          </p:cNvSpPr>
          <p:nvPr/>
        </p:nvSpPr>
        <p:spPr>
          <a:xfrm>
            <a:off x="8229600" y="6503988"/>
            <a:ext cx="533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5BDFBDF-F317-4955-B421-A93014685310}" type="slidenum">
              <a:rPr lang="en-US" smtClean="0"/>
              <a:pPr>
                <a:defRPr/>
              </a:pPr>
              <a:t>38</a:t>
            </a:fld>
            <a:endParaRPr lang="en-US" dirty="0"/>
          </a:p>
        </p:txBody>
      </p:sp>
      <p:graphicFrame>
        <p:nvGraphicFramePr>
          <p:cNvPr id="2" name="Table 1"/>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6387008"/>
              </p:ext>
            </p:extLst>
          </p:nvPr>
        </p:nvGraphicFramePr>
        <p:xfrm>
          <a:off x="152399" y="1829372"/>
          <a:ext cx="6301563" cy="1876425"/>
        </p:xfrm>
        <a:graphic>
          <a:graphicData uri="http://schemas.openxmlformats.org/drawingml/2006/table">
            <a:tbl>
              <a:tblPr/>
              <a:tblGrid>
                <a:gridCol w="2402008"/>
                <a:gridCol w="711706"/>
                <a:gridCol w="874805"/>
                <a:gridCol w="741360"/>
                <a:gridCol w="711706"/>
                <a:gridCol w="859978"/>
              </a:tblGrid>
              <a:tr h="190500">
                <a:tc>
                  <a:txBody>
                    <a:bodyPr/>
                    <a:lstStyle/>
                    <a:p>
                      <a:pPr algn="l" fontAlgn="b"/>
                      <a:endParaRPr lang="en-US" sz="24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1" i="0" u="none" strike="noStrike">
                          <a:solidFill>
                            <a:srgbClr val="000000"/>
                          </a:solidFill>
                          <a:effectLst/>
                          <a:latin typeface="Calibri"/>
                        </a:rPr>
                        <a:t>FY10</a:t>
                      </a:r>
                    </a:p>
                  </a:txBody>
                  <a:tcPr marL="9525" marR="9525" marT="9525" marB="0" anchor="b">
                    <a:lnL>
                      <a:noFill/>
                    </a:lnL>
                    <a:lnR>
                      <a:noFill/>
                    </a:lnR>
                    <a:lnT>
                      <a:noFill/>
                    </a:lnT>
                    <a:lnB>
                      <a:noFill/>
                    </a:lnB>
                  </a:tcPr>
                </a:tc>
                <a:tc>
                  <a:txBody>
                    <a:bodyPr/>
                    <a:lstStyle/>
                    <a:p>
                      <a:pPr algn="ctr" fontAlgn="b"/>
                      <a:r>
                        <a:rPr lang="en-US" sz="2400" b="1" i="0" u="none" strike="noStrike">
                          <a:solidFill>
                            <a:srgbClr val="000000"/>
                          </a:solidFill>
                          <a:effectLst/>
                          <a:latin typeface="Calibri"/>
                        </a:rPr>
                        <a:t>FY11</a:t>
                      </a:r>
                    </a:p>
                  </a:txBody>
                  <a:tcPr marL="9525" marR="9525" marT="9525" marB="0" anchor="b">
                    <a:lnL>
                      <a:noFill/>
                    </a:lnL>
                    <a:lnR>
                      <a:noFill/>
                    </a:lnR>
                    <a:lnT>
                      <a:noFill/>
                    </a:lnT>
                    <a:lnB>
                      <a:noFill/>
                    </a:lnB>
                  </a:tcPr>
                </a:tc>
                <a:tc>
                  <a:txBody>
                    <a:bodyPr/>
                    <a:lstStyle/>
                    <a:p>
                      <a:pPr algn="ctr" fontAlgn="b"/>
                      <a:r>
                        <a:rPr lang="en-US" sz="2400" b="1" i="0" u="none" strike="noStrike">
                          <a:solidFill>
                            <a:srgbClr val="000000"/>
                          </a:solidFill>
                          <a:effectLst/>
                          <a:latin typeface="Calibri"/>
                        </a:rPr>
                        <a:t>FY12</a:t>
                      </a:r>
                    </a:p>
                  </a:txBody>
                  <a:tcPr marL="9525" marR="9525" marT="9525" marB="0" anchor="b">
                    <a:lnL>
                      <a:noFill/>
                    </a:lnL>
                    <a:lnR>
                      <a:noFill/>
                    </a:lnR>
                    <a:lnT>
                      <a:noFill/>
                    </a:lnT>
                    <a:lnB>
                      <a:noFill/>
                    </a:lnB>
                  </a:tcPr>
                </a:tc>
                <a:tc>
                  <a:txBody>
                    <a:bodyPr/>
                    <a:lstStyle/>
                    <a:p>
                      <a:pPr algn="ctr" fontAlgn="b"/>
                      <a:r>
                        <a:rPr lang="en-US" sz="2400" b="1" i="0" u="none" strike="noStrike">
                          <a:solidFill>
                            <a:srgbClr val="000000"/>
                          </a:solidFill>
                          <a:effectLst/>
                          <a:latin typeface="Calibri"/>
                        </a:rPr>
                        <a:t>FY13</a:t>
                      </a:r>
                    </a:p>
                  </a:txBody>
                  <a:tcPr marL="9525" marR="9525" marT="9525" marB="0" anchor="b">
                    <a:lnL>
                      <a:noFill/>
                    </a:lnL>
                    <a:lnR>
                      <a:noFill/>
                    </a:lnR>
                    <a:lnT>
                      <a:noFill/>
                    </a:lnT>
                    <a:lnB>
                      <a:noFill/>
                    </a:lnB>
                  </a:tcPr>
                </a:tc>
                <a:tc>
                  <a:txBody>
                    <a:bodyPr/>
                    <a:lstStyle/>
                    <a:p>
                      <a:pPr algn="ctr" fontAlgn="b"/>
                      <a:r>
                        <a:rPr lang="en-US" sz="2400" b="1" i="0" u="none" strike="noStrike">
                          <a:solidFill>
                            <a:srgbClr val="000000"/>
                          </a:solidFill>
                          <a:effectLst/>
                          <a:latin typeface="Calibri"/>
                        </a:rPr>
                        <a:t>FY14</a:t>
                      </a:r>
                    </a:p>
                  </a:txBody>
                  <a:tcPr marL="9525" marR="9525" marT="9525" marB="0" anchor="b">
                    <a:lnL>
                      <a:noFill/>
                    </a:lnL>
                    <a:lnR>
                      <a:noFill/>
                    </a:lnR>
                    <a:lnT>
                      <a:noFill/>
                    </a:lnT>
                    <a:lnB>
                      <a:noFill/>
                    </a:lnB>
                  </a:tcPr>
                </a:tc>
              </a:tr>
              <a:tr h="190500">
                <a:tc>
                  <a:txBody>
                    <a:bodyPr/>
                    <a:lstStyle/>
                    <a:p>
                      <a:pPr algn="l" fontAlgn="b"/>
                      <a:r>
                        <a:rPr lang="en-US" sz="2400" b="0" i="0" u="none" strike="noStrike" dirty="0">
                          <a:solidFill>
                            <a:srgbClr val="000000"/>
                          </a:solidFill>
                          <a:effectLst/>
                          <a:latin typeface="Calibri"/>
                        </a:rPr>
                        <a:t># received - </a:t>
                      </a:r>
                      <a:r>
                        <a:rPr lang="en-US" sz="2400" b="0" i="0" u="none" strike="noStrike" dirty="0" err="1">
                          <a:solidFill>
                            <a:srgbClr val="000000"/>
                          </a:solidFill>
                          <a:effectLst/>
                          <a:latin typeface="Calibri"/>
                        </a:rPr>
                        <a:t>Univ</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solidFill>
                      <a:srgbClr val="FFFFCC"/>
                    </a:solidFill>
                  </a:tcPr>
                </a:tc>
                <a:tc>
                  <a:txBody>
                    <a:bodyPr/>
                    <a:lstStyle/>
                    <a:p>
                      <a:pPr algn="ctr" fontAlgn="b"/>
                      <a:r>
                        <a:rPr lang="en-US" sz="2400" b="0" i="0" u="none" strike="noStrike" dirty="0">
                          <a:solidFill>
                            <a:srgbClr val="000000"/>
                          </a:solidFill>
                          <a:effectLst/>
                          <a:latin typeface="Calibri"/>
                        </a:rPr>
                        <a:t>11</a:t>
                      </a:r>
                    </a:p>
                  </a:txBody>
                  <a:tcPr marL="9525" marR="9525" marT="9525" marB="0" anchor="b">
                    <a:lnL>
                      <a:noFill/>
                    </a:lnL>
                    <a:lnR>
                      <a:noFill/>
                    </a:lnR>
                    <a:lnT>
                      <a:noFill/>
                    </a:lnT>
                    <a:lnB>
                      <a:noFill/>
                    </a:lnB>
                    <a:solidFill>
                      <a:srgbClr val="FFFFCC"/>
                    </a:solidFill>
                  </a:tcPr>
                </a:tc>
                <a:tc>
                  <a:txBody>
                    <a:bodyPr/>
                    <a:lstStyle/>
                    <a:p>
                      <a:pPr algn="ctr" fontAlgn="b"/>
                      <a:r>
                        <a:rPr lang="en-US" sz="2400" b="0" i="0" u="none" strike="noStrike" dirty="0">
                          <a:solidFill>
                            <a:srgbClr val="000000"/>
                          </a:solidFill>
                          <a:effectLst/>
                          <a:latin typeface="Calibri"/>
                        </a:rPr>
                        <a:t>8</a:t>
                      </a:r>
                    </a:p>
                  </a:txBody>
                  <a:tcPr marL="9525" marR="9525" marT="9525" marB="0" anchor="b">
                    <a:lnL>
                      <a:noFill/>
                    </a:lnL>
                    <a:lnR>
                      <a:noFill/>
                    </a:lnR>
                    <a:lnT>
                      <a:noFill/>
                    </a:lnT>
                    <a:lnB>
                      <a:noFill/>
                    </a:lnB>
                    <a:solidFill>
                      <a:srgbClr val="FFFFCC"/>
                    </a:solidFill>
                  </a:tcPr>
                </a:tc>
                <a:tc>
                  <a:txBody>
                    <a:bodyPr/>
                    <a:lstStyle/>
                    <a:p>
                      <a:pPr algn="ctr" fontAlgn="b"/>
                      <a:r>
                        <a:rPr lang="en-US" sz="2400" b="0" i="0" u="none" strike="noStrike" dirty="0">
                          <a:solidFill>
                            <a:srgbClr val="000000"/>
                          </a:solidFill>
                          <a:effectLst/>
                          <a:latin typeface="Calibri"/>
                        </a:rPr>
                        <a:t>12</a:t>
                      </a:r>
                    </a:p>
                  </a:txBody>
                  <a:tcPr marL="9525" marR="9525" marT="9525" marB="0" anchor="b">
                    <a:lnL>
                      <a:noFill/>
                    </a:lnL>
                    <a:lnR>
                      <a:noFill/>
                    </a:lnR>
                    <a:lnT>
                      <a:noFill/>
                    </a:lnT>
                    <a:lnB>
                      <a:noFill/>
                    </a:lnB>
                    <a:solidFill>
                      <a:srgbClr val="FFFFCC"/>
                    </a:solidFill>
                  </a:tcPr>
                </a:tc>
                <a:tc>
                  <a:txBody>
                    <a:bodyPr/>
                    <a:lstStyle/>
                    <a:p>
                      <a:pPr algn="ctr" fontAlgn="b"/>
                      <a:r>
                        <a:rPr lang="en-US" sz="2400" b="0" i="0" u="none" strike="noStrike" dirty="0">
                          <a:solidFill>
                            <a:srgbClr val="000000"/>
                          </a:solidFill>
                          <a:effectLst/>
                          <a:latin typeface="Calibri"/>
                        </a:rPr>
                        <a:t>16</a:t>
                      </a:r>
                    </a:p>
                  </a:txBody>
                  <a:tcPr marL="9525" marR="9525" marT="9525" marB="0" anchor="b">
                    <a:lnL>
                      <a:noFill/>
                    </a:lnL>
                    <a:lnR>
                      <a:noFill/>
                    </a:lnR>
                    <a:lnT>
                      <a:noFill/>
                    </a:lnT>
                    <a:lnB>
                      <a:noFill/>
                    </a:lnB>
                    <a:solidFill>
                      <a:srgbClr val="FFFFCC"/>
                    </a:solidFill>
                  </a:tcPr>
                </a:tc>
                <a:tc>
                  <a:txBody>
                    <a:bodyPr/>
                    <a:lstStyle/>
                    <a:p>
                      <a:pPr algn="ctr" fontAlgn="b"/>
                      <a:r>
                        <a:rPr lang="en-US" sz="2400" b="0" i="0" u="none" strike="noStrike" dirty="0">
                          <a:solidFill>
                            <a:srgbClr val="000000"/>
                          </a:solidFill>
                          <a:effectLst/>
                          <a:latin typeface="Calibri"/>
                        </a:rPr>
                        <a:t>6</a:t>
                      </a:r>
                    </a:p>
                  </a:txBody>
                  <a:tcPr marL="9525" marR="9525" marT="9525" marB="0" anchor="b">
                    <a:lnL>
                      <a:noFill/>
                    </a:lnL>
                    <a:lnR>
                      <a:noFill/>
                    </a:lnR>
                    <a:lnT>
                      <a:noFill/>
                    </a:lnT>
                    <a:lnB>
                      <a:noFill/>
                    </a:lnB>
                    <a:solidFill>
                      <a:srgbClr val="FFFFCC"/>
                    </a:solidFill>
                  </a:tcPr>
                </a:tc>
              </a:tr>
              <a:tr h="190500">
                <a:tc>
                  <a:txBody>
                    <a:bodyPr/>
                    <a:lstStyle/>
                    <a:p>
                      <a:pPr algn="l" fontAlgn="b"/>
                      <a:r>
                        <a:rPr lang="en-US" sz="2400" b="0" i="0" u="none" strike="noStrike">
                          <a:solidFill>
                            <a:srgbClr val="000000"/>
                          </a:solidFill>
                          <a:effectLst/>
                          <a:latin typeface="Calibri"/>
                        </a:rPr>
                        <a:t># received - Lab</a:t>
                      </a:r>
                    </a:p>
                  </a:txBody>
                  <a:tcPr marL="9525" marR="9525" marT="9525" marB="0" anchor="b">
                    <a:lnL>
                      <a:noFill/>
                    </a:lnL>
                    <a:lnR>
                      <a:noFill/>
                    </a:lnR>
                    <a:lnT>
                      <a:noFill/>
                    </a:lnT>
                    <a:lnB>
                      <a:noFill/>
                    </a:lnB>
                    <a:solidFill>
                      <a:srgbClr val="FFFFCC"/>
                    </a:solidFill>
                  </a:tcPr>
                </a:tc>
                <a:tc>
                  <a:txBody>
                    <a:bodyPr/>
                    <a:lstStyle/>
                    <a:p>
                      <a:pPr algn="ctr" fontAlgn="b"/>
                      <a:r>
                        <a:rPr lang="en-US" sz="2400" b="0" i="0" u="none" strike="noStrike">
                          <a:solidFill>
                            <a:srgbClr val="000000"/>
                          </a:solidFill>
                          <a:effectLst/>
                          <a:latin typeface="Calibri"/>
                        </a:rPr>
                        <a:t>10</a:t>
                      </a:r>
                    </a:p>
                  </a:txBody>
                  <a:tcPr marL="9525" marR="9525" marT="9525" marB="0" anchor="b">
                    <a:lnL>
                      <a:noFill/>
                    </a:lnL>
                    <a:lnR>
                      <a:noFill/>
                    </a:lnR>
                    <a:lnT>
                      <a:noFill/>
                    </a:lnT>
                    <a:lnB>
                      <a:noFill/>
                    </a:lnB>
                    <a:solidFill>
                      <a:srgbClr val="FFFFCC"/>
                    </a:solidFill>
                  </a:tcPr>
                </a:tc>
                <a:tc>
                  <a:txBody>
                    <a:bodyPr/>
                    <a:lstStyle/>
                    <a:p>
                      <a:pPr algn="ctr" fontAlgn="b"/>
                      <a:r>
                        <a:rPr lang="en-US" sz="2400" b="0" i="0" u="none" strike="noStrike" dirty="0">
                          <a:solidFill>
                            <a:srgbClr val="000000"/>
                          </a:solidFill>
                          <a:effectLst/>
                          <a:latin typeface="Calibri"/>
                        </a:rPr>
                        <a:t>4</a:t>
                      </a:r>
                    </a:p>
                  </a:txBody>
                  <a:tcPr marL="9525" marR="9525" marT="9525" marB="0" anchor="b">
                    <a:lnL>
                      <a:noFill/>
                    </a:lnL>
                    <a:lnR>
                      <a:noFill/>
                    </a:lnR>
                    <a:lnT>
                      <a:noFill/>
                    </a:lnT>
                    <a:lnB>
                      <a:noFill/>
                    </a:lnB>
                    <a:solidFill>
                      <a:srgbClr val="FFFFCC"/>
                    </a:solidFill>
                  </a:tcPr>
                </a:tc>
                <a:tc>
                  <a:txBody>
                    <a:bodyPr/>
                    <a:lstStyle/>
                    <a:p>
                      <a:pPr algn="ctr" fontAlgn="b"/>
                      <a:r>
                        <a:rPr lang="en-US" sz="2400" b="0" i="0" u="none" strike="noStrike" dirty="0">
                          <a:solidFill>
                            <a:srgbClr val="000000"/>
                          </a:solidFill>
                          <a:effectLst/>
                          <a:latin typeface="Calibri"/>
                        </a:rPr>
                        <a:t>7</a:t>
                      </a:r>
                    </a:p>
                  </a:txBody>
                  <a:tcPr marL="9525" marR="9525" marT="9525" marB="0" anchor="b">
                    <a:lnL>
                      <a:noFill/>
                    </a:lnL>
                    <a:lnR>
                      <a:noFill/>
                    </a:lnR>
                    <a:lnT>
                      <a:noFill/>
                    </a:lnT>
                    <a:lnB>
                      <a:noFill/>
                    </a:lnB>
                    <a:solidFill>
                      <a:srgbClr val="FFFFCC"/>
                    </a:solidFill>
                  </a:tcPr>
                </a:tc>
                <a:tc>
                  <a:txBody>
                    <a:bodyPr/>
                    <a:lstStyle/>
                    <a:p>
                      <a:pPr algn="ctr" fontAlgn="b"/>
                      <a:r>
                        <a:rPr lang="en-US" sz="2400" b="0" i="0" u="none" strike="noStrike" dirty="0">
                          <a:solidFill>
                            <a:srgbClr val="000000"/>
                          </a:solidFill>
                          <a:effectLst/>
                          <a:latin typeface="Calibri"/>
                        </a:rPr>
                        <a:t>9</a:t>
                      </a:r>
                    </a:p>
                  </a:txBody>
                  <a:tcPr marL="9525" marR="9525" marT="9525" marB="0" anchor="b">
                    <a:lnL>
                      <a:noFill/>
                    </a:lnL>
                    <a:lnR>
                      <a:noFill/>
                    </a:lnR>
                    <a:lnT>
                      <a:noFill/>
                    </a:lnT>
                    <a:lnB>
                      <a:noFill/>
                    </a:lnB>
                    <a:solidFill>
                      <a:srgbClr val="FFFFCC"/>
                    </a:solidFill>
                  </a:tcPr>
                </a:tc>
                <a:tc>
                  <a:txBody>
                    <a:bodyPr/>
                    <a:lstStyle/>
                    <a:p>
                      <a:pPr algn="ctr" fontAlgn="b"/>
                      <a:r>
                        <a:rPr lang="en-US" sz="2400" b="0" i="0" u="none" strike="noStrike" dirty="0">
                          <a:solidFill>
                            <a:srgbClr val="000000"/>
                          </a:solidFill>
                          <a:effectLst/>
                          <a:latin typeface="Calibri"/>
                        </a:rPr>
                        <a:t>7</a:t>
                      </a:r>
                    </a:p>
                  </a:txBody>
                  <a:tcPr marL="9525" marR="9525" marT="9525" marB="0" anchor="b">
                    <a:lnL>
                      <a:noFill/>
                    </a:lnL>
                    <a:lnR>
                      <a:noFill/>
                    </a:lnR>
                    <a:lnT>
                      <a:noFill/>
                    </a:lnT>
                    <a:lnB>
                      <a:noFill/>
                    </a:lnB>
                    <a:solidFill>
                      <a:srgbClr val="FFFFCC"/>
                    </a:solidFill>
                  </a:tcPr>
                </a:tc>
              </a:tr>
              <a:tr h="190500">
                <a:tc>
                  <a:txBody>
                    <a:bodyPr/>
                    <a:lstStyle/>
                    <a:p>
                      <a:pPr algn="l" fontAlgn="b"/>
                      <a:r>
                        <a:rPr lang="en-US" sz="2400" b="1" i="0" u="none" strike="noStrike" dirty="0">
                          <a:solidFill>
                            <a:srgbClr val="000000"/>
                          </a:solidFill>
                          <a:effectLst/>
                          <a:latin typeface="Calibri"/>
                        </a:rPr>
                        <a:t># funded - </a:t>
                      </a:r>
                      <a:r>
                        <a:rPr lang="en-US" sz="2400" b="1" i="0" u="none" strike="noStrike" dirty="0" err="1">
                          <a:solidFill>
                            <a:srgbClr val="000000"/>
                          </a:solidFill>
                          <a:effectLst/>
                          <a:latin typeface="Calibri"/>
                        </a:rPr>
                        <a:t>Univ</a:t>
                      </a:r>
                      <a:endParaRPr lang="en-US" sz="2400" b="1" i="0" u="none" strike="noStrike" dirty="0">
                        <a:solidFill>
                          <a:srgbClr val="000000"/>
                        </a:solidFill>
                        <a:effectLst/>
                        <a:latin typeface="Calibri"/>
                      </a:endParaRPr>
                    </a:p>
                  </a:txBody>
                  <a:tcPr marL="9525" marR="9525" marT="9525" marB="0" anchor="b">
                    <a:lnL>
                      <a:noFill/>
                    </a:lnL>
                    <a:lnR>
                      <a:noFill/>
                    </a:lnR>
                    <a:lnT>
                      <a:noFill/>
                    </a:lnT>
                    <a:lnB>
                      <a:noFill/>
                    </a:lnB>
                    <a:solidFill>
                      <a:srgbClr val="CCFFCC"/>
                    </a:solidFill>
                  </a:tcPr>
                </a:tc>
                <a:tc>
                  <a:txBody>
                    <a:bodyPr/>
                    <a:lstStyle/>
                    <a:p>
                      <a:pPr algn="ctr" fontAlgn="b"/>
                      <a:r>
                        <a:rPr lang="en-US" sz="2400" b="1" i="0" u="none" strike="noStrike" dirty="0">
                          <a:solidFill>
                            <a:srgbClr val="000000"/>
                          </a:solidFill>
                          <a:effectLst/>
                          <a:latin typeface="Calibri"/>
                        </a:rPr>
                        <a:t>2</a:t>
                      </a:r>
                    </a:p>
                  </a:txBody>
                  <a:tcPr marL="9525" marR="9525" marT="9525" marB="0" anchor="b">
                    <a:lnL>
                      <a:noFill/>
                    </a:lnL>
                    <a:lnR>
                      <a:noFill/>
                    </a:lnR>
                    <a:lnT>
                      <a:noFill/>
                    </a:lnT>
                    <a:lnB>
                      <a:noFill/>
                    </a:lnB>
                    <a:solidFill>
                      <a:srgbClr val="CCFFCC"/>
                    </a:solidFill>
                  </a:tcPr>
                </a:tc>
                <a:tc>
                  <a:txBody>
                    <a:bodyPr/>
                    <a:lstStyle/>
                    <a:p>
                      <a:pPr algn="ctr" fontAlgn="b"/>
                      <a:r>
                        <a:rPr lang="en-US" sz="2400" b="1" i="0" u="none" strike="noStrike" dirty="0">
                          <a:solidFill>
                            <a:srgbClr val="000000"/>
                          </a:solidFill>
                          <a:effectLst/>
                          <a:latin typeface="Calibri"/>
                        </a:rPr>
                        <a:t>1</a:t>
                      </a:r>
                    </a:p>
                  </a:txBody>
                  <a:tcPr marL="9525" marR="9525" marT="9525" marB="0" anchor="b">
                    <a:lnL>
                      <a:noFill/>
                    </a:lnL>
                    <a:lnR>
                      <a:noFill/>
                    </a:lnR>
                    <a:lnT>
                      <a:noFill/>
                    </a:lnT>
                    <a:lnB>
                      <a:noFill/>
                    </a:lnB>
                    <a:solidFill>
                      <a:srgbClr val="CCFFCC"/>
                    </a:solidFill>
                  </a:tcPr>
                </a:tc>
                <a:tc>
                  <a:txBody>
                    <a:bodyPr/>
                    <a:lstStyle/>
                    <a:p>
                      <a:pPr algn="ctr" fontAlgn="b"/>
                      <a:r>
                        <a:rPr lang="en-US" sz="2400" b="1" i="0" u="none" strike="noStrike" dirty="0">
                          <a:solidFill>
                            <a:srgbClr val="000000"/>
                          </a:solidFill>
                          <a:effectLst/>
                          <a:latin typeface="Calibri"/>
                        </a:rPr>
                        <a:t>2</a:t>
                      </a:r>
                    </a:p>
                  </a:txBody>
                  <a:tcPr marL="9525" marR="9525" marT="9525" marB="0" anchor="b">
                    <a:lnL>
                      <a:noFill/>
                    </a:lnL>
                    <a:lnR>
                      <a:noFill/>
                    </a:lnR>
                    <a:lnT>
                      <a:noFill/>
                    </a:lnT>
                    <a:lnB>
                      <a:noFill/>
                    </a:lnB>
                    <a:solidFill>
                      <a:srgbClr val="CCFFCC"/>
                    </a:solidFill>
                  </a:tcPr>
                </a:tc>
                <a:tc>
                  <a:txBody>
                    <a:bodyPr/>
                    <a:lstStyle/>
                    <a:p>
                      <a:pPr algn="ctr" fontAlgn="b"/>
                      <a:r>
                        <a:rPr lang="en-US" sz="2400" b="1" i="0" u="none" strike="noStrike" dirty="0">
                          <a:solidFill>
                            <a:srgbClr val="000000"/>
                          </a:solidFill>
                          <a:effectLst/>
                          <a:latin typeface="Calibri"/>
                        </a:rPr>
                        <a:t>1</a:t>
                      </a:r>
                    </a:p>
                  </a:txBody>
                  <a:tcPr marL="9525" marR="9525" marT="9525" marB="0" anchor="b">
                    <a:lnL>
                      <a:noFill/>
                    </a:lnL>
                    <a:lnR>
                      <a:noFill/>
                    </a:lnR>
                    <a:lnT>
                      <a:noFill/>
                    </a:lnT>
                    <a:lnB>
                      <a:noFill/>
                    </a:lnB>
                    <a:solidFill>
                      <a:srgbClr val="CCFFCC"/>
                    </a:solidFill>
                  </a:tcPr>
                </a:tc>
                <a:tc>
                  <a:txBody>
                    <a:bodyPr/>
                    <a:lstStyle/>
                    <a:p>
                      <a:pPr algn="ctr" fontAlgn="b"/>
                      <a:r>
                        <a:rPr lang="en-US" sz="2400" b="1" i="0" u="none" strike="noStrike" dirty="0">
                          <a:solidFill>
                            <a:srgbClr val="000000"/>
                          </a:solidFill>
                          <a:effectLst/>
                          <a:latin typeface="Calibri"/>
                        </a:rPr>
                        <a:t>1</a:t>
                      </a:r>
                    </a:p>
                  </a:txBody>
                  <a:tcPr marL="9525" marR="9525" marT="9525" marB="0" anchor="b">
                    <a:lnL>
                      <a:noFill/>
                    </a:lnL>
                    <a:lnR>
                      <a:noFill/>
                    </a:lnR>
                    <a:lnT>
                      <a:noFill/>
                    </a:lnT>
                    <a:lnB>
                      <a:noFill/>
                    </a:lnB>
                    <a:solidFill>
                      <a:srgbClr val="CCFFCC"/>
                    </a:solidFill>
                  </a:tcPr>
                </a:tc>
              </a:tr>
              <a:tr h="190500">
                <a:tc>
                  <a:txBody>
                    <a:bodyPr/>
                    <a:lstStyle/>
                    <a:p>
                      <a:pPr algn="l" fontAlgn="b"/>
                      <a:r>
                        <a:rPr lang="en-US" sz="2400" b="1" i="0" u="none" strike="noStrike">
                          <a:solidFill>
                            <a:srgbClr val="000000"/>
                          </a:solidFill>
                          <a:effectLst/>
                          <a:latin typeface="Calibri"/>
                        </a:rPr>
                        <a:t># funded - Lab</a:t>
                      </a:r>
                    </a:p>
                  </a:txBody>
                  <a:tcPr marL="9525" marR="9525" marT="9525" marB="0" anchor="b">
                    <a:lnL>
                      <a:noFill/>
                    </a:lnL>
                    <a:lnR>
                      <a:noFill/>
                    </a:lnR>
                    <a:lnT>
                      <a:noFill/>
                    </a:lnT>
                    <a:lnB>
                      <a:noFill/>
                    </a:lnB>
                    <a:solidFill>
                      <a:srgbClr val="CCFFCC"/>
                    </a:solidFill>
                  </a:tcPr>
                </a:tc>
                <a:tc>
                  <a:txBody>
                    <a:bodyPr/>
                    <a:lstStyle/>
                    <a:p>
                      <a:pPr algn="ctr" fontAlgn="b"/>
                      <a:r>
                        <a:rPr lang="en-US" sz="2400" b="1" i="0" u="none" strike="noStrike">
                          <a:solidFill>
                            <a:srgbClr val="000000"/>
                          </a:solidFill>
                          <a:effectLst/>
                          <a:latin typeface="Calibri"/>
                        </a:rPr>
                        <a:t>0</a:t>
                      </a:r>
                    </a:p>
                  </a:txBody>
                  <a:tcPr marL="9525" marR="9525" marT="9525" marB="0" anchor="b">
                    <a:lnL>
                      <a:noFill/>
                    </a:lnL>
                    <a:lnR>
                      <a:noFill/>
                    </a:lnR>
                    <a:lnT>
                      <a:noFill/>
                    </a:lnT>
                    <a:lnB>
                      <a:noFill/>
                    </a:lnB>
                    <a:solidFill>
                      <a:srgbClr val="CCFFCC"/>
                    </a:solidFill>
                  </a:tcPr>
                </a:tc>
                <a:tc>
                  <a:txBody>
                    <a:bodyPr/>
                    <a:lstStyle/>
                    <a:p>
                      <a:pPr algn="ctr" fontAlgn="b"/>
                      <a:r>
                        <a:rPr lang="en-US" sz="2400" b="1" i="0" u="none" strike="noStrike">
                          <a:solidFill>
                            <a:srgbClr val="000000"/>
                          </a:solidFill>
                          <a:effectLst/>
                          <a:latin typeface="Calibri"/>
                        </a:rPr>
                        <a:t>2</a:t>
                      </a:r>
                    </a:p>
                  </a:txBody>
                  <a:tcPr marL="9525" marR="9525" marT="9525" marB="0" anchor="b">
                    <a:lnL>
                      <a:noFill/>
                    </a:lnL>
                    <a:lnR>
                      <a:noFill/>
                    </a:lnR>
                    <a:lnT>
                      <a:noFill/>
                    </a:lnT>
                    <a:lnB>
                      <a:noFill/>
                    </a:lnB>
                    <a:solidFill>
                      <a:srgbClr val="CCFFCC"/>
                    </a:solidFill>
                  </a:tcPr>
                </a:tc>
                <a:tc>
                  <a:txBody>
                    <a:bodyPr/>
                    <a:lstStyle/>
                    <a:p>
                      <a:pPr algn="ctr" fontAlgn="b"/>
                      <a:r>
                        <a:rPr lang="en-US" sz="2400" b="1" i="0" u="none" strike="noStrike">
                          <a:solidFill>
                            <a:srgbClr val="000000"/>
                          </a:solidFill>
                          <a:effectLst/>
                          <a:latin typeface="Calibri"/>
                        </a:rPr>
                        <a:t>1</a:t>
                      </a:r>
                    </a:p>
                  </a:txBody>
                  <a:tcPr marL="9525" marR="9525" marT="9525" marB="0" anchor="b">
                    <a:lnL>
                      <a:noFill/>
                    </a:lnL>
                    <a:lnR>
                      <a:noFill/>
                    </a:lnR>
                    <a:lnT>
                      <a:noFill/>
                    </a:lnT>
                    <a:lnB>
                      <a:noFill/>
                    </a:lnB>
                    <a:solidFill>
                      <a:srgbClr val="CCFFCC"/>
                    </a:solidFill>
                  </a:tcPr>
                </a:tc>
                <a:tc>
                  <a:txBody>
                    <a:bodyPr/>
                    <a:lstStyle/>
                    <a:p>
                      <a:pPr algn="ctr" fontAlgn="b"/>
                      <a:r>
                        <a:rPr lang="en-US" sz="2400" b="1" i="0" u="none" strike="noStrike" dirty="0">
                          <a:solidFill>
                            <a:srgbClr val="000000"/>
                          </a:solidFill>
                          <a:effectLst/>
                          <a:latin typeface="Calibri"/>
                        </a:rPr>
                        <a:t>1</a:t>
                      </a:r>
                    </a:p>
                  </a:txBody>
                  <a:tcPr marL="9525" marR="9525" marT="9525" marB="0" anchor="b">
                    <a:lnL>
                      <a:noFill/>
                    </a:lnL>
                    <a:lnR>
                      <a:noFill/>
                    </a:lnR>
                    <a:lnT>
                      <a:noFill/>
                    </a:lnT>
                    <a:lnB>
                      <a:noFill/>
                    </a:lnB>
                    <a:solidFill>
                      <a:srgbClr val="CCFFCC"/>
                    </a:solidFill>
                  </a:tcPr>
                </a:tc>
                <a:tc>
                  <a:txBody>
                    <a:bodyPr/>
                    <a:lstStyle/>
                    <a:p>
                      <a:pPr algn="ctr" fontAlgn="b"/>
                      <a:r>
                        <a:rPr lang="en-US" sz="2400" b="1" i="0" u="none" strike="noStrike" dirty="0">
                          <a:solidFill>
                            <a:srgbClr val="000000"/>
                          </a:solidFill>
                          <a:effectLst/>
                          <a:latin typeface="Calibri"/>
                        </a:rPr>
                        <a:t>0</a:t>
                      </a:r>
                    </a:p>
                  </a:txBody>
                  <a:tcPr marL="9525" marR="9525" marT="9525" marB="0" anchor="b">
                    <a:lnL>
                      <a:noFill/>
                    </a:lnL>
                    <a:lnR>
                      <a:noFill/>
                    </a:lnR>
                    <a:lnT>
                      <a:noFill/>
                    </a:lnT>
                    <a:lnB>
                      <a:noFill/>
                    </a:lnB>
                    <a:solidFill>
                      <a:srgbClr val="CCFFCC"/>
                    </a:solidFill>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1582373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69559" y="4424485"/>
            <a:ext cx="7772400" cy="1362075"/>
          </a:xfrm>
        </p:spPr>
        <p:txBody>
          <a:bodyPr>
            <a:normAutofit/>
          </a:bodyPr>
          <a:lstStyle/>
          <a:p>
            <a:pPr marL="0" indent="0"/>
            <a:r>
              <a:rPr lang="en-US" dirty="0" smtClean="0">
                <a:solidFill>
                  <a:srgbClr val="006600"/>
                </a:solidFill>
              </a:rPr>
              <a:t>Summary</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85031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1030" b="11030"/>
          <a:stretch/>
        </p:blipFill>
        <p:spPr>
          <a:xfrm>
            <a:off x="-21265" y="706002"/>
            <a:ext cx="9144000" cy="5024946"/>
          </a:xfrm>
          <a:prstGeom prst="rect">
            <a:avLst/>
          </a:prstGeom>
        </p:spPr>
      </p:pic>
      <p:sp>
        <p:nvSpPr>
          <p:cNvPr id="2" name="TextBox 1"/>
          <p:cNvSpPr txBox="1"/>
          <p:nvPr/>
        </p:nvSpPr>
        <p:spPr>
          <a:xfrm>
            <a:off x="2392327" y="101990"/>
            <a:ext cx="4448590" cy="523220"/>
          </a:xfrm>
          <a:prstGeom prst="rect">
            <a:avLst/>
          </a:prstGeom>
          <a:noFill/>
        </p:spPr>
        <p:txBody>
          <a:bodyPr wrap="none" rtlCol="0">
            <a:spAutoFit/>
          </a:bodyPr>
          <a:lstStyle/>
          <a:p>
            <a:r>
              <a:rPr lang="en-US" sz="2800" dirty="0" smtClean="0">
                <a:solidFill>
                  <a:srgbClr val="0000CC"/>
                </a:solidFill>
              </a:rPr>
              <a:t>HEP  Organization Chart </a:t>
            </a:r>
            <a:endParaRPr lang="en-US" sz="2800" dirty="0">
              <a:solidFill>
                <a:srgbClr val="0000CC"/>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24293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580" y="1314206"/>
            <a:ext cx="8967420" cy="2878748"/>
          </a:xfrm>
        </p:spPr>
        <p:txBody>
          <a:bodyPr>
            <a:normAutofit fontScale="92500" lnSpcReduction="10000"/>
          </a:bodyPr>
          <a:lstStyle/>
          <a:p>
            <a:r>
              <a:rPr lang="en-US" sz="3200" dirty="0" smtClean="0">
                <a:solidFill>
                  <a:srgbClr val="000099"/>
                </a:solidFill>
              </a:rPr>
              <a:t>An exciting time for HEP and the field</a:t>
            </a:r>
          </a:p>
          <a:p>
            <a:r>
              <a:rPr lang="en-US" sz="3200" dirty="0" smtClean="0">
                <a:solidFill>
                  <a:srgbClr val="000099"/>
                </a:solidFill>
              </a:rPr>
              <a:t>P5 developed compelling, realistic strategic plan with a consensus vision for US HEP</a:t>
            </a:r>
          </a:p>
          <a:p>
            <a:pPr marL="171483" lvl="1" indent="0">
              <a:buNone/>
            </a:pPr>
            <a:r>
              <a:rPr lang="en-US" sz="3000" b="1" dirty="0" smtClean="0">
                <a:solidFill>
                  <a:srgbClr val="135C00"/>
                </a:solidFill>
              </a:rPr>
              <a:t>Cosmic Frontier priorities</a:t>
            </a:r>
            <a:r>
              <a:rPr lang="en-US" sz="3000" dirty="0" smtClean="0">
                <a:solidFill>
                  <a:srgbClr val="135C00"/>
                </a:solidFill>
              </a:rPr>
              <a:t>: Dark </a:t>
            </a:r>
            <a:r>
              <a:rPr lang="en-US" sz="3000" dirty="0">
                <a:solidFill>
                  <a:srgbClr val="135C00"/>
                </a:solidFill>
              </a:rPr>
              <a:t>Energy, Dark Matter, </a:t>
            </a:r>
            <a:r>
              <a:rPr lang="en-US" sz="3000" dirty="0" smtClean="0">
                <a:solidFill>
                  <a:srgbClr val="135C00"/>
                </a:solidFill>
              </a:rPr>
              <a:t>CMB</a:t>
            </a:r>
          </a:p>
          <a:p>
            <a:r>
              <a:rPr lang="en-US" sz="3200" dirty="0" smtClean="0">
                <a:solidFill>
                  <a:srgbClr val="000099"/>
                </a:solidFill>
              </a:rPr>
              <a:t>HEP will be moving forward to implement a program aligned with the P5 strategic plan.</a:t>
            </a:r>
          </a:p>
          <a:p>
            <a:pPr marL="0" indent="0">
              <a:buNone/>
            </a:pPr>
            <a:endParaRPr lang="en-US" dirty="0" smtClean="0"/>
          </a:p>
        </p:txBody>
      </p:sp>
      <p:sp>
        <p:nvSpPr>
          <p:cNvPr id="3" name="Title 2"/>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1"/>
          </p:nvPr>
        </p:nvSpPr>
        <p:spPr/>
        <p:txBody>
          <a:bodyPr/>
          <a:lstStyle/>
          <a:p>
            <a:pPr>
              <a:defRPr/>
            </a:pPr>
            <a:fld id="{56F4B2E3-7CDC-4972-8D42-2D141A8D5E9A}" type="slidenum">
              <a:rPr lang="en-US" smtClean="0"/>
              <a:pPr>
                <a:defRPr/>
              </a:pPr>
              <a:t>40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887315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69559" y="4424485"/>
            <a:ext cx="7772400" cy="1362075"/>
          </a:xfrm>
        </p:spPr>
        <p:txBody>
          <a:bodyPr>
            <a:normAutofit/>
          </a:bodyPr>
          <a:lstStyle/>
          <a:p>
            <a:pPr marL="0" indent="0"/>
            <a:r>
              <a:rPr lang="en-US" dirty="0" smtClean="0">
                <a:solidFill>
                  <a:srgbClr val="006600"/>
                </a:solidFill>
              </a:rPr>
              <a:t>Backups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472907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721795"/>
            <a:ext cx="6189022" cy="5607751"/>
          </a:xfrm>
        </p:spPr>
        <p:txBody>
          <a:bodyPr>
            <a:noAutofit/>
          </a:bodyPr>
          <a:lstStyle/>
          <a:p>
            <a:pPr marL="0" indent="0">
              <a:spcBef>
                <a:spcPts val="0"/>
              </a:spcBef>
              <a:buNone/>
            </a:pPr>
            <a:r>
              <a:rPr lang="en-US" sz="1400" dirty="0" smtClean="0">
                <a:solidFill>
                  <a:srgbClr val="000099"/>
                </a:solidFill>
              </a:rPr>
              <a:t>Dark Energy</a:t>
            </a:r>
          </a:p>
          <a:p>
            <a:pPr>
              <a:spcBef>
                <a:spcPts val="0"/>
              </a:spcBef>
            </a:pPr>
            <a:r>
              <a:rPr lang="en-US" sz="1400" b="0" dirty="0"/>
              <a:t>Several </a:t>
            </a:r>
            <a:r>
              <a:rPr lang="en-US" sz="1400" b="0" dirty="0" smtClean="0"/>
              <a:t>operating experiments </a:t>
            </a:r>
            <a:r>
              <a:rPr lang="en-US" sz="1400" b="0" dirty="0"/>
              <a:t>using existing telescopes and </a:t>
            </a:r>
            <a:r>
              <a:rPr lang="en-US" sz="1400" b="0" dirty="0" smtClean="0"/>
              <a:t>cameras</a:t>
            </a:r>
          </a:p>
          <a:p>
            <a:pPr marL="742904" lvl="2" indent="-342900">
              <a:spcBef>
                <a:spcPts val="0"/>
              </a:spcBef>
              <a:buFont typeface="Arial" panose="020B0604020202020204" pitchFamily="34" charset="0"/>
              <a:buChar char="•"/>
            </a:pPr>
            <a:r>
              <a:rPr lang="en-US" sz="1400" b="1" dirty="0" smtClean="0">
                <a:solidFill>
                  <a:srgbClr val="285C00"/>
                </a:solidFill>
              </a:rPr>
              <a:t>BOSS</a:t>
            </a:r>
            <a:r>
              <a:rPr lang="en-US" sz="1400" dirty="0" smtClean="0">
                <a:solidFill>
                  <a:srgbClr val="285C00"/>
                </a:solidFill>
              </a:rPr>
              <a:t> </a:t>
            </a:r>
            <a:r>
              <a:rPr lang="en-US" sz="1400" dirty="0">
                <a:solidFill>
                  <a:srgbClr val="285C00"/>
                </a:solidFill>
              </a:rPr>
              <a:t>(spectroscopic), </a:t>
            </a:r>
            <a:r>
              <a:rPr lang="en-US" sz="1400" b="1" dirty="0">
                <a:solidFill>
                  <a:srgbClr val="285C00"/>
                </a:solidFill>
              </a:rPr>
              <a:t>DES</a:t>
            </a:r>
            <a:r>
              <a:rPr lang="en-US" sz="1400" dirty="0">
                <a:solidFill>
                  <a:srgbClr val="285C00"/>
                </a:solidFill>
              </a:rPr>
              <a:t> (imaging), supernova </a:t>
            </a:r>
            <a:r>
              <a:rPr lang="en-US" sz="1400" dirty="0" smtClean="0">
                <a:solidFill>
                  <a:srgbClr val="285C00"/>
                </a:solidFill>
              </a:rPr>
              <a:t>surveys</a:t>
            </a:r>
            <a:endParaRPr lang="en-US" sz="1400" dirty="0" smtClean="0"/>
          </a:p>
          <a:p>
            <a:pPr>
              <a:spcBef>
                <a:spcPts val="0"/>
              </a:spcBef>
            </a:pPr>
            <a:r>
              <a:rPr lang="en-US" sz="1400" b="0" dirty="0" smtClean="0"/>
              <a:t>Fabrication:  </a:t>
            </a:r>
            <a:r>
              <a:rPr lang="en-US" sz="1400" b="0" dirty="0" smtClean="0">
                <a:solidFill>
                  <a:srgbClr val="285C00"/>
                </a:solidFill>
              </a:rPr>
              <a:t>Large </a:t>
            </a:r>
            <a:r>
              <a:rPr lang="en-US" sz="1400" b="0" dirty="0">
                <a:solidFill>
                  <a:srgbClr val="285C00"/>
                </a:solidFill>
              </a:rPr>
              <a:t>Synoptic Survey Telescope </a:t>
            </a:r>
            <a:r>
              <a:rPr lang="en-US" sz="1400" dirty="0">
                <a:solidFill>
                  <a:srgbClr val="285C00"/>
                </a:solidFill>
              </a:rPr>
              <a:t>(LSST) </a:t>
            </a:r>
            <a:r>
              <a:rPr lang="en-US" sz="1400" b="0" dirty="0" smtClean="0">
                <a:solidFill>
                  <a:srgbClr val="285C00"/>
                </a:solidFill>
              </a:rPr>
              <a:t>- ground-based </a:t>
            </a:r>
            <a:r>
              <a:rPr lang="en-US" sz="1400" b="0" dirty="0">
                <a:solidFill>
                  <a:srgbClr val="285C00"/>
                </a:solidFill>
              </a:rPr>
              <a:t>Stage IV Dark Energy measurements </a:t>
            </a:r>
            <a:r>
              <a:rPr lang="en-US" sz="1400" b="0" dirty="0" smtClean="0">
                <a:solidFill>
                  <a:srgbClr val="285C00"/>
                </a:solidFill>
              </a:rPr>
              <a:t>using imaging survey; CD-3a approved June 2014</a:t>
            </a:r>
          </a:p>
          <a:p>
            <a:pPr marL="342860" lvl="1" indent="-342860">
              <a:spcBef>
                <a:spcPts val="0"/>
              </a:spcBef>
              <a:buFont typeface="Arial" charset="0"/>
              <a:buChar char="•"/>
            </a:pPr>
            <a:r>
              <a:rPr lang="en-US" sz="1400" dirty="0" smtClean="0">
                <a:solidFill>
                  <a:schemeClr val="tx1"/>
                </a:solidFill>
              </a:rPr>
              <a:t>Future Planning</a:t>
            </a:r>
            <a:r>
              <a:rPr lang="en-US" sz="1400" dirty="0" smtClean="0"/>
              <a:t>:  </a:t>
            </a:r>
            <a:r>
              <a:rPr lang="en-US" sz="1400" dirty="0"/>
              <a:t>Mid-scale Dark Energy Spectroscopic instrument </a:t>
            </a:r>
            <a:r>
              <a:rPr lang="en-US" sz="1400" b="1" dirty="0"/>
              <a:t>(DESI) </a:t>
            </a:r>
            <a:r>
              <a:rPr lang="en-US" sz="1400" dirty="0"/>
              <a:t>Stage IV spectroscopic survey to complement </a:t>
            </a:r>
            <a:r>
              <a:rPr lang="en-US" sz="1400" dirty="0" smtClean="0"/>
              <a:t>LSST; CD1 review Sept. 2014</a:t>
            </a:r>
          </a:p>
          <a:p>
            <a:pPr marL="342860" lvl="1" indent="-342860">
              <a:spcBef>
                <a:spcPts val="0"/>
              </a:spcBef>
              <a:buFont typeface="Arial" charset="0"/>
              <a:buChar char="•"/>
            </a:pPr>
            <a:endParaRPr lang="en-US" sz="1400" dirty="0" smtClean="0">
              <a:solidFill>
                <a:srgbClr val="000099"/>
              </a:solidFill>
            </a:endParaRPr>
          </a:p>
          <a:p>
            <a:pPr marL="0" indent="0">
              <a:spcBef>
                <a:spcPts val="0"/>
              </a:spcBef>
              <a:buNone/>
            </a:pPr>
            <a:r>
              <a:rPr lang="en-US" sz="1400" dirty="0" smtClean="0">
                <a:solidFill>
                  <a:srgbClr val="000099"/>
                </a:solidFill>
              </a:rPr>
              <a:t>Dark Matter</a:t>
            </a:r>
          </a:p>
          <a:p>
            <a:pPr>
              <a:spcBef>
                <a:spcPts val="0"/>
              </a:spcBef>
            </a:pPr>
            <a:r>
              <a:rPr lang="en-US" sz="1400" dirty="0" smtClean="0"/>
              <a:t>Several </a:t>
            </a:r>
            <a:r>
              <a:rPr lang="en-US" sz="1400" dirty="0"/>
              <a:t>1st generation (G1) </a:t>
            </a:r>
            <a:r>
              <a:rPr lang="en-US" sz="1400" dirty="0" smtClean="0"/>
              <a:t>experiments </a:t>
            </a:r>
            <a:r>
              <a:rPr lang="en-US" sz="1400" dirty="0"/>
              <a:t>operating</a:t>
            </a:r>
          </a:p>
          <a:p>
            <a:pPr lvl="1">
              <a:spcBef>
                <a:spcPts val="0"/>
              </a:spcBef>
            </a:pPr>
            <a:r>
              <a:rPr lang="en-US" sz="1400" b="1" dirty="0"/>
              <a:t>ADMX, LUX, CDMS-Soudan, </a:t>
            </a:r>
            <a:r>
              <a:rPr lang="en-US" sz="1400" b="1" dirty="0" err="1"/>
              <a:t>DarkSide</a:t>
            </a:r>
            <a:r>
              <a:rPr lang="en-US" sz="1400" b="1" dirty="0"/>
              <a:t>, COUPP</a:t>
            </a:r>
          </a:p>
          <a:p>
            <a:pPr marL="342860" lvl="1" indent="-342860">
              <a:spcBef>
                <a:spcPts val="0"/>
              </a:spcBef>
              <a:buFont typeface="Arial" charset="0"/>
              <a:buChar char="•"/>
            </a:pPr>
            <a:r>
              <a:rPr lang="en-US" sz="1400" dirty="0" smtClean="0">
                <a:solidFill>
                  <a:schemeClr val="tx1"/>
                </a:solidFill>
              </a:rPr>
              <a:t>Planning:</a:t>
            </a:r>
            <a:r>
              <a:rPr lang="en-US" sz="1400" dirty="0" smtClean="0"/>
              <a:t> </a:t>
            </a:r>
            <a:r>
              <a:rPr lang="en-US" sz="1400" dirty="0" smtClean="0">
                <a:solidFill>
                  <a:srgbClr val="285C00"/>
                </a:solidFill>
              </a:rPr>
              <a:t>2nd-Generation </a:t>
            </a:r>
            <a:r>
              <a:rPr lang="en-US" sz="1400" dirty="0">
                <a:solidFill>
                  <a:srgbClr val="285C00"/>
                </a:solidFill>
              </a:rPr>
              <a:t>Dark Matter </a:t>
            </a:r>
            <a:r>
              <a:rPr lang="en-US" sz="1400" b="1" dirty="0" smtClean="0">
                <a:solidFill>
                  <a:srgbClr val="285C00"/>
                </a:solidFill>
              </a:rPr>
              <a:t>(DM-G2) </a:t>
            </a:r>
            <a:r>
              <a:rPr lang="en-US" sz="1400" b="0" dirty="0" smtClean="0">
                <a:solidFill>
                  <a:srgbClr val="285C00"/>
                </a:solidFill>
              </a:rPr>
              <a:t>experiments </a:t>
            </a:r>
            <a:r>
              <a:rPr lang="en-US" sz="1400" b="0" dirty="0">
                <a:solidFill>
                  <a:srgbClr val="285C00"/>
                </a:solidFill>
              </a:rPr>
              <a:t>to probe most of preferred phase </a:t>
            </a:r>
            <a:r>
              <a:rPr lang="en-US" sz="1400" b="0" dirty="0" smtClean="0">
                <a:solidFill>
                  <a:srgbClr val="285C00"/>
                </a:solidFill>
              </a:rPr>
              <a:t>space; experiment(s) selection in ~ </a:t>
            </a:r>
            <a:r>
              <a:rPr lang="en-US" sz="1400" dirty="0" smtClean="0">
                <a:solidFill>
                  <a:srgbClr val="285C00"/>
                </a:solidFill>
              </a:rPr>
              <a:t>end June</a:t>
            </a:r>
            <a:r>
              <a:rPr lang="en-US" sz="1400" b="0" dirty="0" smtClean="0">
                <a:solidFill>
                  <a:srgbClr val="285C00"/>
                </a:solidFill>
              </a:rPr>
              <a:t> 2014</a:t>
            </a:r>
            <a:endParaRPr lang="en-US" sz="1400" b="0" dirty="0">
              <a:solidFill>
                <a:srgbClr val="285C00"/>
              </a:solidFill>
            </a:endParaRPr>
          </a:p>
          <a:p>
            <a:pPr marL="0" indent="0">
              <a:spcBef>
                <a:spcPts val="0"/>
              </a:spcBef>
              <a:buNone/>
            </a:pPr>
            <a:endParaRPr lang="en-US" sz="1400" dirty="0" smtClean="0">
              <a:solidFill>
                <a:srgbClr val="000099"/>
              </a:solidFill>
            </a:endParaRPr>
          </a:p>
          <a:p>
            <a:pPr marL="0" indent="0">
              <a:spcBef>
                <a:spcPts val="0"/>
              </a:spcBef>
              <a:buNone/>
            </a:pPr>
            <a:r>
              <a:rPr lang="en-US" sz="1400" dirty="0" smtClean="0">
                <a:solidFill>
                  <a:srgbClr val="000099"/>
                </a:solidFill>
              </a:rPr>
              <a:t>Cosmic-ray, Gamma-ray</a:t>
            </a:r>
          </a:p>
          <a:p>
            <a:pPr>
              <a:spcBef>
                <a:spcPts val="0"/>
              </a:spcBef>
            </a:pPr>
            <a:r>
              <a:rPr lang="en-US" sz="1400" dirty="0" smtClean="0"/>
              <a:t>Operating experiments:  </a:t>
            </a:r>
            <a:r>
              <a:rPr lang="en-US" sz="1400" b="1" dirty="0" smtClean="0">
                <a:solidFill>
                  <a:srgbClr val="285C00"/>
                </a:solidFill>
              </a:rPr>
              <a:t>Fermi/GLAST</a:t>
            </a:r>
            <a:r>
              <a:rPr lang="en-US" sz="1400" b="1" dirty="0">
                <a:solidFill>
                  <a:srgbClr val="285C00"/>
                </a:solidFill>
              </a:rPr>
              <a:t>, </a:t>
            </a:r>
            <a:r>
              <a:rPr lang="en-US" sz="1400" b="1" dirty="0" smtClean="0">
                <a:solidFill>
                  <a:srgbClr val="285C00"/>
                </a:solidFill>
              </a:rPr>
              <a:t>VERITAS, </a:t>
            </a:r>
            <a:r>
              <a:rPr lang="en-US" sz="1400" b="1" dirty="0">
                <a:solidFill>
                  <a:srgbClr val="285C00"/>
                </a:solidFill>
              </a:rPr>
              <a:t>Auger, AMS</a:t>
            </a:r>
            <a:endParaRPr lang="en-US" sz="1400" dirty="0">
              <a:solidFill>
                <a:srgbClr val="285C00"/>
              </a:solidFill>
            </a:endParaRPr>
          </a:p>
          <a:p>
            <a:pPr>
              <a:spcBef>
                <a:spcPts val="0"/>
              </a:spcBef>
            </a:pPr>
            <a:r>
              <a:rPr lang="en-US" sz="1400" dirty="0" smtClean="0"/>
              <a:t>Fabrication:  </a:t>
            </a:r>
            <a:r>
              <a:rPr lang="en-US" sz="1400" b="1" dirty="0" smtClean="0">
                <a:solidFill>
                  <a:srgbClr val="285C00"/>
                </a:solidFill>
              </a:rPr>
              <a:t>High </a:t>
            </a:r>
            <a:r>
              <a:rPr lang="en-US" sz="1400" b="1" dirty="0">
                <a:solidFill>
                  <a:srgbClr val="285C00"/>
                </a:solidFill>
              </a:rPr>
              <a:t>Altitude Water Cherenkov (HAWC) </a:t>
            </a:r>
            <a:r>
              <a:rPr lang="en-US" sz="1400" b="0" dirty="0">
                <a:solidFill>
                  <a:srgbClr val="285C00"/>
                </a:solidFill>
              </a:rPr>
              <a:t>gamma-ray observatory starts </a:t>
            </a:r>
            <a:r>
              <a:rPr lang="en-US" sz="1400" b="0" dirty="0" smtClean="0">
                <a:solidFill>
                  <a:srgbClr val="285C00"/>
                </a:solidFill>
              </a:rPr>
              <a:t>full science operations </a:t>
            </a:r>
            <a:r>
              <a:rPr lang="en-US" sz="1400" b="0" dirty="0">
                <a:solidFill>
                  <a:srgbClr val="285C00"/>
                </a:solidFill>
              </a:rPr>
              <a:t>in late </a:t>
            </a:r>
            <a:r>
              <a:rPr lang="en-US" sz="1400" b="0" dirty="0" smtClean="0">
                <a:solidFill>
                  <a:srgbClr val="285C00"/>
                </a:solidFill>
              </a:rPr>
              <a:t>FY2014</a:t>
            </a:r>
          </a:p>
          <a:p>
            <a:pPr marL="342860" lvl="1" indent="-342860">
              <a:spcBef>
                <a:spcPts val="0"/>
              </a:spcBef>
              <a:buFont typeface="Arial" charset="0"/>
              <a:buChar char="•"/>
            </a:pPr>
            <a:r>
              <a:rPr lang="en-US" sz="1400" dirty="0" smtClean="0">
                <a:solidFill>
                  <a:srgbClr val="135C00"/>
                </a:solidFill>
              </a:rPr>
              <a:t>Community </a:t>
            </a:r>
            <a:r>
              <a:rPr lang="en-US" sz="1400" dirty="0">
                <a:solidFill>
                  <a:srgbClr val="135C00"/>
                </a:solidFill>
              </a:rPr>
              <a:t>planning on </a:t>
            </a:r>
            <a:r>
              <a:rPr lang="en-US" sz="1400" b="1" dirty="0">
                <a:solidFill>
                  <a:srgbClr val="135C00"/>
                </a:solidFill>
              </a:rPr>
              <a:t>Cherenkov Telescope </a:t>
            </a:r>
            <a:r>
              <a:rPr lang="en-US" sz="1400" b="1" dirty="0" smtClean="0">
                <a:solidFill>
                  <a:srgbClr val="135C00"/>
                </a:solidFill>
              </a:rPr>
              <a:t>Array</a:t>
            </a:r>
          </a:p>
          <a:p>
            <a:pPr marL="342860" lvl="1" indent="-342860">
              <a:spcBef>
                <a:spcPts val="0"/>
              </a:spcBef>
              <a:buFont typeface="Arial" charset="0"/>
              <a:buChar char="•"/>
            </a:pPr>
            <a:endParaRPr lang="en-US" sz="1400" dirty="0" smtClean="0">
              <a:solidFill>
                <a:srgbClr val="000099"/>
              </a:solidFill>
            </a:endParaRPr>
          </a:p>
          <a:p>
            <a:pPr marL="0" indent="0">
              <a:spcBef>
                <a:spcPts val="0"/>
              </a:spcBef>
              <a:buNone/>
            </a:pPr>
            <a:r>
              <a:rPr lang="en-US" sz="1400" dirty="0" smtClean="0">
                <a:solidFill>
                  <a:srgbClr val="000099"/>
                </a:solidFill>
              </a:rPr>
              <a:t>Cosmic Microwave Background (CMB)</a:t>
            </a:r>
          </a:p>
          <a:p>
            <a:pPr>
              <a:spcBef>
                <a:spcPts val="0"/>
              </a:spcBef>
            </a:pPr>
            <a:r>
              <a:rPr lang="en-US" sz="1400" dirty="0" smtClean="0"/>
              <a:t>Operating - South Pole Telescope polarization (</a:t>
            </a:r>
            <a:r>
              <a:rPr lang="en-US" sz="1400" dirty="0" err="1" smtClean="0"/>
              <a:t>SPTpol</a:t>
            </a:r>
            <a:r>
              <a:rPr lang="en-US" sz="1400" dirty="0" smtClean="0"/>
              <a:t>)</a:t>
            </a:r>
          </a:p>
          <a:p>
            <a:pPr marL="342860" lvl="1" indent="-342860">
              <a:spcBef>
                <a:spcPts val="0"/>
              </a:spcBef>
              <a:buFont typeface="Arial" charset="0"/>
              <a:buChar char="•"/>
            </a:pPr>
            <a:r>
              <a:rPr lang="en-US" sz="1400" dirty="0" smtClean="0">
                <a:solidFill>
                  <a:srgbClr val="135C00"/>
                </a:solidFill>
              </a:rPr>
              <a:t>Community </a:t>
            </a:r>
            <a:r>
              <a:rPr lang="en-US" sz="1400" dirty="0">
                <a:solidFill>
                  <a:srgbClr val="135C00"/>
                </a:solidFill>
              </a:rPr>
              <a:t>planning </a:t>
            </a:r>
            <a:r>
              <a:rPr lang="en-US" sz="1400" dirty="0" smtClean="0">
                <a:solidFill>
                  <a:srgbClr val="135C00"/>
                </a:solidFill>
              </a:rPr>
              <a:t>for a CMB Stage IV experiment</a:t>
            </a:r>
            <a:endParaRPr lang="en-US" sz="1400" dirty="0" smtClean="0">
              <a:solidFill>
                <a:srgbClr val="000099"/>
              </a:solidFill>
            </a:endParaRPr>
          </a:p>
          <a:p>
            <a:pPr marL="0" indent="0">
              <a:spcBef>
                <a:spcPts val="0"/>
              </a:spcBef>
              <a:buNone/>
            </a:pPr>
            <a:endParaRPr lang="en-US" sz="1200" dirty="0"/>
          </a:p>
        </p:txBody>
      </p:sp>
      <p:sp>
        <p:nvSpPr>
          <p:cNvPr id="65538" name="Title 2"/>
          <p:cNvSpPr>
            <a:spLocks noGrp="1"/>
          </p:cNvSpPr>
          <p:nvPr>
            <p:ph type="title"/>
          </p:nvPr>
        </p:nvSpPr>
        <p:spPr/>
        <p:txBody>
          <a:bodyPr/>
          <a:lstStyle/>
          <a:p>
            <a:r>
              <a:rPr lang="en-US" smtClean="0"/>
              <a:t>Cosmic Frontier Status </a:t>
            </a:r>
            <a:endParaRPr lang="en-US" dirty="0" smtClean="0"/>
          </a:p>
        </p:txBody>
      </p:sp>
      <p:sp>
        <p:nvSpPr>
          <p:cNvPr id="6" name="Slide Number Placeholder 3"/>
          <p:cNvSpPr>
            <a:spLocks noGrp="1"/>
          </p:cNvSpPr>
          <p:nvPr>
            <p:ph type="sldNum" sz="quarter" idx="11"/>
          </p:nvPr>
        </p:nvSpPr>
        <p:spPr/>
        <p:txBody>
          <a:bodyPr/>
          <a:lstStyle/>
          <a:p>
            <a:fld id="{B6F15528-21DE-4FAA-801E-634DDDAF4B2B}" type="slidenum">
              <a:rPr lang="en-US" smtClean="0"/>
              <a:pPr/>
              <a:t>42</a:t>
            </a:fld>
            <a:endParaRPr lang="en-US" dirty="0"/>
          </a:p>
        </p:txBody>
      </p:sp>
      <p:pic>
        <p:nvPicPr>
          <p:cNvPr id="53253" name="Picture 4" descr="fornax_mosaic.jpg"/>
          <p:cNvPicPr>
            <a:picLocks noChangeAspect="1"/>
          </p:cNvPicPr>
          <p:nvPr/>
        </p:nvPicPr>
        <p:blipFill>
          <a:blip r:embed="rId2" cstate="print"/>
          <a:srcRect t="19214" b="18668"/>
          <a:stretch>
            <a:fillRect/>
          </a:stretch>
        </p:blipFill>
        <p:spPr bwMode="auto">
          <a:xfrm>
            <a:off x="6431087" y="3068631"/>
            <a:ext cx="2541463" cy="2956799"/>
          </a:xfrm>
          <a:prstGeom prst="rect">
            <a:avLst/>
          </a:prstGeom>
          <a:noFill/>
          <a:ln w="9525">
            <a:noFill/>
            <a:miter lim="800000"/>
            <a:headEnd/>
            <a:tailEnd/>
          </a:ln>
        </p:spPr>
      </p:pic>
      <p:sp>
        <p:nvSpPr>
          <p:cNvPr id="53256" name="Text Box 11"/>
          <p:cNvSpPr txBox="1">
            <a:spLocks noChangeArrowheads="1"/>
          </p:cNvSpPr>
          <p:nvPr/>
        </p:nvSpPr>
        <p:spPr bwMode="auto">
          <a:xfrm>
            <a:off x="6103773" y="5871543"/>
            <a:ext cx="2764002" cy="307777"/>
          </a:xfrm>
          <a:prstGeom prst="rect">
            <a:avLst/>
          </a:prstGeom>
          <a:noFill/>
          <a:ln w="9525">
            <a:noFill/>
            <a:miter lim="800000"/>
            <a:headEnd/>
            <a:tailEnd/>
          </a:ln>
        </p:spPr>
        <p:txBody>
          <a:bodyPr wrap="square">
            <a:spAutoFit/>
          </a:bodyPr>
          <a:lstStyle/>
          <a:p>
            <a:pPr algn="ctr">
              <a:spcBef>
                <a:spcPct val="50000"/>
              </a:spcBef>
            </a:pPr>
            <a:r>
              <a:rPr lang="en-US" sz="1400" dirty="0">
                <a:solidFill>
                  <a:prstClr val="black"/>
                </a:solidFill>
                <a:latin typeface="Calibri"/>
              </a:rPr>
              <a:t>DES </a:t>
            </a:r>
            <a:r>
              <a:rPr lang="en-US" sz="1400" dirty="0" smtClean="0">
                <a:solidFill>
                  <a:prstClr val="black"/>
                </a:solidFill>
                <a:latin typeface="Calibri"/>
              </a:rPr>
              <a:t>Data taking started</a:t>
            </a:r>
            <a:r>
              <a:rPr lang="en-US" sz="1400" dirty="0">
                <a:solidFill>
                  <a:prstClr val="black"/>
                </a:solidFill>
                <a:latin typeface="Calibri"/>
              </a:rPr>
              <a:t> </a:t>
            </a:r>
            <a:r>
              <a:rPr lang="en-US" sz="1400" dirty="0" smtClean="0">
                <a:solidFill>
                  <a:prstClr val="black"/>
                </a:solidFill>
                <a:latin typeface="Calibri"/>
              </a:rPr>
              <a:t>Aug. 2013</a:t>
            </a:r>
            <a:endParaRPr lang="en-US" sz="1400" dirty="0">
              <a:solidFill>
                <a:prstClr val="black"/>
              </a:solidFill>
              <a:latin typeface="Calibri"/>
            </a:endParaRPr>
          </a:p>
        </p:txBody>
      </p:sp>
      <p:pic>
        <p:nvPicPr>
          <p:cNvPr id="8" name="Picture 7"/>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294592" y="870902"/>
            <a:ext cx="2814452" cy="187630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3344311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7" name="Title 1"/>
          <p:cNvSpPr>
            <a:spLocks/>
          </p:cNvSpPr>
          <p:nvPr/>
        </p:nvSpPr>
        <p:spPr bwMode="auto">
          <a:xfrm>
            <a:off x="195706" y="0"/>
            <a:ext cx="8640762" cy="609600"/>
          </a:xfrm>
          <a:prstGeom prst="rect">
            <a:avLst/>
          </a:prstGeom>
          <a:solidFill>
            <a:schemeClr val="bg1"/>
          </a:solidFill>
          <a:ln w="9525">
            <a:noFill/>
            <a:miter lim="800000"/>
            <a:headEnd/>
            <a:tailEnd/>
          </a:ln>
        </p:spPr>
        <p:txBody>
          <a:bodyPr anchor="ctr"/>
          <a:lstStyle/>
          <a:p>
            <a:pPr marL="0" lvl="2" algn="ctr" eaLnBrk="0" hangingPunct="0"/>
            <a:r>
              <a:rPr lang="en-US" sz="2800" dirty="0" smtClean="0">
                <a:solidFill>
                  <a:srgbClr val="800000"/>
                </a:solidFill>
                <a:latin typeface="Calibri" pitchFamily="34" charset="0"/>
              </a:rPr>
              <a:t>Office of Science Continuing Solicitation</a:t>
            </a:r>
            <a:endParaRPr lang="en-US" sz="2800" dirty="0">
              <a:solidFill>
                <a:srgbClr val="800000"/>
              </a:solidFill>
              <a:latin typeface="Calibri" pitchFamily="34" charset="0"/>
            </a:endParaRPr>
          </a:p>
        </p:txBody>
      </p:sp>
      <p:sp>
        <p:nvSpPr>
          <p:cNvPr id="149508" name="Rectangle 3"/>
          <p:cNvSpPr>
            <a:spLocks noChangeArrowheads="1"/>
          </p:cNvSpPr>
          <p:nvPr/>
        </p:nvSpPr>
        <p:spPr bwMode="auto">
          <a:xfrm>
            <a:off x="469900" y="1217613"/>
            <a:ext cx="8191500" cy="4860925"/>
          </a:xfrm>
          <a:prstGeom prst="rect">
            <a:avLst/>
          </a:prstGeom>
          <a:noFill/>
          <a:ln w="9525">
            <a:noFill/>
            <a:miter lim="800000"/>
            <a:headEnd/>
            <a:tailEnd/>
          </a:ln>
        </p:spPr>
        <p:txBody>
          <a:bodyPr/>
          <a:lstStyle/>
          <a:p>
            <a:pPr marL="342900" indent="-342900">
              <a:buFont typeface="Arial"/>
              <a:buChar char="•"/>
            </a:pPr>
            <a:r>
              <a:rPr lang="en-US" sz="2000" dirty="0" smtClean="0">
                <a:solidFill>
                  <a:srgbClr val="135C00"/>
                </a:solidFill>
                <a:cs typeface="Arial" charset="0"/>
              </a:rPr>
              <a:t>Office of Science-wide Continuation of Solicitation affords the opportunity for proposal submission at any time to any of the Office of Science programs.</a:t>
            </a:r>
          </a:p>
          <a:p>
            <a:pPr marL="342900" indent="-342900">
              <a:buFont typeface="Arial"/>
              <a:buChar char="•"/>
            </a:pPr>
            <a:r>
              <a:rPr lang="en-US" sz="2000" dirty="0" smtClean="0">
                <a:solidFill>
                  <a:srgbClr val="135C00"/>
                </a:solidFill>
                <a:cs typeface="Arial" charset="0"/>
              </a:rPr>
              <a:t>Research proposals may be submitted, but nearly all available research funds are provided through the Comparative Review process.</a:t>
            </a:r>
            <a:endParaRPr lang="en-US" sz="2000" dirty="0" smtClean="0">
              <a:solidFill>
                <a:srgbClr val="135C00"/>
              </a:solidFill>
              <a:cs typeface="Arial" charset="0"/>
            </a:endParaRPr>
          </a:p>
          <a:p>
            <a:pPr marL="342900" indent="-342900">
              <a:buFont typeface="Arial"/>
              <a:buChar char="•"/>
            </a:pPr>
            <a:r>
              <a:rPr lang="en-US" sz="2000" dirty="0" smtClean="0">
                <a:solidFill>
                  <a:srgbClr val="135C00"/>
                </a:solidFill>
                <a:cs typeface="Arial" charset="0"/>
              </a:rPr>
              <a:t>Conceptual </a:t>
            </a:r>
            <a:r>
              <a:rPr lang="en-US" sz="2000" dirty="0" smtClean="0">
                <a:solidFill>
                  <a:srgbClr val="135C00"/>
                </a:solidFill>
                <a:cs typeface="Arial" charset="0"/>
              </a:rPr>
              <a:t>R&amp;D, project efforts (&lt; MIE threshold</a:t>
            </a:r>
            <a:r>
              <a:rPr lang="en-US" sz="2000" dirty="0" smtClean="0">
                <a:solidFill>
                  <a:srgbClr val="135C00"/>
                </a:solidFill>
                <a:cs typeface="Arial" charset="0"/>
              </a:rPr>
              <a:t>), experimental operations, conferences/workshops </a:t>
            </a:r>
            <a:r>
              <a:rPr lang="en-US" sz="2000" dirty="0" smtClean="0">
                <a:solidFill>
                  <a:srgbClr val="135C00"/>
                </a:solidFill>
                <a:cs typeface="Arial" charset="0"/>
              </a:rPr>
              <a:t>and others may be proposed via this solicitation.</a:t>
            </a:r>
          </a:p>
          <a:p>
            <a:pPr marL="342900" indent="-342900">
              <a:buFont typeface="Arial"/>
              <a:buChar char="•"/>
            </a:pPr>
            <a:r>
              <a:rPr lang="en-US" sz="2000" dirty="0" smtClean="0">
                <a:solidFill>
                  <a:srgbClr val="135C00"/>
                </a:solidFill>
                <a:cs typeface="Arial" charset="0"/>
              </a:rPr>
              <a:t>See </a:t>
            </a:r>
            <a:r>
              <a:rPr lang="en-US" sz="2000" dirty="0" smtClean="0">
                <a:solidFill>
                  <a:srgbClr val="135C00"/>
                </a:solidFill>
                <a:cs typeface="Arial" charset="0"/>
                <a:hlinkClick r:id="rId2"/>
              </a:rPr>
              <a:t>http://science.energy.gov/hep/funding-opportunities/</a:t>
            </a:r>
            <a:r>
              <a:rPr lang="en-US" sz="2000" dirty="0" smtClean="0">
                <a:solidFill>
                  <a:srgbClr val="135C00"/>
                </a:solidFill>
                <a:cs typeface="Arial" charset="0"/>
              </a:rPr>
              <a:t> and select the Continuing Solicitation FOA.</a:t>
            </a:r>
          </a:p>
          <a:p>
            <a:pPr marL="342900" indent="-342900">
              <a:buFont typeface="Arial"/>
              <a:buChar char="•"/>
            </a:pPr>
            <a:endParaRPr lang="en-US" sz="2000" dirty="0">
              <a:solidFill>
                <a:srgbClr val="135C00"/>
              </a:solidFill>
              <a:cs typeface="Arial" charset="0"/>
            </a:endParaRPr>
          </a:p>
        </p:txBody>
      </p:sp>
      <p:sp>
        <p:nvSpPr>
          <p:cNvPr id="7" name="Slide Number Placeholder 1"/>
          <p:cNvSpPr txBox="1">
            <a:spLocks/>
          </p:cNvSpPr>
          <p:nvPr/>
        </p:nvSpPr>
        <p:spPr>
          <a:xfrm>
            <a:off x="8229600" y="6503988"/>
            <a:ext cx="533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5BDFBDF-F317-4955-B421-A93014685310}" type="slidenum">
              <a:rPr lang="en-US" smtClean="0"/>
              <a:pPr>
                <a:defRPr/>
              </a:pPr>
              <a:t>43</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6484332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7" name="Title 1"/>
          <p:cNvSpPr>
            <a:spLocks/>
          </p:cNvSpPr>
          <p:nvPr/>
        </p:nvSpPr>
        <p:spPr bwMode="auto">
          <a:xfrm>
            <a:off x="503238" y="0"/>
            <a:ext cx="8640762" cy="609600"/>
          </a:xfrm>
          <a:prstGeom prst="rect">
            <a:avLst/>
          </a:prstGeom>
          <a:solidFill>
            <a:schemeClr val="bg1"/>
          </a:solidFill>
          <a:ln w="9525">
            <a:noFill/>
            <a:miter lim="800000"/>
            <a:headEnd/>
            <a:tailEnd/>
          </a:ln>
        </p:spPr>
        <p:txBody>
          <a:bodyPr anchor="ctr"/>
          <a:lstStyle/>
          <a:p>
            <a:pPr algn="ctr" eaLnBrk="0" hangingPunct="0"/>
            <a:r>
              <a:rPr lang="en-US" sz="2800" dirty="0">
                <a:solidFill>
                  <a:srgbClr val="285C00"/>
                </a:solidFill>
              </a:rPr>
              <a:t>Cosmic Frontier – </a:t>
            </a:r>
            <a:r>
              <a:rPr lang="en-US" sz="2800" dirty="0" smtClean="0">
                <a:solidFill>
                  <a:srgbClr val="285C00"/>
                </a:solidFill>
              </a:rPr>
              <a:t>Program Considerations</a:t>
            </a:r>
          </a:p>
        </p:txBody>
      </p:sp>
      <p:sp>
        <p:nvSpPr>
          <p:cNvPr id="149508" name="Rectangle 3"/>
          <p:cNvSpPr>
            <a:spLocks noChangeArrowheads="1"/>
          </p:cNvSpPr>
          <p:nvPr/>
        </p:nvSpPr>
        <p:spPr bwMode="auto">
          <a:xfrm>
            <a:off x="0" y="1217613"/>
            <a:ext cx="8986838" cy="4860925"/>
          </a:xfrm>
          <a:prstGeom prst="rect">
            <a:avLst/>
          </a:prstGeom>
          <a:noFill/>
          <a:ln w="9525">
            <a:noFill/>
            <a:miter lim="800000"/>
            <a:headEnd/>
            <a:tailEnd/>
          </a:ln>
        </p:spPr>
        <p:txBody>
          <a:bodyPr/>
          <a:lstStyle/>
          <a:p>
            <a:pPr marL="342900" indent="-342900"/>
            <a:endParaRPr lang="en-US" sz="2000">
              <a:solidFill>
                <a:srgbClr val="135C00"/>
              </a:solidFill>
              <a:cs typeface="Arial" charset="0"/>
            </a:endParaRPr>
          </a:p>
        </p:txBody>
      </p:sp>
      <p:sp>
        <p:nvSpPr>
          <p:cNvPr id="149509" name="Rectangle 7"/>
          <p:cNvSpPr>
            <a:spLocks noChangeArrowheads="1"/>
          </p:cNvSpPr>
          <p:nvPr/>
        </p:nvSpPr>
        <p:spPr bwMode="auto">
          <a:xfrm>
            <a:off x="188913" y="258288"/>
            <a:ext cx="8955087" cy="369332"/>
          </a:xfrm>
          <a:prstGeom prst="rect">
            <a:avLst/>
          </a:prstGeom>
          <a:noFill/>
          <a:ln w="9525">
            <a:noFill/>
            <a:miter lim="800000"/>
            <a:headEnd/>
            <a:tailEnd/>
          </a:ln>
        </p:spPr>
        <p:txBody>
          <a:bodyPr>
            <a:spAutoFit/>
          </a:bodyPr>
          <a:lstStyle/>
          <a:p>
            <a:endParaRPr lang="en-US" dirty="0">
              <a:solidFill>
                <a:srgbClr val="006600"/>
              </a:solidFill>
            </a:endParaRPr>
          </a:p>
        </p:txBody>
      </p:sp>
      <p:sp>
        <p:nvSpPr>
          <p:cNvPr id="6" name="Rectangle 5"/>
          <p:cNvSpPr/>
          <p:nvPr/>
        </p:nvSpPr>
        <p:spPr>
          <a:xfrm>
            <a:off x="76200" y="723900"/>
            <a:ext cx="8782346" cy="4832092"/>
          </a:xfrm>
          <a:prstGeom prst="rect">
            <a:avLst/>
          </a:prstGeom>
        </p:spPr>
        <p:txBody>
          <a:bodyPr wrap="square">
            <a:spAutoFit/>
          </a:bodyPr>
          <a:lstStyle/>
          <a:p>
            <a:pPr>
              <a:spcBef>
                <a:spcPct val="0"/>
              </a:spcBef>
            </a:pPr>
            <a:r>
              <a:rPr lang="en-US" b="1" u="sng" dirty="0" smtClean="0">
                <a:solidFill>
                  <a:srgbClr val="135C00"/>
                </a:solidFill>
                <a:latin typeface="+mn-lt"/>
              </a:rPr>
              <a:t>Build Program with:</a:t>
            </a:r>
          </a:p>
          <a:p>
            <a:pPr marL="285750" indent="-285750">
              <a:buFont typeface="Arial" panose="020B0604020202020204" pitchFamily="34" charset="0"/>
              <a:buChar char="•"/>
            </a:pPr>
            <a:r>
              <a:rPr lang="en-US" sz="1600" b="0" dirty="0" smtClean="0">
                <a:solidFill>
                  <a:srgbClr val="135C00"/>
                </a:solidFill>
                <a:latin typeface="+mn-lt"/>
              </a:rPr>
              <a:t>Staged implementation &amp; results</a:t>
            </a:r>
          </a:p>
          <a:p>
            <a:pPr marL="285750" indent="-285750">
              <a:buFont typeface="Arial" panose="020B0604020202020204" pitchFamily="34" charset="0"/>
              <a:buChar char="•"/>
            </a:pPr>
            <a:r>
              <a:rPr lang="en-US" sz="1600" b="0" dirty="0">
                <a:solidFill>
                  <a:srgbClr val="135C00"/>
                </a:solidFill>
                <a:latin typeface="+mn-lt"/>
              </a:rPr>
              <a:t>M</a:t>
            </a:r>
            <a:r>
              <a:rPr lang="en-US" sz="1600" b="0" dirty="0" smtClean="0">
                <a:solidFill>
                  <a:srgbClr val="135C00"/>
                </a:solidFill>
                <a:latin typeface="+mn-lt"/>
              </a:rPr>
              <a:t>ix of smaller, larger projects, using multiple methods and technologies as needed</a:t>
            </a:r>
          </a:p>
          <a:p>
            <a:pPr marL="285750" indent="-285750">
              <a:buFont typeface="Arial" panose="020B0604020202020204" pitchFamily="34" charset="0"/>
              <a:buChar char="•"/>
            </a:pPr>
            <a:r>
              <a:rPr lang="en-US" sz="1600" b="0" dirty="0">
                <a:solidFill>
                  <a:srgbClr val="135C00"/>
                </a:solidFill>
                <a:latin typeface="+mn-lt"/>
              </a:rPr>
              <a:t>B</a:t>
            </a:r>
            <a:r>
              <a:rPr lang="en-US" sz="1600" b="0" dirty="0" smtClean="0">
                <a:solidFill>
                  <a:srgbClr val="135C00"/>
                </a:solidFill>
                <a:latin typeface="+mn-lt"/>
              </a:rPr>
              <a:t>alance between thrusts</a:t>
            </a:r>
          </a:p>
          <a:p>
            <a:pPr marL="285750" indent="-285750">
              <a:buFont typeface="Arial" panose="020B0604020202020204" pitchFamily="34" charset="0"/>
              <a:buChar char="•"/>
            </a:pPr>
            <a:r>
              <a:rPr lang="en-US" sz="1600" b="0" dirty="0" smtClean="0">
                <a:solidFill>
                  <a:srgbClr val="135C00"/>
                </a:solidFill>
                <a:latin typeface="+mn-lt"/>
              </a:rPr>
              <a:t>Balance </a:t>
            </a:r>
            <a:r>
              <a:rPr lang="en-US" sz="1600" b="0" dirty="0">
                <a:solidFill>
                  <a:srgbClr val="135C00"/>
                </a:solidFill>
                <a:latin typeface="+mn-lt"/>
              </a:rPr>
              <a:t>of speculative efforts with ones that guarantee results</a:t>
            </a:r>
            <a:endParaRPr lang="en-US" sz="1600" b="0" dirty="0" smtClean="0">
              <a:solidFill>
                <a:srgbClr val="135C00"/>
              </a:solidFill>
              <a:latin typeface="+mn-lt"/>
            </a:endParaRPr>
          </a:p>
          <a:p>
            <a:pPr>
              <a:spcBef>
                <a:spcPct val="0"/>
              </a:spcBef>
            </a:pPr>
            <a:endParaRPr lang="en-US" sz="1600" b="0" u="sng" dirty="0" smtClean="0">
              <a:solidFill>
                <a:srgbClr val="336600"/>
              </a:solidFill>
              <a:latin typeface="+mn-lt"/>
            </a:endParaRPr>
          </a:p>
          <a:p>
            <a:pPr>
              <a:spcBef>
                <a:spcPct val="0"/>
              </a:spcBef>
            </a:pPr>
            <a:r>
              <a:rPr lang="en-US" b="1" u="sng" dirty="0" smtClean="0">
                <a:solidFill>
                  <a:srgbClr val="336600"/>
                </a:solidFill>
                <a:latin typeface="+mn-lt"/>
              </a:rPr>
              <a:t>Considerations:</a:t>
            </a:r>
            <a:r>
              <a:rPr lang="en-US" dirty="0" smtClean="0">
                <a:solidFill>
                  <a:srgbClr val="135C00"/>
                </a:solidFill>
                <a:latin typeface="+mn-lt"/>
              </a:rPr>
              <a:t>  PASAG Criteria!</a:t>
            </a:r>
          </a:p>
          <a:p>
            <a:pPr>
              <a:buFont typeface="Arial" charset="0"/>
              <a:buChar char="•"/>
            </a:pPr>
            <a:r>
              <a:rPr lang="en-US" sz="1600" dirty="0" smtClean="0">
                <a:solidFill>
                  <a:srgbClr val="135C00"/>
                </a:solidFill>
                <a:latin typeface="+mn-lt"/>
              </a:rPr>
              <a:t> </a:t>
            </a:r>
            <a:r>
              <a:rPr lang="en-US" sz="1600" b="0" dirty="0" smtClean="0">
                <a:solidFill>
                  <a:srgbClr val="135C00"/>
                </a:solidFill>
                <a:latin typeface="+mn-lt"/>
              </a:rPr>
              <a:t>Science </a:t>
            </a:r>
            <a:r>
              <a:rPr lang="en-US" sz="1600" b="0" dirty="0">
                <a:solidFill>
                  <a:srgbClr val="135C00"/>
                </a:solidFill>
                <a:latin typeface="+mn-lt"/>
              </a:rPr>
              <a:t>goals and how it will address DOE-HEP </a:t>
            </a:r>
            <a:r>
              <a:rPr lang="en-US" sz="1600" b="0" dirty="0" smtClean="0">
                <a:solidFill>
                  <a:srgbClr val="135C00"/>
                </a:solidFill>
                <a:latin typeface="+mn-lt"/>
              </a:rPr>
              <a:t>goals?</a:t>
            </a:r>
          </a:p>
          <a:p>
            <a:pPr marL="742950" lvl="1" indent="-285750">
              <a:buFont typeface="Courier New" panose="02070309020205020404" pitchFamily="49" charset="0"/>
              <a:buChar char="o"/>
            </a:pPr>
            <a:r>
              <a:rPr lang="en-US" sz="1600" b="0" dirty="0" smtClean="0">
                <a:solidFill>
                  <a:srgbClr val="135C00"/>
                </a:solidFill>
                <a:latin typeface="+mn-lt"/>
              </a:rPr>
              <a:t> </a:t>
            </a:r>
            <a:r>
              <a:rPr lang="en-US" sz="1600" b="0" dirty="0">
                <a:solidFill>
                  <a:srgbClr val="135C00"/>
                </a:solidFill>
                <a:latin typeface="+mn-lt"/>
              </a:rPr>
              <a:t>E</a:t>
            </a:r>
            <a:r>
              <a:rPr lang="en-US" sz="1600" b="0" dirty="0" smtClean="0">
                <a:solidFill>
                  <a:srgbClr val="135C00"/>
                </a:solidFill>
                <a:latin typeface="+mn-lt"/>
              </a:rPr>
              <a:t>xperiments which are </a:t>
            </a:r>
            <a:r>
              <a:rPr lang="en-US" sz="1600" b="0" dirty="0">
                <a:solidFill>
                  <a:srgbClr val="135C00"/>
                </a:solidFill>
                <a:latin typeface="+mn-lt"/>
              </a:rPr>
              <a:t>directly-aligned with goals </a:t>
            </a:r>
            <a:endParaRPr lang="en-US" sz="1600" b="0" dirty="0" smtClean="0">
              <a:solidFill>
                <a:srgbClr val="135C00"/>
              </a:solidFill>
              <a:latin typeface="+mn-lt"/>
            </a:endParaRPr>
          </a:p>
          <a:p>
            <a:pPr marL="742950" lvl="1" indent="-285750">
              <a:buFont typeface="Courier New" panose="02070309020205020404" pitchFamily="49" charset="0"/>
              <a:buChar char="o"/>
            </a:pPr>
            <a:r>
              <a:rPr lang="en-US" sz="1600" b="0" dirty="0">
                <a:solidFill>
                  <a:srgbClr val="135C00"/>
                </a:solidFill>
                <a:latin typeface="+mn-lt"/>
              </a:rPr>
              <a:t> </a:t>
            </a:r>
            <a:r>
              <a:rPr lang="en-US" sz="1600" b="0" dirty="0" smtClean="0">
                <a:solidFill>
                  <a:srgbClr val="135C00"/>
                </a:solidFill>
                <a:latin typeface="+mn-lt"/>
              </a:rPr>
              <a:t>Experiments </a:t>
            </a:r>
            <a:r>
              <a:rPr lang="en-US" sz="1600" b="0" dirty="0">
                <a:solidFill>
                  <a:srgbClr val="135C00"/>
                </a:solidFill>
                <a:latin typeface="+mn-lt"/>
              </a:rPr>
              <a:t>in which only part of the data is of interest to the HEP </a:t>
            </a:r>
            <a:r>
              <a:rPr lang="en-US" sz="1600" b="0" dirty="0" smtClean="0">
                <a:solidFill>
                  <a:srgbClr val="135C00"/>
                </a:solidFill>
                <a:latin typeface="+mn-lt"/>
              </a:rPr>
              <a:t>program</a:t>
            </a:r>
            <a:endParaRPr lang="en-US" sz="1600" b="0" dirty="0">
              <a:solidFill>
                <a:srgbClr val="135C00"/>
              </a:solidFill>
              <a:latin typeface="+mn-lt"/>
            </a:endParaRPr>
          </a:p>
          <a:p>
            <a:pPr>
              <a:buFont typeface="Arial" charset="0"/>
              <a:buChar char="•"/>
            </a:pPr>
            <a:r>
              <a:rPr lang="en-US" sz="1600" b="0" dirty="0">
                <a:solidFill>
                  <a:srgbClr val="135C00"/>
                </a:solidFill>
                <a:latin typeface="+mn-lt"/>
              </a:rPr>
              <a:t> What does </a:t>
            </a:r>
            <a:r>
              <a:rPr lang="en-US" sz="1600" b="0" dirty="0" smtClean="0">
                <a:solidFill>
                  <a:srgbClr val="135C00"/>
                </a:solidFill>
                <a:latin typeface="+mn-lt"/>
              </a:rPr>
              <a:t>HEP Community </a:t>
            </a:r>
            <a:r>
              <a:rPr lang="en-US" sz="1600" b="0" dirty="0">
                <a:solidFill>
                  <a:srgbClr val="135C00"/>
                </a:solidFill>
                <a:latin typeface="+mn-lt"/>
              </a:rPr>
              <a:t>bring to the experiment?  Visible, leadership contributions?</a:t>
            </a:r>
          </a:p>
          <a:p>
            <a:pPr>
              <a:buFont typeface="Arial" charset="0"/>
              <a:buChar char="•"/>
            </a:pPr>
            <a:r>
              <a:rPr lang="en-US" sz="1600" b="0" dirty="0">
                <a:solidFill>
                  <a:srgbClr val="135C00"/>
                </a:solidFill>
                <a:latin typeface="+mn-lt"/>
              </a:rPr>
              <a:t> </a:t>
            </a:r>
            <a:r>
              <a:rPr lang="en-US" sz="1600" b="0" dirty="0" smtClean="0">
                <a:solidFill>
                  <a:srgbClr val="135C00"/>
                </a:solidFill>
                <a:latin typeface="+mn-lt"/>
              </a:rPr>
              <a:t>Are HEP project contributions </a:t>
            </a:r>
            <a:r>
              <a:rPr lang="en-US" sz="1600" b="0" dirty="0">
                <a:solidFill>
                  <a:srgbClr val="135C00"/>
                </a:solidFill>
                <a:latin typeface="+mn-lt"/>
              </a:rPr>
              <a:t>in line with % of the project relevant to our science </a:t>
            </a:r>
            <a:r>
              <a:rPr lang="en-US" sz="1600" b="0" dirty="0" smtClean="0">
                <a:solidFill>
                  <a:srgbClr val="135C00"/>
                </a:solidFill>
                <a:latin typeface="+mn-lt"/>
              </a:rPr>
              <a:t>goals?</a:t>
            </a:r>
            <a:endParaRPr lang="en-US" sz="1600" b="0" dirty="0">
              <a:solidFill>
                <a:srgbClr val="135C00"/>
              </a:solidFill>
              <a:latin typeface="+mn-lt"/>
            </a:endParaRPr>
          </a:p>
          <a:p>
            <a:pPr>
              <a:buFont typeface="Arial" charset="0"/>
              <a:buChar char="•"/>
            </a:pPr>
            <a:r>
              <a:rPr lang="en-US" sz="1600" b="0" dirty="0">
                <a:solidFill>
                  <a:srgbClr val="135C00"/>
                </a:solidFill>
                <a:latin typeface="+mn-lt"/>
              </a:rPr>
              <a:t> </a:t>
            </a:r>
            <a:r>
              <a:rPr lang="en-US" sz="1600" b="0" dirty="0" smtClean="0">
                <a:solidFill>
                  <a:srgbClr val="135C00"/>
                </a:solidFill>
                <a:latin typeface="+mn-lt"/>
              </a:rPr>
              <a:t>Are roles </a:t>
            </a:r>
            <a:r>
              <a:rPr lang="en-US" sz="1600" b="0" dirty="0">
                <a:solidFill>
                  <a:srgbClr val="135C00"/>
                </a:solidFill>
                <a:latin typeface="+mn-lt"/>
              </a:rPr>
              <a:t>and responsibilities </a:t>
            </a:r>
            <a:r>
              <a:rPr lang="en-US" sz="1600" b="0" dirty="0" smtClean="0">
                <a:solidFill>
                  <a:srgbClr val="135C00"/>
                </a:solidFill>
                <a:latin typeface="+mn-lt"/>
              </a:rPr>
              <a:t>on the project in </a:t>
            </a:r>
            <a:r>
              <a:rPr lang="en-US" sz="1600" b="0" dirty="0">
                <a:solidFill>
                  <a:srgbClr val="135C00"/>
                </a:solidFill>
                <a:latin typeface="+mn-lt"/>
              </a:rPr>
              <a:t>line with our </a:t>
            </a:r>
            <a:r>
              <a:rPr lang="en-US" sz="1600" b="0" dirty="0" smtClean="0">
                <a:solidFill>
                  <a:srgbClr val="135C00"/>
                </a:solidFill>
                <a:latin typeface="+mn-lt"/>
              </a:rPr>
              <a:t>contributions?</a:t>
            </a:r>
            <a:endParaRPr lang="en-US" sz="1600" b="0" dirty="0">
              <a:solidFill>
                <a:srgbClr val="135C00"/>
              </a:solidFill>
              <a:latin typeface="+mn-lt"/>
            </a:endParaRPr>
          </a:p>
          <a:p>
            <a:pPr>
              <a:buFont typeface="Arial" charset="0"/>
              <a:buChar char="•"/>
            </a:pPr>
            <a:r>
              <a:rPr lang="en-US" sz="1600" b="0" dirty="0">
                <a:solidFill>
                  <a:srgbClr val="135C00"/>
                </a:solidFill>
                <a:latin typeface="+mn-lt"/>
              </a:rPr>
              <a:t> Partnerships - plusses and </a:t>
            </a:r>
            <a:r>
              <a:rPr lang="en-US" sz="1600" b="0" dirty="0" smtClean="0">
                <a:solidFill>
                  <a:srgbClr val="135C00"/>
                </a:solidFill>
                <a:latin typeface="+mn-lt"/>
              </a:rPr>
              <a:t>minuses</a:t>
            </a:r>
            <a:endParaRPr lang="en-US" sz="1600" b="0" dirty="0">
              <a:solidFill>
                <a:srgbClr val="135C00"/>
              </a:solidFill>
              <a:latin typeface="+mn-lt"/>
            </a:endParaRPr>
          </a:p>
          <a:p>
            <a:pPr>
              <a:buFont typeface="Arial" charset="0"/>
              <a:buChar char="•"/>
            </a:pPr>
            <a:r>
              <a:rPr lang="en-US" sz="1600" b="0" dirty="0">
                <a:solidFill>
                  <a:srgbClr val="FF0000"/>
                </a:solidFill>
                <a:latin typeface="+mn-lt"/>
              </a:rPr>
              <a:t> Don’t “mayonnaise” funds all over many small efforts</a:t>
            </a:r>
            <a:r>
              <a:rPr lang="en-US" sz="1600" b="0" dirty="0" smtClean="0">
                <a:solidFill>
                  <a:srgbClr val="FF0000"/>
                </a:solidFill>
                <a:latin typeface="+mn-lt"/>
              </a:rPr>
              <a:t>.</a:t>
            </a:r>
          </a:p>
          <a:p>
            <a:pPr>
              <a:buFont typeface="Arial" charset="0"/>
              <a:buChar char="•"/>
            </a:pPr>
            <a:r>
              <a:rPr lang="en-US" sz="1600" b="0" dirty="0" smtClean="0">
                <a:solidFill>
                  <a:srgbClr val="135C00"/>
                </a:solidFill>
                <a:latin typeface="+mn-lt"/>
              </a:rPr>
              <a:t> Domestic </a:t>
            </a:r>
            <a:r>
              <a:rPr lang="en-US" sz="1600" b="0" dirty="0">
                <a:solidFill>
                  <a:srgbClr val="135C00"/>
                </a:solidFill>
                <a:latin typeface="+mn-lt"/>
              </a:rPr>
              <a:t>vs off-shore</a:t>
            </a:r>
          </a:p>
          <a:p>
            <a:endParaRPr lang="en-US" sz="1600" b="0" dirty="0" smtClean="0">
              <a:solidFill>
                <a:srgbClr val="135C00"/>
              </a:solidFill>
              <a:latin typeface="+mn-lt"/>
            </a:endParaRPr>
          </a:p>
          <a:p>
            <a:r>
              <a:rPr lang="en-US" sz="1600" b="0" u="sng" dirty="0" smtClean="0">
                <a:solidFill>
                  <a:srgbClr val="0000CC"/>
                </a:solidFill>
                <a:latin typeface="+mn-lt"/>
                <a:sym typeface="Wingdings" panose="05000000000000000000" pitchFamily="2" charset="2"/>
              </a:rPr>
              <a:t>The PASAG criteria and the above considerations can be applied to determining what projects we support at what level as well as research funding priorities.</a:t>
            </a:r>
          </a:p>
        </p:txBody>
      </p:sp>
      <p:sp>
        <p:nvSpPr>
          <p:cNvPr id="8" name="Slide Number Placeholder 1"/>
          <p:cNvSpPr txBox="1">
            <a:spLocks/>
          </p:cNvSpPr>
          <p:nvPr/>
        </p:nvSpPr>
        <p:spPr>
          <a:xfrm>
            <a:off x="8229600" y="6503988"/>
            <a:ext cx="533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5BDFBDF-F317-4955-B421-A93014685310}" type="slidenum">
              <a:rPr lang="en-US" smtClean="0"/>
              <a:pPr>
                <a:defRPr/>
              </a:pPr>
              <a:t>44</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5099183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Title 1"/>
          <p:cNvSpPr>
            <a:spLocks noGrp="1"/>
          </p:cNvSpPr>
          <p:nvPr>
            <p:ph type="title" idx="4294967295"/>
          </p:nvPr>
        </p:nvSpPr>
        <p:spPr>
          <a:xfrm>
            <a:off x="370996" y="123382"/>
            <a:ext cx="8561387" cy="723900"/>
          </a:xfrm>
        </p:spPr>
        <p:txBody>
          <a:bodyPr/>
          <a:lstStyle/>
          <a:p>
            <a:r>
              <a:rPr lang="en-US" dirty="0" smtClean="0"/>
              <a:t>Cosmic Frontier:  Research Support</a:t>
            </a:r>
          </a:p>
        </p:txBody>
      </p:sp>
      <p:sp>
        <p:nvSpPr>
          <p:cNvPr id="151555" name="Content Placeholder 2"/>
          <p:cNvSpPr>
            <a:spLocks noGrp="1"/>
          </p:cNvSpPr>
          <p:nvPr>
            <p:ph idx="4294967295"/>
          </p:nvPr>
        </p:nvSpPr>
        <p:spPr>
          <a:xfrm>
            <a:off x="0" y="1079500"/>
            <a:ext cx="8921750" cy="5778500"/>
          </a:xfrm>
        </p:spPr>
        <p:txBody>
          <a:bodyPr>
            <a:normAutofit/>
          </a:bodyPr>
          <a:lstStyle/>
          <a:p>
            <a:pPr>
              <a:spcBef>
                <a:spcPct val="0"/>
              </a:spcBef>
              <a:buFont typeface="Wingdings" pitchFamily="2" charset="2"/>
              <a:buNone/>
            </a:pPr>
            <a:r>
              <a:rPr lang="en-US" sz="2000" u="sng" dirty="0" smtClean="0">
                <a:solidFill>
                  <a:srgbClr val="285C00"/>
                </a:solidFill>
              </a:rPr>
              <a:t>Cosmic Frontier </a:t>
            </a:r>
            <a:r>
              <a:rPr lang="en-US" sz="2000" b="1" u="sng" dirty="0" smtClean="0">
                <a:solidFill>
                  <a:srgbClr val="285C00"/>
                </a:solidFill>
              </a:rPr>
              <a:t>experimental </a:t>
            </a:r>
            <a:r>
              <a:rPr lang="en-US" sz="2000" u="sng" dirty="0" smtClean="0">
                <a:solidFill>
                  <a:srgbClr val="285C00"/>
                </a:solidFill>
              </a:rPr>
              <a:t>research budget covers</a:t>
            </a:r>
            <a:r>
              <a:rPr lang="en-US" sz="2000" dirty="0" smtClean="0">
                <a:solidFill>
                  <a:srgbClr val="285C00"/>
                </a:solidFill>
              </a:rPr>
              <a:t>:</a:t>
            </a:r>
          </a:p>
          <a:p>
            <a:pPr>
              <a:spcBef>
                <a:spcPct val="0"/>
              </a:spcBef>
            </a:pPr>
            <a:r>
              <a:rPr lang="en-US" sz="2000" dirty="0" smtClean="0"/>
              <a:t>Scientist support for our program </a:t>
            </a:r>
          </a:p>
          <a:p>
            <a:pPr lvl="2">
              <a:spcBef>
                <a:spcPct val="0"/>
              </a:spcBef>
            </a:pPr>
            <a:r>
              <a:rPr lang="en-US" b="1" dirty="0" smtClean="0"/>
              <a:t>Faculty, research scientist, postdoc, graduate student, &amp; their expenses</a:t>
            </a:r>
          </a:p>
          <a:p>
            <a:pPr lvl="2">
              <a:spcBef>
                <a:spcPct val="0"/>
              </a:spcBef>
            </a:pPr>
            <a:r>
              <a:rPr lang="en-US" b="1" dirty="0" smtClean="0"/>
              <a:t>Small technical, engineering, equipment, </a:t>
            </a:r>
            <a:r>
              <a:rPr lang="en-US" b="1" dirty="0" err="1" smtClean="0"/>
              <a:t>etc</a:t>
            </a:r>
            <a:r>
              <a:rPr lang="en-US" b="1" dirty="0" smtClean="0"/>
              <a:t> for their efforts in their lab</a:t>
            </a:r>
          </a:p>
          <a:p>
            <a:pPr>
              <a:spcBef>
                <a:spcPct val="0"/>
              </a:spcBef>
              <a:buFont typeface="Wingdings" pitchFamily="2" charset="2"/>
              <a:buNone/>
            </a:pPr>
            <a:endParaRPr lang="en-US" sz="2000" dirty="0" smtClean="0">
              <a:solidFill>
                <a:srgbClr val="285C00"/>
              </a:solidFill>
            </a:endParaRPr>
          </a:p>
          <a:p>
            <a:pPr marL="0" indent="0" eaLnBrk="1" fontAlgn="auto" hangingPunct="1">
              <a:spcBef>
                <a:spcPts val="0"/>
              </a:spcBef>
              <a:spcAft>
                <a:spcPts val="0"/>
              </a:spcAft>
              <a:buNone/>
              <a:defRPr/>
            </a:pPr>
            <a:r>
              <a:rPr lang="en-US" sz="2000" u="sng" dirty="0">
                <a:solidFill>
                  <a:srgbClr val="C00000"/>
                </a:solidFill>
              </a:rPr>
              <a:t>What’s not supported by research </a:t>
            </a:r>
            <a:r>
              <a:rPr lang="en-US" sz="2000" u="sng" dirty="0" smtClean="0">
                <a:solidFill>
                  <a:srgbClr val="C00000"/>
                </a:solidFill>
              </a:rPr>
              <a:t>grants</a:t>
            </a:r>
          </a:p>
          <a:p>
            <a:pPr eaLnBrk="1" fontAlgn="auto" hangingPunct="1">
              <a:spcBef>
                <a:spcPts val="0"/>
              </a:spcBef>
              <a:spcAft>
                <a:spcPts val="0"/>
              </a:spcAft>
              <a:defRPr/>
            </a:pPr>
            <a:r>
              <a:rPr lang="en-US" sz="2000" b="1" dirty="0" smtClean="0"/>
              <a:t>Any </a:t>
            </a:r>
            <a:r>
              <a:rPr lang="en-US" sz="2000" b="1" dirty="0"/>
              <a:t>significant operations and/or project-related activities:  </a:t>
            </a:r>
            <a:endParaRPr lang="en-US" sz="2000" b="1" dirty="0" smtClean="0"/>
          </a:p>
          <a:p>
            <a:pPr lvl="1" eaLnBrk="1" fontAlgn="auto" hangingPunct="1">
              <a:spcBef>
                <a:spcPts val="0"/>
              </a:spcBef>
              <a:spcAft>
                <a:spcPts val="0"/>
              </a:spcAft>
              <a:defRPr/>
            </a:pPr>
            <a:r>
              <a:rPr lang="en-US" sz="2000" b="1" dirty="0" smtClean="0">
                <a:solidFill>
                  <a:srgbClr val="0070C0"/>
                </a:solidFill>
                <a:latin typeface="+mn-lt"/>
              </a:rPr>
              <a:t>Engineering</a:t>
            </a:r>
            <a:r>
              <a:rPr lang="en-US" sz="2000" b="1" dirty="0">
                <a:solidFill>
                  <a:srgbClr val="0070C0"/>
                </a:solidFill>
                <a:latin typeface="+mn-lt"/>
              </a:rPr>
              <a:t>, Technicians, computer programming, other project/related personnel support, top-level project management, M&amp;S, major items of equipment, consumables</a:t>
            </a:r>
          </a:p>
          <a:p>
            <a:pPr lvl="2" eaLnBrk="1" fontAlgn="auto" hangingPunct="1">
              <a:spcBef>
                <a:spcPts val="0"/>
              </a:spcBef>
              <a:spcAft>
                <a:spcPts val="0"/>
              </a:spcAft>
              <a:buFont typeface="Wingdings"/>
              <a:buChar char="è"/>
              <a:defRPr/>
            </a:pPr>
            <a:r>
              <a:rPr lang="en-US" b="1" dirty="0" smtClean="0">
                <a:solidFill>
                  <a:srgbClr val="0070C0"/>
                </a:solidFill>
                <a:latin typeface="+mn-lt"/>
                <a:sym typeface="Wingdings" panose="05000000000000000000" pitchFamily="2" charset="2"/>
              </a:rPr>
              <a:t>These </a:t>
            </a:r>
            <a:r>
              <a:rPr lang="en-US" b="1" dirty="0">
                <a:solidFill>
                  <a:srgbClr val="0070C0"/>
                </a:solidFill>
                <a:latin typeface="+mn-lt"/>
                <a:sym typeface="Wingdings" panose="05000000000000000000" pitchFamily="2" charset="2"/>
              </a:rPr>
              <a:t>are typically supported through the central Project </a:t>
            </a:r>
            <a:r>
              <a:rPr lang="en-US" b="1" dirty="0" smtClean="0">
                <a:solidFill>
                  <a:srgbClr val="0070C0"/>
                </a:solidFill>
                <a:latin typeface="+mn-lt"/>
                <a:sym typeface="Wingdings" panose="05000000000000000000" pitchFamily="2" charset="2"/>
              </a:rPr>
              <a:t>funding</a:t>
            </a:r>
            <a:endParaRPr lang="en-US" b="1" dirty="0">
              <a:solidFill>
                <a:srgbClr val="0070C0"/>
              </a:solidFill>
              <a:latin typeface="+mn-lt"/>
              <a:sym typeface="Wingdings" panose="05000000000000000000" pitchFamily="2" charset="2"/>
            </a:endParaRPr>
          </a:p>
          <a:p>
            <a:pPr eaLnBrk="1" fontAlgn="auto" hangingPunct="1">
              <a:spcBef>
                <a:spcPts val="0"/>
              </a:spcBef>
              <a:spcAft>
                <a:spcPts val="0"/>
              </a:spcAft>
              <a:defRPr/>
            </a:pPr>
            <a:r>
              <a:rPr lang="en-US" sz="2000" b="1" dirty="0" smtClean="0"/>
              <a:t>Non-HEP </a:t>
            </a:r>
            <a:r>
              <a:rPr lang="en-US" sz="2000" b="1" dirty="0"/>
              <a:t>related </a:t>
            </a:r>
            <a:r>
              <a:rPr lang="en-US" sz="2000" b="1" dirty="0" smtClean="0"/>
              <a:t>efforts:</a:t>
            </a:r>
          </a:p>
          <a:p>
            <a:pPr lvl="1" eaLnBrk="1" fontAlgn="auto" hangingPunct="1">
              <a:spcBef>
                <a:spcPts val="0"/>
              </a:spcBef>
              <a:spcAft>
                <a:spcPts val="0"/>
              </a:spcAft>
              <a:defRPr/>
            </a:pPr>
            <a:r>
              <a:rPr lang="en-US" sz="2000" dirty="0" smtClean="0">
                <a:solidFill>
                  <a:srgbClr val="0070C0"/>
                </a:solidFill>
              </a:rPr>
              <a:t> e.g</a:t>
            </a:r>
            <a:r>
              <a:rPr lang="en-US" sz="2000" dirty="0">
                <a:solidFill>
                  <a:srgbClr val="0070C0"/>
                </a:solidFill>
              </a:rPr>
              <a:t>. </a:t>
            </a:r>
            <a:r>
              <a:rPr lang="en-US" sz="2000" b="1" dirty="0">
                <a:solidFill>
                  <a:srgbClr val="0070C0"/>
                </a:solidFill>
              </a:rPr>
              <a:t>Gravity waves (LIGO),  Heavy Ion (RHIC),  AMO Science, etc. </a:t>
            </a:r>
          </a:p>
          <a:p>
            <a:pPr>
              <a:spcBef>
                <a:spcPct val="0"/>
              </a:spcBef>
              <a:buFont typeface="Wingdings" pitchFamily="2" charset="2"/>
              <a:buNone/>
            </a:pPr>
            <a:endParaRPr lang="en-US" sz="2000" dirty="0" smtClean="0">
              <a:solidFill>
                <a:srgbClr val="285C00"/>
              </a:solidFill>
            </a:endParaRPr>
          </a:p>
        </p:txBody>
      </p:sp>
      <p:sp>
        <p:nvSpPr>
          <p:cNvPr id="35843" name="Slide Number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9D956E7F-BDA7-487C-A4D4-712D3810E315}" type="slidenum">
              <a:rPr lang="en-US" sz="1200">
                <a:solidFill>
                  <a:schemeClr val="tx1">
                    <a:tint val="75000"/>
                  </a:schemeClr>
                </a:solidFill>
                <a:latin typeface="+mn-lt"/>
              </a:rPr>
              <a:pPr fontAlgn="auto">
                <a:spcBef>
                  <a:spcPts val="0"/>
                </a:spcBef>
                <a:spcAft>
                  <a:spcPts val="0"/>
                </a:spcAft>
                <a:defRPr/>
              </a:pPr>
              <a:t>45</a:t>
            </a:fld>
            <a:endParaRPr lang="en-US" sz="1200">
              <a:solidFill>
                <a:schemeClr val="tx1">
                  <a:tint val="75000"/>
                </a:schemeClr>
              </a:solidFill>
              <a:latin typeface="+mn-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83445549"/>
      </p:ext>
    </p:extLst>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Title 1"/>
          <p:cNvSpPr>
            <a:spLocks noGrp="1"/>
          </p:cNvSpPr>
          <p:nvPr>
            <p:ph type="title" idx="4294967295"/>
          </p:nvPr>
        </p:nvSpPr>
        <p:spPr>
          <a:xfrm>
            <a:off x="370996" y="123382"/>
            <a:ext cx="8561387" cy="723900"/>
          </a:xfrm>
        </p:spPr>
        <p:txBody>
          <a:bodyPr/>
          <a:lstStyle/>
          <a:p>
            <a:r>
              <a:rPr lang="en-US" dirty="0" smtClean="0">
                <a:effectLst/>
              </a:rPr>
              <a:t>Cosmic Frontier:  Research Funding details</a:t>
            </a:r>
          </a:p>
        </p:txBody>
      </p:sp>
      <p:sp>
        <p:nvSpPr>
          <p:cNvPr id="151555" name="Content Placeholder 2"/>
          <p:cNvSpPr>
            <a:spLocks noGrp="1"/>
          </p:cNvSpPr>
          <p:nvPr>
            <p:ph idx="4294967295"/>
          </p:nvPr>
        </p:nvSpPr>
        <p:spPr>
          <a:xfrm>
            <a:off x="0" y="847282"/>
            <a:ext cx="8921750" cy="5351499"/>
          </a:xfrm>
        </p:spPr>
        <p:txBody>
          <a:bodyPr>
            <a:normAutofit lnSpcReduction="10000"/>
          </a:bodyPr>
          <a:lstStyle/>
          <a:p>
            <a:pPr>
              <a:spcBef>
                <a:spcPct val="0"/>
              </a:spcBef>
              <a:buFont typeface="Wingdings" pitchFamily="2" charset="2"/>
              <a:buNone/>
            </a:pPr>
            <a:r>
              <a:rPr lang="en-US" sz="2000" dirty="0" smtClean="0">
                <a:solidFill>
                  <a:srgbClr val="285C00"/>
                </a:solidFill>
              </a:rPr>
              <a:t> </a:t>
            </a:r>
            <a:r>
              <a:rPr lang="en-US" sz="2000" u="sng" dirty="0" smtClean="0">
                <a:solidFill>
                  <a:srgbClr val="135C00"/>
                </a:solidFill>
              </a:rPr>
              <a:t>Notes</a:t>
            </a:r>
          </a:p>
          <a:p>
            <a:pPr lvl="1" eaLnBrk="1" fontAlgn="auto" hangingPunct="1">
              <a:spcBef>
                <a:spcPts val="0"/>
              </a:spcBef>
              <a:spcAft>
                <a:spcPts val="0"/>
              </a:spcAft>
              <a:buFont typeface="Arial"/>
              <a:buChar char="–"/>
              <a:defRPr/>
            </a:pPr>
            <a:endParaRPr lang="en-US" sz="300" b="1" dirty="0">
              <a:solidFill>
                <a:srgbClr val="135C00"/>
              </a:solidFill>
            </a:endParaRPr>
          </a:p>
          <a:p>
            <a:pPr eaLnBrk="1" fontAlgn="auto" hangingPunct="1">
              <a:spcBef>
                <a:spcPts val="0"/>
              </a:spcBef>
              <a:spcAft>
                <a:spcPts val="0"/>
              </a:spcAft>
              <a:buFont typeface="Wingdings" pitchFamily="2" charset="2"/>
              <a:buChar char="§"/>
              <a:defRPr/>
            </a:pPr>
            <a:r>
              <a:rPr lang="en-US" sz="1800" dirty="0">
                <a:solidFill>
                  <a:srgbClr val="135C00"/>
                </a:solidFill>
              </a:rPr>
              <a:t>Faculty </a:t>
            </a:r>
            <a:r>
              <a:rPr lang="en-US" sz="1800" dirty="0" smtClean="0">
                <a:solidFill>
                  <a:srgbClr val="135C00"/>
                </a:solidFill>
              </a:rPr>
              <a:t>support</a:t>
            </a:r>
          </a:p>
          <a:p>
            <a:pPr eaLnBrk="1" fontAlgn="auto" hangingPunct="1">
              <a:spcBef>
                <a:spcPts val="0"/>
              </a:spcBef>
              <a:spcAft>
                <a:spcPts val="0"/>
              </a:spcAft>
              <a:buFont typeface="Wingdings" pitchFamily="2" charset="2"/>
              <a:buChar char="§"/>
              <a:defRPr/>
            </a:pPr>
            <a:r>
              <a:rPr lang="en-US" sz="1650" b="1" dirty="0" smtClean="0">
                <a:solidFill>
                  <a:schemeClr val="tx1"/>
                </a:solidFill>
              </a:rPr>
              <a:t>Typically</a:t>
            </a:r>
            <a:r>
              <a:rPr lang="en-US" sz="1650" b="1" dirty="0">
                <a:solidFill>
                  <a:schemeClr val="tx1"/>
                </a:solidFill>
              </a:rPr>
              <a:t>, DOE “buys” </a:t>
            </a:r>
            <a:r>
              <a:rPr lang="en-US" sz="1650" b="1" dirty="0" smtClean="0">
                <a:solidFill>
                  <a:schemeClr val="tx1"/>
                </a:solidFill>
              </a:rPr>
              <a:t>full research </a:t>
            </a:r>
            <a:r>
              <a:rPr lang="en-US" sz="1650" b="1" dirty="0">
                <a:solidFill>
                  <a:schemeClr val="tx1"/>
                </a:solidFill>
              </a:rPr>
              <a:t>time </a:t>
            </a:r>
            <a:r>
              <a:rPr lang="en-US" sz="1650" b="1" dirty="0" smtClean="0">
                <a:solidFill>
                  <a:schemeClr val="tx1"/>
                </a:solidFill>
              </a:rPr>
              <a:t>of  </a:t>
            </a:r>
            <a:r>
              <a:rPr lang="en-US" sz="1650" b="1" dirty="0">
                <a:solidFill>
                  <a:schemeClr val="tx1"/>
                </a:solidFill>
              </a:rPr>
              <a:t>the faculty member </a:t>
            </a:r>
            <a:r>
              <a:rPr lang="en-US" sz="1650" b="1" dirty="0" smtClean="0">
                <a:solidFill>
                  <a:schemeClr val="tx1"/>
                </a:solidFill>
              </a:rPr>
              <a:t>on all activities by providing summer </a:t>
            </a:r>
            <a:r>
              <a:rPr lang="en-US" sz="1650" b="1" dirty="0">
                <a:solidFill>
                  <a:schemeClr val="tx1"/>
                </a:solidFill>
              </a:rPr>
              <a:t>by providing </a:t>
            </a:r>
            <a:r>
              <a:rPr lang="en-US" sz="1650" b="1" dirty="0" smtClean="0">
                <a:solidFill>
                  <a:schemeClr val="tx1"/>
                </a:solidFill>
              </a:rPr>
              <a:t> </a:t>
            </a:r>
            <a:r>
              <a:rPr lang="en-US" sz="1650" b="1" dirty="0">
                <a:solidFill>
                  <a:schemeClr val="tx1"/>
                </a:solidFill>
              </a:rPr>
              <a:t>summer </a:t>
            </a:r>
            <a:r>
              <a:rPr lang="en-US" sz="1650" b="1" dirty="0" smtClean="0">
                <a:solidFill>
                  <a:schemeClr val="tx1"/>
                </a:solidFill>
              </a:rPr>
              <a:t>salary and </a:t>
            </a:r>
            <a:r>
              <a:rPr lang="en-US" sz="1650" b="1" dirty="0">
                <a:solidFill>
                  <a:schemeClr val="tx1"/>
                </a:solidFill>
              </a:rPr>
              <a:t>group support</a:t>
            </a:r>
            <a:r>
              <a:rPr lang="en-US" sz="1650" b="1" dirty="0" smtClean="0">
                <a:solidFill>
                  <a:schemeClr val="tx1"/>
                </a:solidFill>
              </a:rPr>
              <a:t>.  Reduced levels of effort typically have reduced support.</a:t>
            </a:r>
            <a:endParaRPr lang="en-US" sz="1650" b="1" dirty="0">
              <a:solidFill>
                <a:schemeClr val="tx1"/>
              </a:solidFill>
            </a:endParaRPr>
          </a:p>
          <a:p>
            <a:pPr lvl="2" eaLnBrk="1" fontAlgn="auto" hangingPunct="1">
              <a:spcBef>
                <a:spcPts val="0"/>
              </a:spcBef>
              <a:spcAft>
                <a:spcPts val="0"/>
              </a:spcAft>
              <a:buFont typeface="Arial"/>
              <a:buChar char="•"/>
              <a:defRPr/>
            </a:pPr>
            <a:endParaRPr lang="en-US" sz="300" b="1" dirty="0">
              <a:solidFill>
                <a:srgbClr val="135C00"/>
              </a:solidFill>
            </a:endParaRPr>
          </a:p>
          <a:p>
            <a:pPr eaLnBrk="1" fontAlgn="auto" hangingPunct="1">
              <a:spcBef>
                <a:spcPts val="0"/>
              </a:spcBef>
              <a:spcAft>
                <a:spcPts val="0"/>
              </a:spcAft>
              <a:buFont typeface="Wingdings" pitchFamily="2" charset="2"/>
              <a:buChar char="§"/>
              <a:defRPr/>
            </a:pPr>
            <a:r>
              <a:rPr lang="en-US" sz="1800" dirty="0">
                <a:solidFill>
                  <a:srgbClr val="135C00"/>
                </a:solidFill>
              </a:rPr>
              <a:t>Research Scientists </a:t>
            </a:r>
            <a:endParaRPr lang="en-US" sz="1800" dirty="0" smtClean="0">
              <a:solidFill>
                <a:srgbClr val="135C00"/>
              </a:solidFill>
            </a:endParaRPr>
          </a:p>
          <a:p>
            <a:pPr eaLnBrk="1" fontAlgn="auto" hangingPunct="1">
              <a:spcBef>
                <a:spcPts val="0"/>
              </a:spcBef>
              <a:spcAft>
                <a:spcPts val="0"/>
              </a:spcAft>
              <a:buFont typeface="Wingdings" pitchFamily="2" charset="2"/>
              <a:buChar char="§"/>
              <a:defRPr/>
            </a:pPr>
            <a:r>
              <a:rPr lang="en-US" sz="1650" b="1" dirty="0" smtClean="0">
                <a:solidFill>
                  <a:schemeClr val="tx1"/>
                </a:solidFill>
              </a:rPr>
              <a:t>Support </a:t>
            </a:r>
            <a:r>
              <a:rPr lang="en-US" sz="1650" b="1" dirty="0">
                <a:solidFill>
                  <a:schemeClr val="tx1"/>
                </a:solidFill>
              </a:rPr>
              <a:t>may be </a:t>
            </a:r>
            <a:r>
              <a:rPr lang="en-US" sz="1650" b="1" dirty="0" smtClean="0">
                <a:solidFill>
                  <a:schemeClr val="tx1"/>
                </a:solidFill>
              </a:rPr>
              <a:t>provided on case-by-case </a:t>
            </a:r>
            <a:r>
              <a:rPr lang="en-US" sz="1650" b="1" dirty="0">
                <a:solidFill>
                  <a:schemeClr val="tx1"/>
                </a:solidFill>
              </a:rPr>
              <a:t>on merits:  </a:t>
            </a:r>
            <a:endParaRPr lang="en-US" sz="1650" dirty="0"/>
          </a:p>
          <a:p>
            <a:pPr lvl="1" eaLnBrk="1" fontAlgn="auto" hangingPunct="1">
              <a:spcBef>
                <a:spcPts val="0"/>
              </a:spcBef>
              <a:spcAft>
                <a:spcPts val="0"/>
              </a:spcAft>
              <a:buFont typeface="Wingdings" pitchFamily="2" charset="2"/>
              <a:buChar char="§"/>
              <a:defRPr/>
            </a:pPr>
            <a:r>
              <a:rPr lang="en-US" sz="1600" b="1" dirty="0" smtClean="0">
                <a:solidFill>
                  <a:schemeClr val="tx1"/>
                </a:solidFill>
              </a:rPr>
              <a:t>whether </a:t>
            </a:r>
            <a:r>
              <a:rPr lang="en-US" sz="1600" b="1" dirty="0">
                <a:solidFill>
                  <a:schemeClr val="tx1"/>
                </a:solidFill>
              </a:rPr>
              <a:t>the roles and responsibilities are well-matched with individual capabilities and cannot be fulfilled by a term </a:t>
            </a:r>
            <a:r>
              <a:rPr lang="en-US" sz="1600" b="1" dirty="0" smtClean="0">
                <a:solidFill>
                  <a:schemeClr val="tx1"/>
                </a:solidFill>
              </a:rPr>
              <a:t>position</a:t>
            </a:r>
          </a:p>
          <a:p>
            <a:pPr lvl="1" eaLnBrk="1" fontAlgn="auto" hangingPunct="1">
              <a:spcBef>
                <a:spcPts val="0"/>
              </a:spcBef>
              <a:spcAft>
                <a:spcPts val="0"/>
              </a:spcAft>
              <a:buFont typeface="Wingdings" pitchFamily="2" charset="2"/>
              <a:buChar char="§"/>
              <a:defRPr/>
            </a:pPr>
            <a:r>
              <a:rPr lang="en-US" sz="1800" b="1" dirty="0" smtClean="0">
                <a:solidFill>
                  <a:schemeClr val="tx1"/>
                </a:solidFill>
              </a:rPr>
              <a:t>Efforts </a:t>
            </a:r>
            <a:r>
              <a:rPr lang="en-US" sz="1800" b="1" dirty="0">
                <a:solidFill>
                  <a:schemeClr val="tx1"/>
                </a:solidFill>
              </a:rPr>
              <a:t>are related towards research;  not long-term operations and/or project activities</a:t>
            </a:r>
          </a:p>
          <a:p>
            <a:pPr marL="0" indent="0">
              <a:spcBef>
                <a:spcPct val="0"/>
              </a:spcBef>
              <a:buNone/>
            </a:pPr>
            <a:endParaRPr lang="en-US" sz="2000" dirty="0" smtClean="0"/>
          </a:p>
          <a:p>
            <a:pPr>
              <a:spcBef>
                <a:spcPct val="0"/>
              </a:spcBef>
              <a:buFont typeface="Arial" charset="0"/>
              <a:buNone/>
            </a:pPr>
            <a:r>
              <a:rPr lang="en-US" sz="2000" u="sng" dirty="0" smtClean="0">
                <a:solidFill>
                  <a:srgbClr val="135C00"/>
                </a:solidFill>
              </a:rPr>
              <a:t>Typical HEP researcher: </a:t>
            </a:r>
          </a:p>
          <a:p>
            <a:pPr>
              <a:spcBef>
                <a:spcPct val="0"/>
              </a:spcBef>
            </a:pPr>
            <a:r>
              <a:rPr lang="en-US" sz="2000" dirty="0" smtClean="0"/>
              <a:t> Involved in “service” work for the experiment as well as science research</a:t>
            </a:r>
          </a:p>
          <a:p>
            <a:pPr>
              <a:spcBef>
                <a:spcPct val="0"/>
              </a:spcBef>
            </a:pPr>
            <a:r>
              <a:rPr lang="en-US" sz="2000" dirty="0" smtClean="0"/>
              <a:t> Has program of experiments and plan from one experiment to the next</a:t>
            </a:r>
          </a:p>
          <a:p>
            <a:pPr>
              <a:spcBef>
                <a:spcPct val="0"/>
              </a:spcBef>
            </a:pPr>
            <a:r>
              <a:rPr lang="en-US" sz="2000" dirty="0" smtClean="0"/>
              <a:t> Not funded for one particular study or effort here and there</a:t>
            </a:r>
          </a:p>
          <a:p>
            <a:pPr>
              <a:spcBef>
                <a:spcPct val="0"/>
              </a:spcBef>
            </a:pPr>
            <a:r>
              <a:rPr lang="en-US" sz="2000" dirty="0" smtClean="0"/>
              <a:t> Makes long term commitments to our experiment/science – he/she has specific commitments &amp; responsibilities for our projects/experiments that may include analyzing data with one experiment while planning the next one.</a:t>
            </a:r>
          </a:p>
          <a:p>
            <a:pPr marL="0" indent="0">
              <a:spcBef>
                <a:spcPct val="0"/>
              </a:spcBef>
              <a:buNone/>
            </a:pPr>
            <a:endParaRPr lang="en-US" sz="2000" dirty="0" smtClean="0"/>
          </a:p>
        </p:txBody>
      </p:sp>
      <p:sp>
        <p:nvSpPr>
          <p:cNvPr id="35843" name="Slide Number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9D956E7F-BDA7-487C-A4D4-712D3810E315}" type="slidenum">
              <a:rPr lang="en-US" sz="1200">
                <a:solidFill>
                  <a:schemeClr val="tx1">
                    <a:tint val="75000"/>
                  </a:schemeClr>
                </a:solidFill>
                <a:latin typeface="+mn-lt"/>
              </a:rPr>
              <a:pPr fontAlgn="auto">
                <a:spcBef>
                  <a:spcPts val="0"/>
                </a:spcBef>
                <a:spcAft>
                  <a:spcPts val="0"/>
                </a:spcAft>
                <a:defRPr/>
              </a:pPr>
              <a:t>46</a:t>
            </a:fld>
            <a:endParaRPr lang="en-US" sz="1200">
              <a:solidFill>
                <a:schemeClr val="tx1">
                  <a:tint val="75000"/>
                </a:schemeClr>
              </a:solidFill>
              <a:latin typeface="+mn-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77634168"/>
      </p:ext>
    </p:extLst>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eaLnBrk="0" hangingPunct="0"/>
            <a:fld id="{562D7054-36A7-4433-AC5C-4BF6133B3510}" type="slidenum">
              <a:rPr lang="en-US" sz="1000"/>
              <a:pPr algn="r" eaLnBrk="0" hangingPunct="0"/>
              <a:t>47</a:t>
            </a:fld>
            <a:endParaRPr lang="en-US" sz="1000"/>
          </a:p>
        </p:txBody>
      </p:sp>
      <p:sp>
        <p:nvSpPr>
          <p:cNvPr id="150531" name="Title 1"/>
          <p:cNvSpPr>
            <a:spLocks/>
          </p:cNvSpPr>
          <p:nvPr/>
        </p:nvSpPr>
        <p:spPr bwMode="auto">
          <a:xfrm>
            <a:off x="0" y="0"/>
            <a:ext cx="9260957" cy="609600"/>
          </a:xfrm>
          <a:prstGeom prst="rect">
            <a:avLst/>
          </a:prstGeom>
          <a:solidFill>
            <a:schemeClr val="bg1"/>
          </a:solidFill>
          <a:ln w="9525">
            <a:noFill/>
            <a:miter lim="800000"/>
            <a:headEnd/>
            <a:tailEnd/>
          </a:ln>
        </p:spPr>
        <p:txBody>
          <a:bodyPr anchor="ctr"/>
          <a:lstStyle/>
          <a:p>
            <a:pPr algn="ctr" eaLnBrk="0" hangingPunct="0"/>
            <a:r>
              <a:rPr lang="en-US" sz="2800" dirty="0">
                <a:solidFill>
                  <a:srgbClr val="285C00"/>
                </a:solidFill>
              </a:rPr>
              <a:t>Cosmic Frontier – </a:t>
            </a:r>
            <a:r>
              <a:rPr lang="en-US" sz="2800" dirty="0" smtClean="0">
                <a:solidFill>
                  <a:srgbClr val="285C00"/>
                </a:solidFill>
              </a:rPr>
              <a:t>Research Support Considerations</a:t>
            </a:r>
            <a:endParaRPr lang="en-US" sz="2800" dirty="0">
              <a:solidFill>
                <a:srgbClr val="285C00"/>
              </a:solidFill>
            </a:endParaRPr>
          </a:p>
        </p:txBody>
      </p:sp>
      <p:sp>
        <p:nvSpPr>
          <p:cNvPr id="150532" name="Rectangle 3"/>
          <p:cNvSpPr>
            <a:spLocks noChangeArrowheads="1"/>
          </p:cNvSpPr>
          <p:nvPr/>
        </p:nvSpPr>
        <p:spPr bwMode="auto">
          <a:xfrm>
            <a:off x="0" y="1217613"/>
            <a:ext cx="8986838" cy="4860925"/>
          </a:xfrm>
          <a:prstGeom prst="rect">
            <a:avLst/>
          </a:prstGeom>
          <a:noFill/>
          <a:ln w="9525">
            <a:noFill/>
            <a:miter lim="800000"/>
            <a:headEnd/>
            <a:tailEnd/>
          </a:ln>
        </p:spPr>
        <p:txBody>
          <a:bodyPr/>
          <a:lstStyle/>
          <a:p>
            <a:pPr marL="342900" indent="-342900"/>
            <a:endParaRPr lang="en-US" sz="2000">
              <a:solidFill>
                <a:srgbClr val="135C00"/>
              </a:solidFill>
              <a:cs typeface="Arial" charset="0"/>
            </a:endParaRPr>
          </a:p>
        </p:txBody>
      </p:sp>
      <p:sp>
        <p:nvSpPr>
          <p:cNvPr id="150533" name="Rectangle 7"/>
          <p:cNvSpPr>
            <a:spLocks noChangeArrowheads="1"/>
          </p:cNvSpPr>
          <p:nvPr/>
        </p:nvSpPr>
        <p:spPr bwMode="auto">
          <a:xfrm>
            <a:off x="106326" y="735531"/>
            <a:ext cx="9037673" cy="5816977"/>
          </a:xfrm>
          <a:prstGeom prst="rect">
            <a:avLst/>
          </a:prstGeom>
          <a:noFill/>
          <a:ln w="9525">
            <a:noFill/>
            <a:miter lim="800000"/>
            <a:headEnd/>
            <a:tailEnd/>
          </a:ln>
        </p:spPr>
        <p:txBody>
          <a:bodyPr wrap="square">
            <a:spAutoFit/>
          </a:bodyPr>
          <a:lstStyle/>
          <a:p>
            <a:r>
              <a:rPr lang="en-US" u="sng" dirty="0" smtClean="0">
                <a:solidFill>
                  <a:srgbClr val="135C00"/>
                </a:solidFill>
                <a:latin typeface="+mn-lt"/>
              </a:rPr>
              <a:t>In </a:t>
            </a:r>
            <a:r>
              <a:rPr lang="en-US" u="sng" dirty="0">
                <a:solidFill>
                  <a:srgbClr val="135C00"/>
                </a:solidFill>
                <a:latin typeface="+mn-lt"/>
              </a:rPr>
              <a:t>practice, HEP traditionally </a:t>
            </a:r>
            <a:r>
              <a:rPr lang="en-US" sz="1600" b="0" dirty="0">
                <a:latin typeface="+mn-lt"/>
              </a:rPr>
              <a:t>supports teams/collaborations of scientists with the necessary expertise and responsibilities to take experiments through all phases, from R&amp;D, Fabrication, Operations, </a:t>
            </a:r>
            <a:r>
              <a:rPr lang="en-US" sz="1600" b="0" dirty="0" smtClean="0">
                <a:latin typeface="+mn-lt"/>
              </a:rPr>
              <a:t>&amp; Data </a:t>
            </a:r>
            <a:r>
              <a:rPr lang="en-US" sz="1600" b="0" dirty="0">
                <a:latin typeface="+mn-lt"/>
              </a:rPr>
              <a:t>Analysis</a:t>
            </a:r>
          </a:p>
          <a:p>
            <a:r>
              <a:rPr lang="en-US" sz="1600" b="0" dirty="0">
                <a:latin typeface="+mn-lt"/>
              </a:rPr>
              <a:t>-- Science planning is expected throughout all phases to end up with coordinated data analysis by a collaboration </a:t>
            </a:r>
            <a:r>
              <a:rPr lang="en-US" sz="1600" b="0" dirty="0" smtClean="0">
                <a:latin typeface="+mn-lt"/>
              </a:rPr>
              <a:t>(One </a:t>
            </a:r>
            <a:r>
              <a:rPr lang="en-US" sz="1600" b="0" dirty="0">
                <a:latin typeface="+mn-lt"/>
              </a:rPr>
              <a:t>precision result rather than 100 </a:t>
            </a:r>
            <a:r>
              <a:rPr lang="en-US" sz="1600" b="0" dirty="0" smtClean="0">
                <a:latin typeface="+mn-lt"/>
              </a:rPr>
              <a:t>independent, not so precise, </a:t>
            </a:r>
            <a:r>
              <a:rPr lang="en-US" sz="1600" b="0" dirty="0">
                <a:latin typeface="+mn-lt"/>
              </a:rPr>
              <a:t>results)</a:t>
            </a:r>
          </a:p>
          <a:p>
            <a:r>
              <a:rPr lang="en-US" sz="1600" b="0" dirty="0">
                <a:latin typeface="+mn-lt"/>
              </a:rPr>
              <a:t>-- </a:t>
            </a:r>
            <a:r>
              <a:rPr lang="en-US" sz="1600" b="0" dirty="0" smtClean="0">
                <a:latin typeface="+mn-lt"/>
              </a:rPr>
              <a:t>It is Understood </a:t>
            </a:r>
            <a:r>
              <a:rPr lang="en-US" sz="1600" b="0" dirty="0">
                <a:latin typeface="+mn-lt"/>
              </a:rPr>
              <a:t>that people have different strengths </a:t>
            </a:r>
            <a:r>
              <a:rPr lang="en-US" sz="1600" b="0" dirty="0" smtClean="0">
                <a:latin typeface="+mn-lt"/>
              </a:rPr>
              <a:t>and </a:t>
            </a:r>
            <a:r>
              <a:rPr lang="en-US" sz="1600" b="0" dirty="0">
                <a:latin typeface="+mn-lt"/>
              </a:rPr>
              <a:t>are involved in different </a:t>
            </a:r>
            <a:r>
              <a:rPr lang="en-US" sz="1600" b="0" dirty="0" smtClean="0">
                <a:latin typeface="+mn-lt"/>
              </a:rPr>
              <a:t>aspects of project.</a:t>
            </a:r>
            <a:endParaRPr lang="en-US" sz="1600" b="0" dirty="0">
              <a:latin typeface="+mn-lt"/>
            </a:endParaRPr>
          </a:p>
          <a:p>
            <a:r>
              <a:rPr lang="en-US" sz="1600" b="0" dirty="0">
                <a:latin typeface="+mn-lt"/>
              </a:rPr>
              <a:t>-- Support theory/simulations/phenomenology/computational efforts in </a:t>
            </a:r>
            <a:r>
              <a:rPr lang="en-US" sz="1600" b="0" u="sng" dirty="0">
                <a:latin typeface="+mn-lt"/>
              </a:rPr>
              <a:t>direct </a:t>
            </a:r>
            <a:r>
              <a:rPr lang="en-US" sz="1600" b="0" dirty="0">
                <a:latin typeface="+mn-lt"/>
              </a:rPr>
              <a:t>support of our experiments (otherwise should be proposed to the Theory program).</a:t>
            </a:r>
          </a:p>
          <a:p>
            <a:endParaRPr lang="en-US" sz="1600" b="1" u="sng" dirty="0" smtClean="0">
              <a:solidFill>
                <a:srgbClr val="135C00"/>
              </a:solidFill>
              <a:latin typeface="+mn-lt"/>
            </a:endParaRPr>
          </a:p>
          <a:p>
            <a:r>
              <a:rPr lang="en-US" b="1" u="sng" dirty="0" smtClean="0">
                <a:solidFill>
                  <a:srgbClr val="135C00"/>
                </a:solidFill>
                <a:latin typeface="+mn-lt"/>
              </a:rPr>
              <a:t>Peer </a:t>
            </a:r>
            <a:r>
              <a:rPr lang="en-US" b="1" u="sng" dirty="0">
                <a:solidFill>
                  <a:srgbClr val="135C00"/>
                </a:solidFill>
                <a:latin typeface="+mn-lt"/>
              </a:rPr>
              <a:t>reviews</a:t>
            </a:r>
            <a:r>
              <a:rPr lang="en-US" u="sng" dirty="0">
                <a:solidFill>
                  <a:srgbClr val="135C00"/>
                </a:solidFill>
                <a:latin typeface="+mn-lt"/>
              </a:rPr>
              <a:t> and program planning reflect these </a:t>
            </a:r>
            <a:r>
              <a:rPr lang="en-US" u="sng" dirty="0" smtClean="0">
                <a:solidFill>
                  <a:srgbClr val="135C00"/>
                </a:solidFill>
                <a:latin typeface="+mn-lt"/>
              </a:rPr>
              <a:t>traditions</a:t>
            </a:r>
            <a:r>
              <a:rPr lang="en-US" dirty="0">
                <a:solidFill>
                  <a:srgbClr val="135C00"/>
                </a:solidFill>
                <a:latin typeface="+mn-lt"/>
              </a:rPr>
              <a:t> </a:t>
            </a:r>
            <a:r>
              <a:rPr lang="en-US" dirty="0" smtClean="0">
                <a:solidFill>
                  <a:srgbClr val="135C00"/>
                </a:solidFill>
                <a:latin typeface="+mn-lt"/>
              </a:rPr>
              <a:t>– considerations :</a:t>
            </a:r>
            <a:endParaRPr lang="en-US" dirty="0">
              <a:solidFill>
                <a:srgbClr val="135C00"/>
              </a:solidFill>
              <a:latin typeface="+mn-lt"/>
            </a:endParaRPr>
          </a:p>
          <a:p>
            <a:pPr marL="285750" indent="-285750">
              <a:buFont typeface="Arial" panose="020B0604020202020204" pitchFamily="34" charset="0"/>
              <a:buChar char="•"/>
            </a:pPr>
            <a:r>
              <a:rPr lang="en-US" sz="1600" b="0" dirty="0" smtClean="0">
                <a:latin typeface="+mn-lt"/>
              </a:rPr>
              <a:t>Is </a:t>
            </a:r>
            <a:r>
              <a:rPr lang="en-US" sz="1600" b="0" dirty="0">
                <a:latin typeface="+mn-lt"/>
              </a:rPr>
              <a:t>the activity in direct support of our science/experiment and priorities?</a:t>
            </a:r>
          </a:p>
          <a:p>
            <a:pPr marL="742950" lvl="1" indent="-285750">
              <a:buFont typeface="Arial" panose="020B0604020202020204" pitchFamily="34" charset="0"/>
              <a:buChar char="•"/>
            </a:pPr>
            <a:r>
              <a:rPr lang="en-US" sz="1600" b="0" dirty="0" smtClean="0">
                <a:latin typeface="+mn-lt"/>
              </a:rPr>
              <a:t>For experiments with broad science program,  is the effort are needed to support OHEP science interests? - Need to ensure that we are concentrating on the most important efforts for HEP program (e.g. dark energy on multi-use facility).</a:t>
            </a:r>
            <a:endParaRPr lang="en-US" sz="1600" b="0" dirty="0">
              <a:latin typeface="+mj-lt"/>
            </a:endParaRPr>
          </a:p>
          <a:p>
            <a:pPr marL="285750" indent="-285750">
              <a:buFont typeface="Arial" panose="020B0604020202020204" pitchFamily="34" charset="0"/>
              <a:buChar char="•"/>
            </a:pPr>
            <a:r>
              <a:rPr lang="en-US" sz="1600" b="0" dirty="0" smtClean="0">
                <a:latin typeface="+mn-lt"/>
              </a:rPr>
              <a:t>What </a:t>
            </a:r>
            <a:r>
              <a:rPr lang="en-US" sz="1600" b="0" dirty="0">
                <a:latin typeface="+mn-lt"/>
              </a:rPr>
              <a:t>are the priority efforts needed </a:t>
            </a:r>
            <a:r>
              <a:rPr lang="en-US" sz="1600" b="0" u="sng" dirty="0">
                <a:latin typeface="+mn-lt"/>
              </a:rPr>
              <a:t>now</a:t>
            </a:r>
            <a:r>
              <a:rPr lang="en-US" sz="1600" b="0" dirty="0">
                <a:latin typeface="+mn-lt"/>
              </a:rPr>
              <a:t> for a particular experiment?</a:t>
            </a:r>
          </a:p>
          <a:p>
            <a:pPr marL="285750" indent="-285750">
              <a:buFont typeface="Arial" panose="020B0604020202020204" pitchFamily="34" charset="0"/>
              <a:buChar char="•"/>
            </a:pPr>
            <a:r>
              <a:rPr lang="en-US" sz="1600" b="0" dirty="0">
                <a:latin typeface="+mn-lt"/>
              </a:rPr>
              <a:t>W</a:t>
            </a:r>
            <a:r>
              <a:rPr lang="en-US" sz="1600" b="0" dirty="0" smtClean="0">
                <a:latin typeface="+mn-lt"/>
              </a:rPr>
              <a:t>hat </a:t>
            </a:r>
            <a:r>
              <a:rPr lang="en-US" sz="1600" b="0" dirty="0">
                <a:latin typeface="+mn-lt"/>
              </a:rPr>
              <a:t>is the experience, responsibilities and commitment (% time) of the researcher? Will they have time to make significant contribution?</a:t>
            </a:r>
          </a:p>
          <a:p>
            <a:pPr marL="285750" indent="-285750">
              <a:buFont typeface="Arial" panose="020B0604020202020204" pitchFamily="34" charset="0"/>
              <a:buChar char="•"/>
            </a:pPr>
            <a:r>
              <a:rPr lang="en-US" sz="1600" b="0" dirty="0" smtClean="0">
                <a:latin typeface="+mn-lt"/>
              </a:rPr>
              <a:t>Are </a:t>
            </a:r>
            <a:r>
              <a:rPr lang="en-US" sz="1600" b="0" dirty="0">
                <a:latin typeface="+mn-lt"/>
              </a:rPr>
              <a:t>people supporting the collaboration carrying out the </a:t>
            </a:r>
            <a:r>
              <a:rPr lang="en-US" sz="1600" b="0" dirty="0" smtClean="0">
                <a:latin typeface="+mn-lt"/>
              </a:rPr>
              <a:t>project/experiment?</a:t>
            </a:r>
          </a:p>
          <a:p>
            <a:pPr marL="285750" indent="-285750">
              <a:buFont typeface="Arial" panose="020B0604020202020204" pitchFamily="34" charset="0"/>
              <a:buChar char="•"/>
            </a:pPr>
            <a:r>
              <a:rPr lang="en-US" sz="1600" b="0" dirty="0" smtClean="0">
                <a:latin typeface="+mn-lt"/>
              </a:rPr>
              <a:t>Will </a:t>
            </a:r>
            <a:r>
              <a:rPr lang="en-US" sz="1600" b="0" dirty="0">
                <a:latin typeface="+mn-lt"/>
              </a:rPr>
              <a:t>they work in the “HEP model” </a:t>
            </a:r>
            <a:r>
              <a:rPr lang="en-US" sz="1600" b="0" dirty="0" smtClean="0">
                <a:latin typeface="+mn-lt"/>
              </a:rPr>
              <a:t>by </a:t>
            </a:r>
            <a:r>
              <a:rPr lang="en-US" sz="1600" b="0" dirty="0">
                <a:latin typeface="+mn-lt"/>
              </a:rPr>
              <a:t>making significant, continuous contributions to the experiment, in addition to their own data </a:t>
            </a:r>
            <a:r>
              <a:rPr lang="en-US" sz="1600" b="0" dirty="0" smtClean="0">
                <a:latin typeface="+mn-lt"/>
              </a:rPr>
              <a:t>analysis?</a:t>
            </a:r>
          </a:p>
          <a:p>
            <a:pPr marL="742950" lvl="1" indent="-285750">
              <a:buFont typeface="Arial" panose="020B0604020202020204" pitchFamily="34" charset="0"/>
              <a:buChar char="•"/>
            </a:pPr>
            <a:r>
              <a:rPr lang="en-US" sz="1600" b="0" dirty="0">
                <a:latin typeface="+mn-lt"/>
              </a:rPr>
              <a:t>Funding </a:t>
            </a:r>
            <a:r>
              <a:rPr lang="en-US" sz="1600" b="0" u="sng" dirty="0">
                <a:latin typeface="+mn-lt"/>
              </a:rPr>
              <a:t>isn’t optimized</a:t>
            </a:r>
            <a:r>
              <a:rPr lang="en-US" sz="1600" b="0" dirty="0">
                <a:latin typeface="+mn-lt"/>
              </a:rPr>
              <a:t> by funding small fractions of lots of different people that aren’t making large or continuous contributions to the experiment, in addition to their own data analysis.</a:t>
            </a:r>
          </a:p>
          <a:p>
            <a:pPr marL="285750" indent="-285750">
              <a:buFont typeface="Arial" panose="020B0604020202020204" pitchFamily="34" charset="0"/>
              <a:buChar char="•"/>
            </a:pPr>
            <a:endParaRPr lang="en-US" sz="1600" b="0" dirty="0">
              <a:solidFill>
                <a:srgbClr val="135C00"/>
              </a:solidFill>
              <a:latin typeface="+mn-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1663462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56F4B2E3-7CDC-4972-8D42-2D141A8D5E9A}" type="slidenum">
              <a:rPr lang="en-US" smtClean="0"/>
              <a:pPr>
                <a:defRPr/>
              </a:pPr>
              <a:t>48</a:t>
            </a:fld>
            <a:endParaRPr lang="en-US"/>
          </a:p>
        </p:txBody>
      </p:sp>
      <p:sp>
        <p:nvSpPr>
          <p:cNvPr id="6" name="Content Placeholder 2"/>
          <p:cNvSpPr>
            <a:spLocks noGrp="1"/>
          </p:cNvSpPr>
          <p:nvPr>
            <p:ph idx="1"/>
          </p:nvPr>
        </p:nvSpPr>
        <p:spPr/>
        <p:txBody>
          <a:bodyPr lIns="91440" tIns="45720" rIns="91440" bIns="45720">
            <a:normAutofit lnSpcReduction="10000"/>
          </a:bodyPr>
          <a:lstStyle/>
          <a:p>
            <a:pPr marL="0" indent="-228600">
              <a:spcBef>
                <a:spcPts val="0"/>
              </a:spcBef>
              <a:spcAft>
                <a:spcPts val="0"/>
              </a:spcAft>
              <a:buFont typeface="Arial" charset="0"/>
              <a:buNone/>
            </a:pPr>
            <a:r>
              <a:rPr lang="en-US" sz="2000" u="sng" dirty="0" smtClean="0">
                <a:solidFill>
                  <a:srgbClr val="006600"/>
                </a:solidFill>
                <a:latin typeface="Calibri" pitchFamily="34" charset="0"/>
                <a:cs typeface="Arial" charset="0"/>
              </a:rPr>
              <a:t>We are a science mission agency</a:t>
            </a:r>
          </a:p>
          <a:p>
            <a:pPr marL="182880" indent="-182880">
              <a:spcBef>
                <a:spcPts val="0"/>
              </a:spcBef>
              <a:spcAft>
                <a:spcPts val="0"/>
              </a:spcAft>
            </a:pPr>
            <a:r>
              <a:rPr lang="en-US" sz="2000" b="0" dirty="0" smtClean="0">
                <a:solidFill>
                  <a:schemeClr val="tx1"/>
                </a:solidFill>
                <a:latin typeface="Calibri" pitchFamily="34" charset="0"/>
                <a:cs typeface="Arial" charset="0"/>
              </a:rPr>
              <a:t>Provide science leadership and support to enable significant advances in specific science areas </a:t>
            </a:r>
          </a:p>
          <a:p>
            <a:pPr marL="182880" indent="-182880">
              <a:spcBef>
                <a:spcPts val="0"/>
              </a:spcBef>
              <a:spcAft>
                <a:spcPts val="0"/>
              </a:spcAft>
            </a:pPr>
            <a:r>
              <a:rPr lang="en-US" sz="2000" b="0" dirty="0" smtClean="0">
                <a:solidFill>
                  <a:schemeClr val="tx1"/>
                </a:solidFill>
                <a:latin typeface="Calibri" pitchFamily="34" charset="0"/>
                <a:cs typeface="Arial" charset="0"/>
              </a:rPr>
              <a:t>Provide lab environment with a variety of resources needed to design, build, operate selected facilities and projects</a:t>
            </a:r>
          </a:p>
          <a:p>
            <a:pPr marL="182880" indent="-182880">
              <a:spcBef>
                <a:spcPts val="0"/>
              </a:spcBef>
              <a:spcAft>
                <a:spcPts val="0"/>
              </a:spcAft>
            </a:pPr>
            <a:r>
              <a:rPr lang="en-US" sz="2000" b="0" dirty="0" smtClean="0">
                <a:solidFill>
                  <a:schemeClr val="tx1"/>
                </a:solidFill>
                <a:latin typeface="Calibri" pitchFamily="34" charset="0"/>
                <a:cs typeface="Arial" charset="0"/>
              </a:rPr>
              <a:t>Provide lab infrastructure, including computing facilities (NERSC, </a:t>
            </a:r>
            <a:r>
              <a:rPr lang="en-US" sz="2000" b="0" dirty="0" err="1" smtClean="0">
                <a:solidFill>
                  <a:schemeClr val="tx1"/>
                </a:solidFill>
                <a:latin typeface="Calibri" pitchFamily="34" charset="0"/>
                <a:cs typeface="Arial" charset="0"/>
              </a:rPr>
              <a:t>SCiDAC</a:t>
            </a:r>
            <a:r>
              <a:rPr lang="en-US" sz="2000" b="0" dirty="0" smtClean="0">
                <a:solidFill>
                  <a:schemeClr val="tx1"/>
                </a:solidFill>
                <a:latin typeface="Calibri" pitchFamily="34" charset="0"/>
                <a:cs typeface="Arial" charset="0"/>
              </a:rPr>
              <a:t> program </a:t>
            </a:r>
            <a:r>
              <a:rPr lang="en-US" sz="2000" b="0" dirty="0" err="1" smtClean="0">
                <a:solidFill>
                  <a:schemeClr val="tx1"/>
                </a:solidFill>
                <a:latin typeface="Calibri" pitchFamily="34" charset="0"/>
                <a:cs typeface="Arial" charset="0"/>
              </a:rPr>
              <a:t>etc</a:t>
            </a:r>
            <a:r>
              <a:rPr lang="en-US" sz="2000" b="0" dirty="0" smtClean="0">
                <a:solidFill>
                  <a:schemeClr val="tx1"/>
                </a:solidFill>
                <a:latin typeface="Calibri" pitchFamily="34" charset="0"/>
                <a:cs typeface="Arial" charset="0"/>
              </a:rPr>
              <a:t>) to support these projects</a:t>
            </a:r>
          </a:p>
          <a:p>
            <a:pPr marL="182880" indent="-182880">
              <a:spcBef>
                <a:spcPts val="0"/>
              </a:spcBef>
              <a:spcAft>
                <a:spcPts val="0"/>
              </a:spcAft>
            </a:pPr>
            <a:r>
              <a:rPr lang="en-US" sz="2000" b="0" dirty="0" smtClean="0">
                <a:solidFill>
                  <a:schemeClr val="tx1"/>
                </a:solidFill>
                <a:latin typeface="Calibri" pitchFamily="34" charset="0"/>
                <a:cs typeface="Arial" charset="0"/>
              </a:rPr>
              <a:t>Encourage scientific teams with expertise in required areas to participate in all phases, all the way to</a:t>
            </a:r>
            <a:r>
              <a:rPr lang="en-US" sz="2000" b="0" dirty="0" smtClean="0">
                <a:solidFill>
                  <a:schemeClr val="tx1"/>
                </a:solidFill>
                <a:latin typeface="Calibri" pitchFamily="34" charset="0"/>
                <a:cs typeface="Arial" charset="0"/>
                <a:sym typeface="Wingdings" pitchFamily="2" charset="2"/>
              </a:rPr>
              <a:t> </a:t>
            </a:r>
            <a:r>
              <a:rPr lang="en-US" sz="2000" b="0" dirty="0" smtClean="0">
                <a:solidFill>
                  <a:schemeClr val="tx1"/>
                </a:solidFill>
                <a:latin typeface="Calibri" pitchFamily="34" charset="0"/>
                <a:cs typeface="Arial" charset="0"/>
              </a:rPr>
              <a:t>science results.</a:t>
            </a:r>
          </a:p>
          <a:p>
            <a:pPr marL="182880" indent="-182880">
              <a:spcBef>
                <a:spcPts val="0"/>
              </a:spcBef>
              <a:spcAft>
                <a:spcPts val="0"/>
              </a:spcAft>
            </a:pPr>
            <a:r>
              <a:rPr lang="en-US" sz="2000" b="0" dirty="0" smtClean="0">
                <a:solidFill>
                  <a:schemeClr val="tx1"/>
                </a:solidFill>
                <a:latin typeface="Calibri" pitchFamily="34" charset="0"/>
                <a:cs typeface="Arial" charset="0"/>
              </a:rPr>
              <a:t>Partnerships as needed to leverage additional science and expertise (e.g. use other agency’s facilities)</a:t>
            </a:r>
          </a:p>
          <a:p>
            <a:pPr marL="0" indent="-228600">
              <a:spcBef>
                <a:spcPts val="0"/>
              </a:spcBef>
              <a:spcAft>
                <a:spcPts val="0"/>
              </a:spcAft>
              <a:buNone/>
            </a:pPr>
            <a:endParaRPr lang="en-US" sz="2000" b="0" dirty="0" smtClean="0">
              <a:solidFill>
                <a:schemeClr val="tx1"/>
              </a:solidFill>
              <a:latin typeface="Calibri" pitchFamily="34" charset="0"/>
              <a:cs typeface="Arial" charset="0"/>
            </a:endParaRPr>
          </a:p>
          <a:p>
            <a:pPr marL="0" indent="-228600">
              <a:spcBef>
                <a:spcPts val="0"/>
              </a:spcBef>
              <a:spcAft>
                <a:spcPts val="0"/>
              </a:spcAft>
              <a:buNone/>
            </a:pPr>
            <a:r>
              <a:rPr lang="en-US" sz="2000" u="sng" dirty="0" smtClean="0">
                <a:solidFill>
                  <a:srgbClr val="135C00"/>
                </a:solidFill>
                <a:latin typeface="Calibri" pitchFamily="34" charset="0"/>
                <a:cs typeface="Arial" charset="0"/>
              </a:rPr>
              <a:t>In Particular </a:t>
            </a:r>
          </a:p>
          <a:p>
            <a:pPr marL="182880" indent="-182880" fontAlgn="auto">
              <a:spcBef>
                <a:spcPts val="0"/>
              </a:spcBef>
              <a:spcAft>
                <a:spcPts val="0"/>
              </a:spcAft>
              <a:defRPr/>
            </a:pPr>
            <a:r>
              <a:rPr lang="en-US" sz="2000" b="0" dirty="0" smtClean="0">
                <a:latin typeface="Calibri" pitchFamily="34" charset="0"/>
              </a:rPr>
              <a:t>We develop and support a portfolio of selected facilities and experiments to obtain the science results.</a:t>
            </a:r>
          </a:p>
          <a:p>
            <a:pPr marL="182880" indent="-182880" fontAlgn="auto">
              <a:spcBef>
                <a:spcPts val="0"/>
              </a:spcBef>
              <a:spcAft>
                <a:spcPts val="0"/>
              </a:spcAft>
              <a:defRPr/>
            </a:pPr>
            <a:r>
              <a:rPr lang="en-US" sz="2000" b="0" dirty="0" smtClean="0">
                <a:latin typeface="Calibri" pitchFamily="34" charset="0"/>
                <a:sym typeface="Wingdings" pitchFamily="2" charset="2"/>
              </a:rPr>
              <a:t>We support a science collaboration in all stages of the project, leading to the best possible science results.</a:t>
            </a:r>
          </a:p>
          <a:p>
            <a:pPr marL="0" indent="-228600">
              <a:spcBef>
                <a:spcPts val="0"/>
              </a:spcBef>
              <a:spcAft>
                <a:spcPts val="0"/>
              </a:spcAft>
              <a:buFont typeface="Arial" charset="0"/>
              <a:buNone/>
            </a:pPr>
            <a:endParaRPr lang="en-US" sz="2000" dirty="0" smtClean="0">
              <a:latin typeface="Calibri" pitchFamily="34" charset="0"/>
              <a:cs typeface="Arial" charset="0"/>
            </a:endParaRPr>
          </a:p>
        </p:txBody>
      </p:sp>
      <p:sp>
        <p:nvSpPr>
          <p:cNvPr id="7" name="Title 1"/>
          <p:cNvSpPr>
            <a:spLocks noGrp="1"/>
          </p:cNvSpPr>
          <p:nvPr>
            <p:ph type="title"/>
          </p:nvPr>
        </p:nvSpPr>
        <p:spPr>
          <a:xfrm>
            <a:off x="233916" y="-31898"/>
            <a:ext cx="8357191" cy="762000"/>
          </a:xfrm>
        </p:spPr>
        <p:txBody>
          <a:bodyPr lIns="91440" tIns="45720" rIns="91440" bIns="45720"/>
          <a:lstStyle/>
          <a:p>
            <a:r>
              <a:rPr lang="en-US" b="1" dirty="0" smtClean="0">
                <a:solidFill>
                  <a:srgbClr val="0000CC"/>
                </a:solidFill>
                <a:latin typeface="Cambria" pitchFamily="18" charset="0"/>
                <a:cs typeface="Arial" charset="0"/>
              </a:rPr>
              <a:t>	</a:t>
            </a:r>
            <a:r>
              <a:rPr lang="en-US" b="1" dirty="0" smtClean="0">
                <a:solidFill>
                  <a:srgbClr val="135C00"/>
                </a:solidFill>
                <a:effectLst/>
                <a:latin typeface="Cambria" pitchFamily="18" charset="0"/>
                <a:cs typeface="Arial" charset="0"/>
              </a:rPr>
              <a:t>HEP Program Model</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89244485"/>
      </p:ext>
    </p:extLst>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72573702"/>
              </p:ext>
            </p:extLst>
          </p:nvPr>
        </p:nvGraphicFramePr>
        <p:xfrm>
          <a:off x="408621" y="1024420"/>
          <a:ext cx="8539887" cy="380860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971002" y="0"/>
            <a:ext cx="6966243" cy="723900"/>
          </a:xfrm>
        </p:spPr>
        <p:txBody>
          <a:bodyPr/>
          <a:lstStyle/>
          <a:p>
            <a:r>
              <a:rPr lang="en-US" sz="3600" dirty="0" smtClean="0">
                <a:effectLst>
                  <a:outerShdw blurRad="38100" dist="38100" dir="2700000" algn="tl">
                    <a:srgbClr val="000000">
                      <a:alpha val="43137"/>
                    </a:srgbClr>
                  </a:outerShdw>
                </a:effectLst>
              </a:rPr>
              <a:t>HEP - Recent Funding Trends</a:t>
            </a:r>
            <a:endParaRPr lang="en-US" sz="3600" dirty="0">
              <a:effectLst>
                <a:outerShdw blurRad="38100" dist="38100" dir="2700000" algn="tl">
                  <a:srgbClr val="000000">
                    <a:alpha val="43137"/>
                  </a:srgbClr>
                </a:outerShdw>
              </a:effectLst>
            </a:endParaRPr>
          </a:p>
        </p:txBody>
      </p:sp>
      <p:sp>
        <p:nvSpPr>
          <p:cNvPr id="5" name="TextBox 4"/>
          <p:cNvSpPr txBox="1"/>
          <p:nvPr/>
        </p:nvSpPr>
        <p:spPr>
          <a:xfrm>
            <a:off x="239561" y="5013897"/>
            <a:ext cx="8594045" cy="1077218"/>
          </a:xfrm>
          <a:prstGeom prst="rect">
            <a:avLst/>
          </a:prstGeom>
          <a:noFill/>
          <a:ln>
            <a:noFill/>
          </a:ln>
        </p:spPr>
        <p:txBody>
          <a:bodyPr wrap="square" rtlCol="0">
            <a:spAutoFit/>
          </a:bodyPr>
          <a:lstStyle/>
          <a:p>
            <a:pPr marL="182880" indent="-182880" defTabSz="457200" fontAlgn="auto">
              <a:spcBef>
                <a:spcPts val="0"/>
              </a:spcBef>
              <a:spcAft>
                <a:spcPts val="600"/>
              </a:spcAft>
              <a:buFont typeface="Arial" pitchFamily="34" charset="0"/>
              <a:buChar char="•"/>
            </a:pPr>
            <a:r>
              <a:rPr lang="en-US" dirty="0" smtClean="0">
                <a:solidFill>
                  <a:srgbClr val="285C00"/>
                </a:solidFill>
                <a:latin typeface="Calibri"/>
              </a:rPr>
              <a:t>In the late 90’s the fraction of the budget devoted to projects was about 20%</a:t>
            </a:r>
          </a:p>
          <a:p>
            <a:pPr marL="182880" indent="-182880" defTabSz="457200" fontAlgn="auto">
              <a:spcBef>
                <a:spcPts val="0"/>
              </a:spcBef>
              <a:spcAft>
                <a:spcPts val="600"/>
              </a:spcAft>
              <a:buFont typeface="Arial" pitchFamily="34" charset="0"/>
              <a:buChar char="•"/>
            </a:pPr>
            <a:r>
              <a:rPr lang="en-US" dirty="0" smtClean="0">
                <a:solidFill>
                  <a:srgbClr val="285C00"/>
                </a:solidFill>
                <a:latin typeface="Calibri"/>
              </a:rPr>
              <a:t>Many projects started since 2006 are coming to completion</a:t>
            </a:r>
          </a:p>
          <a:p>
            <a:pPr marL="182880" indent="-182880" defTabSz="457200" fontAlgn="auto">
              <a:spcBef>
                <a:spcPts val="0"/>
              </a:spcBef>
              <a:spcAft>
                <a:spcPts val="600"/>
              </a:spcAft>
              <a:buFont typeface="Arial" pitchFamily="34" charset="0"/>
              <a:buChar char="•"/>
            </a:pPr>
            <a:r>
              <a:rPr lang="en-US" dirty="0" smtClean="0">
                <a:solidFill>
                  <a:srgbClr val="1F497D">
                    <a:lumMod val="75000"/>
                  </a:srgbClr>
                </a:solidFill>
                <a:latin typeface="Calibri"/>
              </a:rPr>
              <a:t>New investments are needed to continue US leadership in well defined research areas</a:t>
            </a:r>
          </a:p>
        </p:txBody>
      </p:sp>
      <p:sp>
        <p:nvSpPr>
          <p:cNvPr id="6" name="Oval 5"/>
          <p:cNvSpPr/>
          <p:nvPr/>
        </p:nvSpPr>
        <p:spPr bwMode="auto">
          <a:xfrm>
            <a:off x="2424417" y="2242519"/>
            <a:ext cx="2256641" cy="1599640"/>
          </a:xfrm>
          <a:prstGeom prst="ellipse">
            <a:avLst/>
          </a:prstGeom>
          <a:solidFill>
            <a:srgbClr val="FFFF00">
              <a:alpha val="2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prstClr val="black"/>
              </a:solidFill>
            </a:endParaRPr>
          </a:p>
        </p:txBody>
      </p:sp>
      <p:sp>
        <p:nvSpPr>
          <p:cNvPr id="7" name="TextBox 6"/>
          <p:cNvSpPr txBox="1"/>
          <p:nvPr/>
        </p:nvSpPr>
        <p:spPr>
          <a:xfrm>
            <a:off x="1087492" y="1217566"/>
            <a:ext cx="3484508" cy="338554"/>
          </a:xfrm>
          <a:prstGeom prst="rect">
            <a:avLst/>
          </a:prstGeom>
          <a:noFill/>
        </p:spPr>
        <p:txBody>
          <a:bodyPr wrap="square" rtlCol="0">
            <a:spAutoFit/>
          </a:bodyPr>
          <a:lstStyle/>
          <a:p>
            <a:pPr defTabSz="457200" fontAlgn="auto">
              <a:spcBef>
                <a:spcPts val="0"/>
              </a:spcBef>
              <a:spcAft>
                <a:spcPts val="0"/>
              </a:spcAft>
            </a:pPr>
            <a:r>
              <a:rPr lang="en-US" sz="1600" dirty="0" smtClean="0">
                <a:solidFill>
                  <a:prstClr val="black"/>
                </a:solidFill>
                <a:latin typeface="Calibri"/>
              </a:rPr>
              <a:t>Trading Projects for more Research</a:t>
            </a:r>
            <a:endParaRPr lang="en-US" sz="1600" dirty="0">
              <a:solidFill>
                <a:prstClr val="black"/>
              </a:solidFill>
              <a:latin typeface="Calibri"/>
            </a:endParaRPr>
          </a:p>
        </p:txBody>
      </p:sp>
      <p:sp>
        <p:nvSpPr>
          <p:cNvPr id="8" name="Oval 7"/>
          <p:cNvSpPr/>
          <p:nvPr/>
        </p:nvSpPr>
        <p:spPr bwMode="auto">
          <a:xfrm>
            <a:off x="4622335" y="1456614"/>
            <a:ext cx="1644242" cy="1454365"/>
          </a:xfrm>
          <a:prstGeom prst="ellipse">
            <a:avLst/>
          </a:prstGeom>
          <a:solidFill>
            <a:srgbClr val="FFFF00">
              <a:alpha val="2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prstClr val="black"/>
              </a:solidFill>
            </a:endParaRPr>
          </a:p>
        </p:txBody>
      </p:sp>
      <p:sp>
        <p:nvSpPr>
          <p:cNvPr id="9" name="TextBox 8"/>
          <p:cNvSpPr txBox="1"/>
          <p:nvPr/>
        </p:nvSpPr>
        <p:spPr>
          <a:xfrm>
            <a:off x="6879128" y="1058301"/>
            <a:ext cx="2192045" cy="584775"/>
          </a:xfrm>
          <a:prstGeom prst="rect">
            <a:avLst/>
          </a:prstGeom>
          <a:solidFill>
            <a:schemeClr val="bg1"/>
          </a:solidFill>
        </p:spPr>
        <p:txBody>
          <a:bodyPr wrap="square" rtlCol="0">
            <a:spAutoFit/>
          </a:bodyPr>
          <a:lstStyle/>
          <a:p>
            <a:pPr defTabSz="457200" fontAlgn="auto">
              <a:spcBef>
                <a:spcPts val="0"/>
              </a:spcBef>
              <a:spcAft>
                <a:spcPts val="0"/>
              </a:spcAft>
            </a:pPr>
            <a:r>
              <a:rPr lang="en-US" sz="1600" dirty="0" smtClean="0">
                <a:solidFill>
                  <a:prstClr val="black"/>
                </a:solidFill>
                <a:latin typeface="Calibri"/>
              </a:rPr>
              <a:t>Ramp up ILC and SRF R&amp;D programs</a:t>
            </a:r>
            <a:endParaRPr lang="en-US" sz="1600" dirty="0">
              <a:solidFill>
                <a:prstClr val="black"/>
              </a:solidFill>
              <a:latin typeface="Calibri"/>
            </a:endParaRPr>
          </a:p>
        </p:txBody>
      </p:sp>
      <p:cxnSp>
        <p:nvCxnSpPr>
          <p:cNvPr id="11" name="Straight Arrow Connector 10"/>
          <p:cNvCxnSpPr/>
          <p:nvPr/>
        </p:nvCxnSpPr>
        <p:spPr bwMode="auto">
          <a:xfrm flipH="1">
            <a:off x="5854657" y="1217566"/>
            <a:ext cx="1062610" cy="321620"/>
          </a:xfrm>
          <a:prstGeom prst="straightConnector1">
            <a:avLst/>
          </a:prstGeom>
          <a:solidFill>
            <a:schemeClr val="accent1"/>
          </a:solidFill>
          <a:ln w="9525" cap="flat" cmpd="sng" algn="ctr">
            <a:solidFill>
              <a:schemeClr val="tx1"/>
            </a:solidFill>
            <a:prstDash val="solid"/>
            <a:round/>
            <a:headEnd type="none" w="med" len="med"/>
            <a:tailEnd type="triangle" w="med" len="lg"/>
          </a:ln>
          <a:effectLst/>
        </p:spPr>
      </p:cxnSp>
      <p:sp>
        <p:nvSpPr>
          <p:cNvPr id="14" name="Rectangle 8"/>
          <p:cNvSpPr>
            <a:spLocks noChangeArrowheads="1"/>
          </p:cNvSpPr>
          <p:nvPr/>
        </p:nvSpPr>
        <p:spPr bwMode="auto">
          <a:xfrm>
            <a:off x="0" y="837791"/>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b="0" i="1" dirty="0">
              <a:solidFill>
                <a:prstClr val="black"/>
              </a:solidFill>
              <a:effectLst>
                <a:outerShdw blurRad="38100" dist="38100" dir="2700000" algn="tl">
                  <a:srgbClr val="FFFFFF"/>
                </a:outerShdw>
              </a:effectLst>
              <a:latin typeface="Book Antiqua" pitchFamily="18" charset="0"/>
            </a:endParaRPr>
          </a:p>
        </p:txBody>
      </p:sp>
      <p:cxnSp>
        <p:nvCxnSpPr>
          <p:cNvPr id="16" name="Straight Arrow Connector 15"/>
          <p:cNvCxnSpPr/>
          <p:nvPr/>
        </p:nvCxnSpPr>
        <p:spPr bwMode="auto">
          <a:xfrm>
            <a:off x="1669019" y="1539186"/>
            <a:ext cx="973123" cy="1044467"/>
          </a:xfrm>
          <a:prstGeom prst="straightConnector1">
            <a:avLst/>
          </a:prstGeom>
          <a:solidFill>
            <a:schemeClr val="accent1"/>
          </a:solidFill>
          <a:ln w="9525" cap="flat" cmpd="sng" algn="ctr">
            <a:solidFill>
              <a:schemeClr val="tx1"/>
            </a:solidFill>
            <a:prstDash val="solid"/>
            <a:round/>
            <a:headEnd type="none" w="med" len="med"/>
            <a:tailEnd type="triangle" w="med" len="lg"/>
          </a:ln>
          <a:effectLst/>
        </p:spPr>
      </p:cxnSp>
      <p:sp>
        <p:nvSpPr>
          <p:cNvPr id="3" name="Slide Number Placeholder 2"/>
          <p:cNvSpPr>
            <a:spLocks noGrp="1"/>
          </p:cNvSpPr>
          <p:nvPr>
            <p:ph type="sldNum" sz="quarter" idx="10"/>
          </p:nvPr>
        </p:nvSpPr>
        <p:spPr/>
        <p:txBody>
          <a:bodyPr/>
          <a:lstStyle/>
          <a:p>
            <a:pPr>
              <a:defRPr/>
            </a:pPr>
            <a:fld id="{3C702BBD-2EB0-4C44-92BD-C12C7EDA54A5}" type="slidenum">
              <a:rPr lang="en-US" smtClean="0"/>
              <a:pPr>
                <a:defRPr/>
              </a:pPr>
              <a:t>49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85768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52400"/>
            <a:ext cx="8763000" cy="533400"/>
          </a:xfrm>
        </p:spPr>
        <p:txBody>
          <a:bodyPr anchor="t">
            <a:noAutofit/>
          </a:bodyPr>
          <a:lstStyle/>
          <a:p>
            <a:pPr algn="l" eaLnBrk="1" hangingPunct="1">
              <a:defRPr/>
            </a:pPr>
            <a:r>
              <a:rPr lang="en-US" sz="2400" b="1" dirty="0" smtClean="0">
                <a:solidFill>
                  <a:srgbClr val="336600"/>
                </a:solidFill>
                <a:effectLst/>
                <a:latin typeface="Cambria" pitchFamily="18" charset="0"/>
              </a:rPr>
              <a:t>Cosmic Frontier</a:t>
            </a:r>
            <a:r>
              <a:rPr lang="en-US" sz="2400" b="1" dirty="0">
                <a:solidFill>
                  <a:srgbClr val="336600"/>
                </a:solidFill>
                <a:effectLst/>
                <a:latin typeface="Cambria" pitchFamily="18" charset="0"/>
              </a:rPr>
              <a:t> </a:t>
            </a:r>
            <a:r>
              <a:rPr lang="en-US" sz="2400" b="1" dirty="0" smtClean="0">
                <a:solidFill>
                  <a:srgbClr val="336600"/>
                </a:solidFill>
                <a:effectLst/>
                <a:latin typeface="Cambria" pitchFamily="18" charset="0"/>
              </a:rPr>
              <a:t>– Program Manager Roles &amp; Responsibilities</a:t>
            </a:r>
          </a:p>
        </p:txBody>
      </p:sp>
      <p:sp>
        <p:nvSpPr>
          <p:cNvPr id="5" name="Rectangle 4"/>
          <p:cNvSpPr/>
          <p:nvPr/>
        </p:nvSpPr>
        <p:spPr>
          <a:xfrm>
            <a:off x="301118" y="2684584"/>
            <a:ext cx="8979677" cy="1295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smtClean="0">
                <a:solidFill>
                  <a:srgbClr val="336600"/>
                </a:solidFill>
              </a:rPr>
              <a:t>Manage efforts for budget codes:  </a:t>
            </a:r>
          </a:p>
          <a:p>
            <a:r>
              <a:rPr lang="en-US" sz="1600" b="1" dirty="0" smtClean="0">
                <a:solidFill>
                  <a:srgbClr val="336600"/>
                </a:solidFill>
              </a:rPr>
              <a:t>Research:  </a:t>
            </a:r>
            <a:r>
              <a:rPr lang="en-US" sz="1600" dirty="0" smtClean="0">
                <a:solidFill>
                  <a:srgbClr val="336600"/>
                </a:solidFill>
              </a:rPr>
              <a:t>supports scientists at universities, labs in all phases of the experiments/projects</a:t>
            </a:r>
          </a:p>
          <a:p>
            <a:r>
              <a:rPr lang="en-US" sz="1600" b="1" dirty="0" smtClean="0">
                <a:solidFill>
                  <a:srgbClr val="336600"/>
                </a:solidFill>
              </a:rPr>
              <a:t>Experiments:  </a:t>
            </a:r>
            <a:r>
              <a:rPr lang="en-US" sz="1600" dirty="0" smtClean="0">
                <a:solidFill>
                  <a:srgbClr val="336600"/>
                </a:solidFill>
              </a:rPr>
              <a:t>supports technical personnel, M&amp;S and equipment</a:t>
            </a:r>
          </a:p>
          <a:p>
            <a:pPr marL="285750" indent="-285750">
              <a:buFontTx/>
              <a:buChar char="-"/>
            </a:pPr>
            <a:r>
              <a:rPr lang="en-US" sz="1600" dirty="0" smtClean="0">
                <a:solidFill>
                  <a:srgbClr val="336600"/>
                </a:solidFill>
              </a:rPr>
              <a:t>For R&amp;D, small experiment fabrication, experiment operations</a:t>
            </a:r>
          </a:p>
          <a:p>
            <a:r>
              <a:rPr lang="en-US" sz="1600" dirty="0" smtClean="0">
                <a:solidFill>
                  <a:schemeClr val="tx1"/>
                </a:solidFill>
              </a:rPr>
              <a:t>* Fabrication of Projects during CD process is managed by Facilities/Projects Division</a:t>
            </a:r>
          </a:p>
        </p:txBody>
      </p:sp>
      <p:sp>
        <p:nvSpPr>
          <p:cNvPr id="6" name="Rectangle 5"/>
          <p:cNvSpPr/>
          <p:nvPr/>
        </p:nvSpPr>
        <p:spPr>
          <a:xfrm>
            <a:off x="115830" y="769326"/>
            <a:ext cx="8979677" cy="476982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sz="1600" b="1" u="sng" dirty="0" smtClean="0">
                <a:solidFill>
                  <a:srgbClr val="336600"/>
                </a:solidFill>
                <a:cs typeface="Times New Roman" pitchFamily="18" charset="0"/>
              </a:rPr>
              <a:t>Cosmic Frontier program managers</a:t>
            </a:r>
            <a:r>
              <a:rPr lang="en-US" sz="1600" b="1" dirty="0" smtClean="0">
                <a:solidFill>
                  <a:srgbClr val="336600"/>
                </a:solidFill>
                <a:cs typeface="Times New Roman" pitchFamily="18" charset="0"/>
              </a:rPr>
              <a:t>: Michael Salamon, Kathy Turner, Anwar Bhatti + contributions from many others for overlapping efforts, project execution etc.</a:t>
            </a:r>
          </a:p>
          <a:p>
            <a:pPr eaLnBrk="0" hangingPunct="0"/>
            <a:endParaRPr lang="en-US" sz="1000" b="1" dirty="0" smtClean="0">
              <a:solidFill>
                <a:srgbClr val="336600"/>
              </a:solidFill>
              <a:cs typeface="Times New Roman" pitchFamily="18" charset="0"/>
            </a:endParaRPr>
          </a:p>
          <a:p>
            <a:pPr eaLnBrk="0" hangingPunct="0"/>
            <a:r>
              <a:rPr lang="en-US" sz="1600" b="1" dirty="0" smtClean="0">
                <a:solidFill>
                  <a:srgbClr val="336600"/>
                </a:solidFill>
                <a:cs typeface="Times New Roman" pitchFamily="18" charset="0"/>
              </a:rPr>
              <a:t>Program </a:t>
            </a:r>
            <a:r>
              <a:rPr lang="en-US" sz="1600" b="1" dirty="0">
                <a:solidFill>
                  <a:srgbClr val="336600"/>
                </a:solidFill>
                <a:cs typeface="Times New Roman" pitchFamily="18" charset="0"/>
              </a:rPr>
              <a:t>Planning</a:t>
            </a:r>
          </a:p>
          <a:p>
            <a:pPr marL="285750" indent="-285750" eaLnBrk="0" hangingPunct="0">
              <a:buFont typeface="Arial" panose="020B0604020202020204" pitchFamily="34" charset="0"/>
              <a:buChar char="•"/>
            </a:pPr>
            <a:r>
              <a:rPr lang="en-US" sz="1600" dirty="0" smtClean="0">
                <a:solidFill>
                  <a:srgbClr val="336600"/>
                </a:solidFill>
                <a:cs typeface="Times New Roman" pitchFamily="18" charset="0"/>
              </a:rPr>
              <a:t>Use guidance </a:t>
            </a:r>
            <a:r>
              <a:rPr lang="en-US" sz="1600" dirty="0">
                <a:solidFill>
                  <a:srgbClr val="336600"/>
                </a:solidFill>
                <a:cs typeface="Times New Roman" pitchFamily="18" charset="0"/>
              </a:rPr>
              <a:t>from </a:t>
            </a:r>
            <a:r>
              <a:rPr lang="en-US" sz="1600" dirty="0" smtClean="0">
                <a:solidFill>
                  <a:srgbClr val="336600"/>
                </a:solidFill>
                <a:cs typeface="Times New Roman" pitchFamily="18" charset="0"/>
              </a:rPr>
              <a:t>FACA panels (HEPAP, AAAC), Community input, Task forces, NAS, other studies</a:t>
            </a:r>
          </a:p>
          <a:p>
            <a:pPr marL="285750" indent="-285750" eaLnBrk="0" hangingPunct="0">
              <a:buFont typeface="Arial" panose="020B0604020202020204" pitchFamily="34" charset="0"/>
              <a:buChar char="•"/>
            </a:pPr>
            <a:r>
              <a:rPr lang="en-US" sz="1600" dirty="0" smtClean="0">
                <a:solidFill>
                  <a:srgbClr val="336600"/>
                </a:solidFill>
                <a:cs typeface="Times New Roman" pitchFamily="18" charset="0"/>
              </a:rPr>
              <a:t>Reviews help determine portfolio</a:t>
            </a:r>
          </a:p>
          <a:p>
            <a:pPr marL="285750" indent="-285750" eaLnBrk="0" hangingPunct="0">
              <a:buFont typeface="Arial" panose="020B0604020202020204" pitchFamily="34" charset="0"/>
              <a:buChar char="•"/>
            </a:pPr>
            <a:r>
              <a:rPr lang="en-US" sz="1600" dirty="0">
                <a:solidFill>
                  <a:srgbClr val="336600"/>
                </a:solidFill>
                <a:cs typeface="Times New Roman" pitchFamily="18" charset="0"/>
              </a:rPr>
              <a:t>I</a:t>
            </a:r>
            <a:r>
              <a:rPr lang="en-US" sz="1600" dirty="0" smtClean="0">
                <a:solidFill>
                  <a:srgbClr val="336600"/>
                </a:solidFill>
                <a:cs typeface="Times New Roman" pitchFamily="18" charset="0"/>
              </a:rPr>
              <a:t>nteragency </a:t>
            </a:r>
            <a:r>
              <a:rPr lang="en-US" sz="1600" dirty="0">
                <a:solidFill>
                  <a:srgbClr val="336600"/>
                </a:solidFill>
                <a:cs typeface="Times New Roman" pitchFamily="18" charset="0"/>
              </a:rPr>
              <a:t>planning &amp; coordination</a:t>
            </a:r>
          </a:p>
          <a:p>
            <a:pPr eaLnBrk="0" hangingPunct="0"/>
            <a:endParaRPr lang="en-US" sz="1000" b="1" u="sng" dirty="0">
              <a:solidFill>
                <a:srgbClr val="336600"/>
              </a:solidFill>
              <a:cs typeface="Times New Roman" pitchFamily="18" charset="0"/>
            </a:endParaRPr>
          </a:p>
          <a:p>
            <a:pPr eaLnBrk="0" hangingPunct="0"/>
            <a:r>
              <a:rPr lang="en-US" sz="1600" b="1" dirty="0">
                <a:solidFill>
                  <a:srgbClr val="336600"/>
                </a:solidFill>
                <a:cs typeface="Times New Roman" pitchFamily="18" charset="0"/>
              </a:rPr>
              <a:t>Budget Formulation and </a:t>
            </a:r>
            <a:r>
              <a:rPr lang="en-US" sz="1600" b="1" dirty="0" smtClean="0">
                <a:solidFill>
                  <a:srgbClr val="336600"/>
                </a:solidFill>
                <a:cs typeface="Times New Roman" pitchFamily="18" charset="0"/>
              </a:rPr>
              <a:t>Execution</a:t>
            </a:r>
          </a:p>
          <a:p>
            <a:pPr marL="285750" indent="-285750" eaLnBrk="0" hangingPunct="0">
              <a:buFont typeface="Arial" panose="020B0604020202020204" pitchFamily="34" charset="0"/>
              <a:buChar char="•"/>
            </a:pPr>
            <a:r>
              <a:rPr lang="en-US" sz="1600" dirty="0" smtClean="0">
                <a:solidFill>
                  <a:srgbClr val="336600"/>
                </a:solidFill>
                <a:cs typeface="Times New Roman" pitchFamily="18" charset="0"/>
              </a:rPr>
              <a:t>We love spreadsheets!</a:t>
            </a:r>
            <a:endParaRPr lang="en-US" sz="1600" b="1" dirty="0">
              <a:solidFill>
                <a:srgbClr val="336600"/>
              </a:solidFill>
              <a:cs typeface="Times New Roman" pitchFamily="18" charset="0"/>
            </a:endParaRPr>
          </a:p>
          <a:p>
            <a:pPr eaLnBrk="0" hangingPunct="0"/>
            <a:endParaRPr lang="en-US" sz="1000" b="1" dirty="0">
              <a:solidFill>
                <a:srgbClr val="336600"/>
              </a:solidFill>
              <a:cs typeface="Times New Roman" pitchFamily="18" charset="0"/>
            </a:endParaRPr>
          </a:p>
          <a:p>
            <a:pPr eaLnBrk="0" hangingPunct="0"/>
            <a:r>
              <a:rPr lang="en-US" sz="1600" b="1" dirty="0" smtClean="0">
                <a:solidFill>
                  <a:srgbClr val="336600"/>
                </a:solidFill>
                <a:cs typeface="Times New Roman" pitchFamily="18" charset="0"/>
              </a:rPr>
              <a:t>Research efforts</a:t>
            </a:r>
          </a:p>
          <a:p>
            <a:pPr marL="285750" indent="-285750" eaLnBrk="0" hangingPunct="0">
              <a:buFont typeface="Arial" panose="020B0604020202020204" pitchFamily="34" charset="0"/>
              <a:buChar char="•"/>
            </a:pPr>
            <a:r>
              <a:rPr lang="en-US" sz="1600" b="1" dirty="0" smtClean="0">
                <a:solidFill>
                  <a:srgbClr val="336600"/>
                </a:solidFill>
                <a:cs typeface="Times New Roman" pitchFamily="18" charset="0"/>
              </a:rPr>
              <a:t>Grants </a:t>
            </a:r>
            <a:r>
              <a:rPr lang="en-US" sz="1600" dirty="0">
                <a:solidFill>
                  <a:srgbClr val="336600"/>
                </a:solidFill>
                <a:cs typeface="Times New Roman" pitchFamily="18" charset="0"/>
              </a:rPr>
              <a:t>– </a:t>
            </a:r>
            <a:r>
              <a:rPr lang="en-US" sz="1600" dirty="0" smtClean="0">
                <a:solidFill>
                  <a:srgbClr val="336600"/>
                </a:solidFill>
                <a:cs typeface="Times New Roman" pitchFamily="18" charset="0"/>
              </a:rPr>
              <a:t>reviews, processing, oversight</a:t>
            </a:r>
            <a:endParaRPr lang="en-US" sz="1600" dirty="0">
              <a:solidFill>
                <a:srgbClr val="336600"/>
              </a:solidFill>
              <a:cs typeface="Times New Roman" pitchFamily="18" charset="0"/>
            </a:endParaRPr>
          </a:p>
          <a:p>
            <a:pPr marL="285750" indent="-285750" eaLnBrk="0" hangingPunct="0">
              <a:buFont typeface="Arial" panose="020B0604020202020204" pitchFamily="34" charset="0"/>
              <a:buChar char="•"/>
            </a:pPr>
            <a:r>
              <a:rPr lang="en-US" sz="1600" b="1" dirty="0" smtClean="0">
                <a:solidFill>
                  <a:srgbClr val="336600"/>
                </a:solidFill>
                <a:cs typeface="Times New Roman" pitchFamily="18" charset="0"/>
              </a:rPr>
              <a:t>Labs </a:t>
            </a:r>
            <a:r>
              <a:rPr lang="en-US" sz="1600" dirty="0" smtClean="0">
                <a:solidFill>
                  <a:srgbClr val="336600"/>
                </a:solidFill>
                <a:cs typeface="Times New Roman" pitchFamily="18" charset="0"/>
              </a:rPr>
              <a:t>– </a:t>
            </a:r>
            <a:r>
              <a:rPr lang="en-US" sz="1600" dirty="0">
                <a:solidFill>
                  <a:srgbClr val="336600"/>
                </a:solidFill>
                <a:cs typeface="Times New Roman" pitchFamily="18" charset="0"/>
              </a:rPr>
              <a:t>reviews, processing, oversight</a:t>
            </a:r>
          </a:p>
          <a:p>
            <a:pPr eaLnBrk="0" hangingPunct="0"/>
            <a:endParaRPr lang="en-US" sz="1000" dirty="0">
              <a:solidFill>
                <a:srgbClr val="336600"/>
              </a:solidFill>
              <a:cs typeface="Times New Roman" pitchFamily="18" charset="0"/>
            </a:endParaRPr>
          </a:p>
          <a:p>
            <a:pPr eaLnBrk="0" hangingPunct="0"/>
            <a:r>
              <a:rPr lang="en-US" sz="1600" b="1" dirty="0" smtClean="0">
                <a:solidFill>
                  <a:srgbClr val="336600"/>
                </a:solidFill>
                <a:cs typeface="Times New Roman" pitchFamily="18" charset="0"/>
              </a:rPr>
              <a:t>Experiments</a:t>
            </a:r>
            <a:endParaRPr lang="en-US" sz="1600" b="1" dirty="0">
              <a:solidFill>
                <a:srgbClr val="336600"/>
              </a:solidFill>
              <a:cs typeface="Times New Roman" pitchFamily="18" charset="0"/>
            </a:endParaRPr>
          </a:p>
          <a:p>
            <a:pPr marL="285750" indent="-285750" eaLnBrk="0" hangingPunct="0">
              <a:buFontTx/>
              <a:buChar char="-"/>
            </a:pPr>
            <a:r>
              <a:rPr lang="en-US" sz="1600" dirty="0" smtClean="0">
                <a:solidFill>
                  <a:srgbClr val="336600"/>
                </a:solidFill>
                <a:cs typeface="Times New Roman" pitchFamily="18" charset="0"/>
              </a:rPr>
              <a:t>Setting up the experiment/project, interagency planning &amp; coordination, push it through the system to get it to the fabrication phase and then oversee/manage it during the operations phase.</a:t>
            </a:r>
          </a:p>
          <a:p>
            <a:pPr marL="285750" indent="-285750" eaLnBrk="0" hangingPunct="0">
              <a:buFontTx/>
              <a:buChar char="-"/>
            </a:pPr>
            <a:r>
              <a:rPr lang="en-US" sz="1600" dirty="0" smtClean="0">
                <a:solidFill>
                  <a:srgbClr val="336600"/>
                </a:solidFill>
                <a:cs typeface="Times New Roman" pitchFamily="18" charset="0"/>
              </a:rPr>
              <a:t>Oversee science planning and analysis activities throughout the entire experiment</a:t>
            </a:r>
          </a:p>
          <a:p>
            <a:pPr marL="285750" indent="-285750" eaLnBrk="0" hangingPunct="0">
              <a:buFontTx/>
              <a:buChar char="-"/>
            </a:pPr>
            <a:r>
              <a:rPr lang="en-US" sz="1600" dirty="0" smtClean="0">
                <a:solidFill>
                  <a:srgbClr val="336600"/>
                </a:solidFill>
                <a:cs typeface="Times New Roman" pitchFamily="18" charset="0"/>
              </a:rPr>
              <a:t>Oversee R&amp;D, </a:t>
            </a:r>
            <a:r>
              <a:rPr lang="en-US" sz="1600" dirty="0">
                <a:solidFill>
                  <a:srgbClr val="336600"/>
                </a:solidFill>
                <a:cs typeface="Times New Roman" pitchFamily="18" charset="0"/>
              </a:rPr>
              <a:t>F</a:t>
            </a:r>
            <a:r>
              <a:rPr lang="en-US" sz="1600" dirty="0" smtClean="0">
                <a:solidFill>
                  <a:srgbClr val="336600"/>
                </a:solidFill>
                <a:cs typeface="Times New Roman" pitchFamily="18" charset="0"/>
              </a:rPr>
              <a:t>abrication (small experiment), Operations activities </a:t>
            </a:r>
            <a:r>
              <a:rPr lang="en-US" sz="1600" dirty="0">
                <a:solidFill>
                  <a:srgbClr val="336600"/>
                </a:solidFill>
                <a:cs typeface="Times New Roman" pitchFamily="18" charset="0"/>
              </a:rPr>
              <a:t>using Joint Oversight Groups, Finance Boards</a:t>
            </a:r>
            <a:r>
              <a:rPr lang="en-US" sz="1600" dirty="0" smtClean="0">
                <a:solidFill>
                  <a:srgbClr val="336600"/>
                </a:solidFill>
                <a:cs typeface="Times New Roman" pitchFamily="18" charset="0"/>
              </a:rPr>
              <a:t>, Regular meetings &amp; </a:t>
            </a:r>
            <a:r>
              <a:rPr lang="en-US" sz="1600" dirty="0">
                <a:solidFill>
                  <a:srgbClr val="336600"/>
                </a:solidFill>
                <a:cs typeface="Times New Roman" pitchFamily="18" charset="0"/>
              </a:rPr>
              <a:t>s</a:t>
            </a:r>
            <a:r>
              <a:rPr lang="en-US" sz="1600" dirty="0" smtClean="0">
                <a:solidFill>
                  <a:srgbClr val="336600"/>
                </a:solidFill>
                <a:cs typeface="Times New Roman" pitchFamily="18" charset="0"/>
              </a:rPr>
              <a:t>tatus </a:t>
            </a:r>
            <a:r>
              <a:rPr lang="en-US" sz="1600" dirty="0">
                <a:solidFill>
                  <a:srgbClr val="336600"/>
                </a:solidFill>
                <a:cs typeface="Times New Roman" pitchFamily="18" charset="0"/>
              </a:rPr>
              <a:t>reports, </a:t>
            </a:r>
            <a:r>
              <a:rPr lang="en-US" sz="1600" dirty="0" smtClean="0">
                <a:solidFill>
                  <a:srgbClr val="336600"/>
                </a:solidFill>
                <a:cs typeface="Times New Roman" pitchFamily="18" charset="0"/>
              </a:rPr>
              <a:t>Reviews</a:t>
            </a:r>
            <a:endParaRPr lang="en-US" sz="1600" dirty="0">
              <a:solidFill>
                <a:srgbClr val="336600"/>
              </a:solidFill>
              <a:cs typeface="Times New Roman" pitchFamily="18" charset="0"/>
            </a:endParaRPr>
          </a:p>
        </p:txBody>
      </p:sp>
      <p:sp>
        <p:nvSpPr>
          <p:cNvPr id="3" name="TextBox 2"/>
          <p:cNvSpPr txBox="1"/>
          <p:nvPr/>
        </p:nvSpPr>
        <p:spPr>
          <a:xfrm>
            <a:off x="115830" y="5549273"/>
            <a:ext cx="8508774" cy="769441"/>
          </a:xfrm>
          <a:prstGeom prst="rect">
            <a:avLst/>
          </a:prstGeom>
          <a:noFill/>
        </p:spPr>
        <p:txBody>
          <a:bodyPr wrap="square" rtlCol="0">
            <a:spAutoFit/>
          </a:bodyPr>
          <a:lstStyle/>
          <a:p>
            <a:r>
              <a:rPr lang="en-US" sz="1600" dirty="0" smtClean="0">
                <a:solidFill>
                  <a:srgbClr val="0000CC"/>
                </a:solidFill>
                <a:latin typeface="+mn-lt"/>
              </a:rPr>
              <a:t>Other responsibilities  of Cosmic Frontier Program Managers:</a:t>
            </a:r>
          </a:p>
          <a:p>
            <a:pPr marL="285750" indent="-285750">
              <a:buFont typeface="Arial" panose="020B0604020202020204" pitchFamily="34" charset="0"/>
              <a:buChar char="•"/>
            </a:pPr>
            <a:r>
              <a:rPr lang="en-US" sz="1400" dirty="0" smtClean="0">
                <a:solidFill>
                  <a:srgbClr val="0000CC"/>
                </a:solidFill>
                <a:latin typeface="+mn-lt"/>
              </a:rPr>
              <a:t>Kathy Turner – program manager for DES, DESI during project phase</a:t>
            </a:r>
          </a:p>
          <a:p>
            <a:pPr marL="285750" indent="-285750">
              <a:buFont typeface="Arial" panose="020B0604020202020204" pitchFamily="34" charset="0"/>
              <a:buChar char="•"/>
            </a:pPr>
            <a:r>
              <a:rPr lang="en-US" sz="1400" dirty="0" smtClean="0">
                <a:solidFill>
                  <a:srgbClr val="0000CC"/>
                </a:solidFill>
                <a:latin typeface="+mn-lt"/>
              </a:rPr>
              <a:t>Michael Salamon – HEP international agreements</a:t>
            </a:r>
          </a:p>
        </p:txBody>
      </p:sp>
      <p:sp>
        <p:nvSpPr>
          <p:cNvPr id="7" name="Slide Number Placeholder 1"/>
          <p:cNvSpPr txBox="1">
            <a:spLocks/>
          </p:cNvSpPr>
          <p:nvPr/>
        </p:nvSpPr>
        <p:spPr>
          <a:xfrm>
            <a:off x="8413749" y="6351588"/>
            <a:ext cx="53681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5BDFBDF-F317-4955-B421-A93014685310}" type="slidenum">
              <a:rPr lang="en-US" smtClean="0"/>
              <a:pPr>
                <a:defRPr/>
              </a:pPr>
              <a:t>5</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93304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0809"/>
            <a:ext cx="9144000" cy="533400"/>
          </a:xfrm>
        </p:spPr>
        <p:txBody>
          <a:bodyPr>
            <a:no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HEP Budget - Cosmic Frontier</a:t>
            </a:r>
          </a:p>
        </p:txBody>
      </p:sp>
      <p:sp>
        <p:nvSpPr>
          <p:cNvPr id="5" name="Rectangle 8"/>
          <p:cNvSpPr>
            <a:spLocks noChangeArrowheads="1"/>
          </p:cNvSpPr>
          <p:nvPr/>
        </p:nvSpPr>
        <p:spPr bwMode="auto">
          <a:xfrm>
            <a:off x="0" y="794928"/>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b="0" i="1" dirty="0">
              <a:solidFill>
                <a:prstClr val="black"/>
              </a:solidFill>
              <a:effectLst>
                <a:outerShdw blurRad="38100" dist="38100" dir="2700000" algn="tl">
                  <a:srgbClr val="FFFFFF"/>
                </a:outerShdw>
              </a:effectLst>
              <a:latin typeface="Book Antiqua" pitchFamily="18" charset="0"/>
            </a:endParaRPr>
          </a:p>
        </p:txBody>
      </p:sp>
      <p:graphicFrame>
        <p:nvGraphicFramePr>
          <p:cNvPr id="3" name="Table 2"/>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27354462"/>
              </p:ext>
            </p:extLst>
          </p:nvPr>
        </p:nvGraphicFramePr>
        <p:xfrm>
          <a:off x="232873" y="1228054"/>
          <a:ext cx="8480303" cy="3413760"/>
        </p:xfrm>
        <a:graphic>
          <a:graphicData uri="http://schemas.openxmlformats.org/drawingml/2006/table">
            <a:tbl>
              <a:tblPr/>
              <a:tblGrid>
                <a:gridCol w="3912530"/>
                <a:gridCol w="920000"/>
                <a:gridCol w="849360"/>
                <a:gridCol w="869344"/>
                <a:gridCol w="1113915"/>
                <a:gridCol w="815154"/>
              </a:tblGrid>
              <a:tr h="190500">
                <a:tc>
                  <a:txBody>
                    <a:bodyPr/>
                    <a:lstStyle/>
                    <a:p>
                      <a:pPr algn="l" fontAlgn="b"/>
                      <a:r>
                        <a:rPr lang="en-US" sz="1600" b="1" i="0" u="none" strike="noStrike" dirty="0" smtClean="0">
                          <a:solidFill>
                            <a:srgbClr val="000000"/>
                          </a:solidFill>
                          <a:effectLst/>
                          <a:latin typeface="Calibri"/>
                        </a:rPr>
                        <a:t>Cosmic Frontier Funding </a:t>
                      </a:r>
                      <a:r>
                        <a:rPr lang="en-US" sz="1600" b="1" i="0" u="none" strike="noStrike" dirty="0">
                          <a:solidFill>
                            <a:srgbClr val="000000"/>
                          </a:solidFill>
                          <a:effectLst/>
                          <a:latin typeface="Calibri"/>
                        </a:rPr>
                        <a:t>(in $K)</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b="1" i="0" u="none" strike="noStrike" dirty="0">
                          <a:solidFill>
                            <a:srgbClr val="000000"/>
                          </a:solidFill>
                          <a:effectLst/>
                          <a:latin typeface="Calibri"/>
                        </a:rPr>
                        <a:t>FY 2012 Actual</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b="1" i="0" u="none" strike="noStrike" dirty="0">
                          <a:solidFill>
                            <a:srgbClr val="000000"/>
                          </a:solidFill>
                          <a:effectLst/>
                          <a:latin typeface="Calibri"/>
                        </a:rPr>
                        <a:t>FY 2013 Actual</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b="1" i="0" u="none" strike="noStrike" dirty="0" smtClean="0">
                          <a:solidFill>
                            <a:srgbClr val="000000"/>
                          </a:solidFill>
                          <a:effectLst/>
                          <a:latin typeface="Calibri"/>
                        </a:rPr>
                        <a:t>FY 2014</a:t>
                      </a:r>
                    </a:p>
                    <a:p>
                      <a:pPr algn="ctr" fontAlgn="b"/>
                      <a:r>
                        <a:rPr lang="en-US" sz="1600" b="1" i="0" u="none" strike="noStrike" dirty="0" smtClean="0">
                          <a:solidFill>
                            <a:srgbClr val="000000"/>
                          </a:solidFill>
                          <a:effectLst/>
                          <a:latin typeface="Calibri"/>
                        </a:rPr>
                        <a:t>Request</a:t>
                      </a:r>
                      <a:endParaRPr lang="en-US" sz="1600" b="1"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b="1" i="0" u="none" strike="noStrike" dirty="0">
                          <a:solidFill>
                            <a:srgbClr val="000000"/>
                          </a:solidFill>
                          <a:effectLst/>
                          <a:latin typeface="Calibri"/>
                        </a:rPr>
                        <a:t>FY 2014 </a:t>
                      </a:r>
                      <a:r>
                        <a:rPr lang="en-US" sz="1600" b="1" i="0" u="none" strike="noStrike" dirty="0" smtClean="0">
                          <a:solidFill>
                            <a:srgbClr val="000000"/>
                          </a:solidFill>
                          <a:effectLst/>
                          <a:latin typeface="Calibri"/>
                        </a:rPr>
                        <a:t>Current</a:t>
                      </a:r>
                      <a:r>
                        <a:rPr lang="en-US" sz="1600" b="1" i="0" u="none" strike="noStrike" baseline="0" dirty="0" smtClean="0">
                          <a:solidFill>
                            <a:srgbClr val="000000"/>
                          </a:solidFill>
                          <a:effectLst/>
                          <a:latin typeface="Calibri"/>
                        </a:rPr>
                        <a:t> (May 2014)</a:t>
                      </a:r>
                      <a:endParaRPr lang="en-US" sz="1600" b="1"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600" b="1" i="0" u="none" strike="noStrike" dirty="0">
                          <a:solidFill>
                            <a:srgbClr val="000000"/>
                          </a:solidFill>
                          <a:effectLst/>
                          <a:latin typeface="Calibri"/>
                        </a:rPr>
                        <a:t>FY2015 Request</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190500">
                <a:tc>
                  <a:txBody>
                    <a:bodyPr/>
                    <a:lstStyle/>
                    <a:p>
                      <a:pPr algn="l" fontAlgn="b"/>
                      <a:r>
                        <a:rPr lang="en-US" sz="1600" b="0" i="0" u="none" strike="noStrike" dirty="0">
                          <a:solidFill>
                            <a:srgbClr val="000000"/>
                          </a:solidFill>
                          <a:effectLst/>
                          <a:latin typeface="Calibri"/>
                        </a:rPr>
                        <a:t>Research - </a:t>
                      </a:r>
                      <a:r>
                        <a:rPr lang="en-US" sz="1600" b="0" i="0" u="none" strike="noStrike" dirty="0" err="1">
                          <a:solidFill>
                            <a:srgbClr val="000000"/>
                          </a:solidFill>
                          <a:effectLst/>
                          <a:latin typeface="Calibri"/>
                        </a:rPr>
                        <a:t>univ</a:t>
                      </a:r>
                      <a:r>
                        <a:rPr lang="en-US" sz="1600" b="0" i="0" u="none" strike="noStrike" dirty="0">
                          <a:solidFill>
                            <a:srgbClr val="000000"/>
                          </a:solidFill>
                          <a:effectLst/>
                          <a:latin typeface="Calibri"/>
                        </a:rPr>
                        <a:t> + lab</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6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dirty="0" smtClean="0">
                          <a:solidFill>
                            <a:srgbClr val="000000"/>
                          </a:solidFill>
                          <a:effectLst/>
                          <a:latin typeface="Calibri"/>
                        </a:rPr>
                        <a:t>46,840</a:t>
                      </a:r>
                      <a:endParaRPr lang="en-US" sz="1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dirty="0" smtClean="0">
                          <a:solidFill>
                            <a:srgbClr val="000000"/>
                          </a:solidFill>
                          <a:effectLst/>
                          <a:latin typeface="Calibri"/>
                        </a:rPr>
                        <a:t>49,271</a:t>
                      </a:r>
                      <a:endParaRPr lang="en-US" sz="1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dirty="0" smtClean="0">
                          <a:solidFill>
                            <a:srgbClr val="000000"/>
                          </a:solidFill>
                          <a:effectLst/>
                          <a:latin typeface="Calibri"/>
                        </a:rPr>
                        <a:t>45,435</a:t>
                      </a:r>
                      <a:endParaRPr lang="en-US" sz="1600" b="0" i="0" u="none" strike="noStrike" dirty="0">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n-US" sz="1600" b="0" i="0" u="none" strike="noStrike" dirty="0">
                          <a:solidFill>
                            <a:srgbClr val="000000"/>
                          </a:solidFill>
                          <a:effectLst/>
                          <a:latin typeface="Calibri"/>
                        </a:rPr>
                        <a:t>Research - </a:t>
                      </a:r>
                      <a:r>
                        <a:rPr lang="en-US" sz="1600" b="0" i="0" u="none" strike="noStrike" dirty="0" err="1">
                          <a:solidFill>
                            <a:srgbClr val="000000"/>
                          </a:solidFill>
                          <a:effectLst/>
                          <a:latin typeface="Calibri"/>
                        </a:rPr>
                        <a:t>univ</a:t>
                      </a:r>
                      <a:endParaRPr lang="en-US"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12,881</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12,233</a:t>
                      </a:r>
                    </a:p>
                  </a:txBody>
                  <a:tcPr marL="0" marR="0" marT="0" marB="0" anchor="b">
                    <a:lnL>
                      <a:noFill/>
                    </a:lnL>
                    <a:lnR>
                      <a:noFill/>
                    </a:lnR>
                    <a:lnT>
                      <a:noFill/>
                    </a:lnT>
                    <a:lnB>
                      <a:noFill/>
                    </a:lnB>
                  </a:tcPr>
                </a:tc>
                <a:tc>
                  <a:txBody>
                    <a:bodyPr/>
                    <a:lstStyle/>
                    <a:p>
                      <a:pPr algn="r" fontAlgn="b"/>
                      <a:endParaRPr lang="en-US"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600" b="0" i="0" u="none" strike="noStrike">
                        <a:solidFill>
                          <a:srgbClr val="000000"/>
                        </a:solidFill>
                        <a:effectLst/>
                        <a:latin typeface="Calibri"/>
                      </a:endParaRPr>
                    </a:p>
                  </a:txBody>
                  <a:tcPr marL="0" marR="0" marT="0" marB="0" anchor="b">
                    <a:lnL>
                      <a:noFill/>
                    </a:lnL>
                    <a:lnR>
                      <a:noFill/>
                    </a:lnR>
                    <a:lnT>
                      <a:noFill/>
                    </a:lnT>
                    <a:lnB>
                      <a:noFill/>
                    </a:lnB>
                  </a:tcPr>
                </a:tc>
              </a:tr>
              <a:tr h="190500">
                <a:tc>
                  <a:txBody>
                    <a:bodyPr/>
                    <a:lstStyle/>
                    <a:p>
                      <a:pPr algn="l" fontAlgn="b"/>
                      <a:r>
                        <a:rPr lang="en-US" sz="1600" b="0" i="0" u="none" strike="noStrike">
                          <a:solidFill>
                            <a:srgbClr val="000000"/>
                          </a:solidFill>
                          <a:effectLst/>
                          <a:latin typeface="Calibri"/>
                        </a:rPr>
                        <a:t>Research - lab</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34,962</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36,419</a:t>
                      </a:r>
                    </a:p>
                  </a:txBody>
                  <a:tcPr marL="0" marR="0" marT="0" marB="0" anchor="b">
                    <a:lnL>
                      <a:noFill/>
                    </a:lnL>
                    <a:lnR>
                      <a:noFill/>
                    </a:lnR>
                    <a:lnT>
                      <a:noFill/>
                    </a:lnT>
                    <a:lnB>
                      <a:noFill/>
                    </a:lnB>
                  </a:tcPr>
                </a:tc>
                <a:tc>
                  <a:txBody>
                    <a:bodyPr/>
                    <a:lstStyle/>
                    <a:p>
                      <a:pPr algn="r" fontAlgn="b"/>
                      <a:endParaRPr lang="en-US"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600" b="0" i="0" u="none" strike="noStrike">
                        <a:solidFill>
                          <a:srgbClr val="000000"/>
                        </a:solidFill>
                        <a:effectLst/>
                        <a:latin typeface="Calibri"/>
                      </a:endParaRPr>
                    </a:p>
                  </a:txBody>
                  <a:tcPr marL="0" marR="0" marT="0" marB="0" anchor="b">
                    <a:lnL>
                      <a:noFill/>
                    </a:lnL>
                    <a:lnR>
                      <a:noFill/>
                    </a:lnR>
                    <a:lnT>
                      <a:noFill/>
                    </a:lnT>
                    <a:lnB>
                      <a:noFill/>
                    </a:lnB>
                  </a:tcPr>
                </a:tc>
              </a:tr>
              <a:tr h="190500">
                <a:tc>
                  <a:txBody>
                    <a:bodyPr/>
                    <a:lstStyle/>
                    <a:p>
                      <a:pPr algn="l" fontAlgn="b"/>
                      <a:r>
                        <a:rPr lang="en-US" sz="1600" b="0" i="0" u="none" strike="noStrike">
                          <a:solidFill>
                            <a:srgbClr val="000000"/>
                          </a:solidFill>
                          <a:effectLst/>
                          <a:latin typeface="Calibri"/>
                        </a:rPr>
                        <a:t>Facilities - operating</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8,505</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10,111</a:t>
                      </a:r>
                    </a:p>
                  </a:txBody>
                  <a:tcPr marL="0" marR="0" marT="0"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Calibri"/>
                        </a:rPr>
                        <a:t>7,500</a:t>
                      </a:r>
                      <a:endParaRPr lang="en-US"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Calibri"/>
                        </a:rPr>
                        <a:t>9,615</a:t>
                      </a:r>
                      <a:endParaRPr lang="en-US"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7,238</a:t>
                      </a:r>
                    </a:p>
                  </a:txBody>
                  <a:tcPr marL="0" marR="0" marT="0" marB="0" anchor="b">
                    <a:lnL>
                      <a:noFill/>
                    </a:lnL>
                    <a:lnR>
                      <a:noFill/>
                    </a:lnR>
                    <a:lnT>
                      <a:noFill/>
                    </a:lnT>
                    <a:lnB>
                      <a:noFill/>
                    </a:lnB>
                  </a:tcPr>
                </a:tc>
              </a:tr>
              <a:tr h="190500">
                <a:tc>
                  <a:txBody>
                    <a:bodyPr/>
                    <a:lstStyle/>
                    <a:p>
                      <a:pPr algn="l" fontAlgn="b"/>
                      <a:r>
                        <a:rPr lang="en-US" sz="1600" b="0" i="0" u="none" strike="noStrike">
                          <a:solidFill>
                            <a:srgbClr val="000000"/>
                          </a:solidFill>
                          <a:effectLst/>
                          <a:latin typeface="Calibri"/>
                        </a:rPr>
                        <a:t>Projects - MIE - HAWC</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1,500</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1,500</a:t>
                      </a:r>
                    </a:p>
                  </a:txBody>
                  <a:tcPr marL="0" marR="0" marT="0" marB="0" anchor="b">
                    <a:lnL>
                      <a:noFill/>
                    </a:lnL>
                    <a:lnR>
                      <a:noFill/>
                    </a:lnR>
                    <a:lnT>
                      <a:noFill/>
                    </a:lnT>
                    <a:lnB>
                      <a:noFill/>
                    </a:lnB>
                  </a:tcPr>
                </a:tc>
                <a:tc>
                  <a:txBody>
                    <a:bodyPr/>
                    <a:lstStyle/>
                    <a:p>
                      <a:pPr algn="r" fontAlgn="b"/>
                      <a:endParaRPr lang="en-US"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600" b="0" i="0" u="none" strike="noStrike">
                        <a:solidFill>
                          <a:srgbClr val="000000"/>
                        </a:solidFill>
                        <a:effectLst/>
                        <a:latin typeface="Calibri"/>
                      </a:endParaRPr>
                    </a:p>
                  </a:txBody>
                  <a:tcPr marL="0" marR="0" marT="0" marB="0" anchor="b">
                    <a:lnL>
                      <a:noFill/>
                    </a:lnL>
                    <a:lnR>
                      <a:noFill/>
                    </a:lnR>
                    <a:lnT>
                      <a:noFill/>
                    </a:lnT>
                    <a:lnB>
                      <a:noFill/>
                    </a:lnB>
                  </a:tcPr>
                </a:tc>
              </a:tr>
              <a:tr h="190500">
                <a:tc>
                  <a:txBody>
                    <a:bodyPr/>
                    <a:lstStyle/>
                    <a:p>
                      <a:pPr algn="l" fontAlgn="b"/>
                      <a:r>
                        <a:rPr lang="en-US" sz="1600" b="0" i="0" u="none" strike="noStrike" dirty="0">
                          <a:solidFill>
                            <a:srgbClr val="000000"/>
                          </a:solidFill>
                          <a:effectLst/>
                          <a:latin typeface="Calibri"/>
                        </a:rPr>
                        <a:t>Projects - MIE </a:t>
                      </a:r>
                      <a:r>
                        <a:rPr lang="en-US" sz="1600" b="0" i="0" u="none" strike="noStrike" dirty="0" smtClean="0">
                          <a:solidFill>
                            <a:srgbClr val="000000"/>
                          </a:solidFill>
                          <a:effectLst/>
                          <a:latin typeface="Calibri"/>
                        </a:rPr>
                        <a:t>R&amp;D,  LSST </a:t>
                      </a:r>
                      <a:r>
                        <a:rPr lang="en-US" sz="1600" b="0" i="0" u="none" strike="noStrike" dirty="0">
                          <a:solidFill>
                            <a:srgbClr val="000000"/>
                          </a:solidFill>
                          <a:effectLst/>
                          <a:latin typeface="Calibri"/>
                        </a:rPr>
                        <a:t>camera</a:t>
                      </a: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5,500</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8,000</a:t>
                      </a:r>
                    </a:p>
                  </a:txBody>
                  <a:tcPr marL="0" marR="0" marT="0" marB="0" anchor="b">
                    <a:lnL>
                      <a:noFill/>
                    </a:lnL>
                    <a:lnR>
                      <a:noFill/>
                    </a:lnR>
                    <a:lnT>
                      <a:noFill/>
                    </a:lnT>
                    <a:lnB>
                      <a:noFill/>
                    </a:lnB>
                  </a:tcPr>
                </a:tc>
                <a:tc>
                  <a:txBody>
                    <a:bodyPr/>
                    <a:lstStyle/>
                    <a:p>
                      <a:pPr algn="r" fontAlgn="b"/>
                      <a:endParaRPr lang="en-US"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Calibri"/>
                        </a:rPr>
                        <a:t>3,000</a:t>
                      </a:r>
                      <a:endParaRPr lang="en-US"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600" b="0" i="0" u="none" strike="noStrike">
                        <a:solidFill>
                          <a:srgbClr val="000000"/>
                        </a:solidFill>
                        <a:effectLst/>
                        <a:latin typeface="Calibri"/>
                      </a:endParaRPr>
                    </a:p>
                  </a:txBody>
                  <a:tcPr marL="0" marR="0" marT="0" marB="0" anchor="b">
                    <a:lnL>
                      <a:noFill/>
                    </a:lnL>
                    <a:lnR>
                      <a:noFill/>
                    </a:lnR>
                    <a:lnT>
                      <a:noFill/>
                    </a:lnT>
                    <a:lnB>
                      <a:noFill/>
                    </a:lnB>
                  </a:tcPr>
                </a:tc>
              </a:tr>
              <a:tr h="190500">
                <a:tc>
                  <a:txBody>
                    <a:bodyPr/>
                    <a:lstStyle/>
                    <a:p>
                      <a:pPr algn="l" fontAlgn="b"/>
                      <a:r>
                        <a:rPr lang="en-US" sz="1600" b="0" i="0" u="none" strike="noStrike" dirty="0">
                          <a:solidFill>
                            <a:srgbClr val="000000"/>
                          </a:solidFill>
                          <a:effectLst/>
                          <a:latin typeface="Calibri"/>
                        </a:rPr>
                        <a:t>Projects - MIE fabrication,  LSST camera</a:t>
                      </a:r>
                    </a:p>
                  </a:txBody>
                  <a:tcPr marL="0" marR="0" marT="0" marB="0" anchor="b">
                    <a:lnL>
                      <a:noFill/>
                    </a:lnL>
                    <a:lnR>
                      <a:noFill/>
                    </a:lnR>
                    <a:lnT>
                      <a:noFill/>
                    </a:lnT>
                    <a:lnB>
                      <a:noFill/>
                    </a:lnB>
                  </a:tcPr>
                </a:tc>
                <a:tc>
                  <a:txBody>
                    <a:bodyPr/>
                    <a:lstStyle/>
                    <a:p>
                      <a:pPr algn="r" fontAlgn="b"/>
                      <a:endParaRPr lang="en-US" sz="1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Calibri"/>
                        </a:rPr>
                        <a:t>22,000</a:t>
                      </a:r>
                      <a:endParaRPr lang="en-US"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Calibri"/>
                        </a:rPr>
                        <a:t>19,000</a:t>
                      </a:r>
                      <a:endParaRPr lang="en-US"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35,000</a:t>
                      </a:r>
                    </a:p>
                  </a:txBody>
                  <a:tcPr marL="0" marR="0" marT="0" marB="0" anchor="b">
                    <a:lnL>
                      <a:noFill/>
                    </a:lnL>
                    <a:lnR>
                      <a:noFill/>
                    </a:lnR>
                    <a:lnT>
                      <a:noFill/>
                    </a:lnT>
                    <a:lnB>
                      <a:noFill/>
                    </a:lnB>
                  </a:tcPr>
                </a:tc>
              </a:tr>
              <a:tr h="190500">
                <a:tc>
                  <a:txBody>
                    <a:bodyPr/>
                    <a:lstStyle/>
                    <a:p>
                      <a:pPr algn="l" fontAlgn="b"/>
                      <a:r>
                        <a:rPr lang="en-US" sz="1600" b="0" i="0" u="none" strike="noStrike" dirty="0">
                          <a:solidFill>
                            <a:srgbClr val="000000"/>
                          </a:solidFill>
                          <a:effectLst/>
                          <a:latin typeface="Calibri"/>
                        </a:rPr>
                        <a:t>Projects - future R&amp;D, small </a:t>
                      </a:r>
                      <a:r>
                        <a:rPr lang="en-US" sz="1600" b="0" i="0" u="none" strike="noStrike" dirty="0" smtClean="0">
                          <a:solidFill>
                            <a:srgbClr val="000000"/>
                          </a:solidFill>
                          <a:effectLst/>
                          <a:latin typeface="Calibri"/>
                        </a:rPr>
                        <a:t>fabrication </a:t>
                      </a:r>
                    </a:p>
                    <a:p>
                      <a:pPr algn="l" fontAlgn="b"/>
                      <a:r>
                        <a:rPr lang="en-US" sz="1600" b="0" i="0" u="none" strike="noStrike" dirty="0" smtClean="0">
                          <a:solidFill>
                            <a:srgbClr val="000000"/>
                          </a:solidFill>
                          <a:effectLst/>
                          <a:latin typeface="Calibri"/>
                        </a:rPr>
                        <a:t>(incl. DESI, DM-G2, </a:t>
                      </a:r>
                      <a:r>
                        <a:rPr lang="en-US" sz="1600" b="0" i="0" u="none" strike="noStrike" dirty="0" err="1" smtClean="0">
                          <a:solidFill>
                            <a:srgbClr val="000000"/>
                          </a:solidFill>
                          <a:effectLst/>
                          <a:latin typeface="Calibri"/>
                        </a:rPr>
                        <a:t>etc</a:t>
                      </a:r>
                      <a:r>
                        <a:rPr lang="en-US" sz="1600" b="0" i="0" u="none" strike="noStrike" dirty="0" smtClean="0">
                          <a:solidFill>
                            <a:srgbClr val="000000"/>
                          </a:solidFill>
                          <a:effectLst/>
                          <a:latin typeface="Calibri"/>
                        </a:rPr>
                        <a:t>)</a:t>
                      </a:r>
                      <a:endParaRPr lang="en-US"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5,891</a:t>
                      </a: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9,659</a:t>
                      </a:r>
                    </a:p>
                  </a:txBody>
                  <a:tcPr marL="0" marR="0" marT="0"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Calibri"/>
                        </a:rPr>
                        <a:t>14,694</a:t>
                      </a:r>
                      <a:endParaRPr lang="en-US"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0" i="0" u="none" strike="noStrike" dirty="0" smtClean="0">
                          <a:solidFill>
                            <a:srgbClr val="000000"/>
                          </a:solidFill>
                          <a:effectLst/>
                          <a:latin typeface="Calibri"/>
                        </a:rPr>
                        <a:t>9,700</a:t>
                      </a:r>
                      <a:endParaRPr lang="en-US"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6,000</a:t>
                      </a:r>
                    </a:p>
                  </a:txBody>
                  <a:tcPr marL="0" marR="0" marT="0" marB="0" anchor="b">
                    <a:lnL>
                      <a:noFill/>
                    </a:lnL>
                    <a:lnR>
                      <a:noFill/>
                    </a:lnR>
                    <a:lnT>
                      <a:noFill/>
                    </a:lnT>
                    <a:lnB>
                      <a:noFill/>
                    </a:lnB>
                  </a:tcPr>
                </a:tc>
              </a:tr>
              <a:tr h="190500">
                <a:tc>
                  <a:txBody>
                    <a:bodyPr/>
                    <a:lstStyle/>
                    <a:p>
                      <a:pPr algn="l" fontAlgn="b"/>
                      <a:endParaRPr lang="en-US" sz="1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marL="0" marR="0" indent="0" algn="r" defTabSz="914293" rtl="0" eaLnBrk="1" fontAlgn="b" latinLnBrk="0" hangingPunct="1">
                        <a:lnSpc>
                          <a:spcPct val="100000"/>
                        </a:lnSpc>
                        <a:spcBef>
                          <a:spcPts val="0"/>
                        </a:spcBef>
                        <a:spcAft>
                          <a:spcPts val="0"/>
                        </a:spcAft>
                        <a:buClrTx/>
                        <a:buSzTx/>
                        <a:buFontTx/>
                        <a:buNone/>
                        <a:tabLst/>
                        <a:defRPr/>
                      </a:pPr>
                      <a:endParaRPr lang="en-US" sz="1600" b="1" i="0" u="none" strike="noStrike" dirty="0" smtClean="0">
                        <a:solidFill>
                          <a:srgbClr val="000000"/>
                        </a:solidFill>
                        <a:effectLst/>
                        <a:latin typeface="+mn-lt"/>
                      </a:endParaRPr>
                    </a:p>
                  </a:txBody>
                  <a:tcPr marL="0" marR="0" marT="0" marB="0" anchor="b">
                    <a:lnL>
                      <a:noFill/>
                    </a:lnL>
                    <a:lnR>
                      <a:noFill/>
                    </a:lnR>
                    <a:lnT>
                      <a:noFill/>
                    </a:lnT>
                    <a:lnB>
                      <a:noFill/>
                    </a:lnB>
                  </a:tcPr>
                </a:tc>
                <a:tc>
                  <a:txBody>
                    <a:bodyPr/>
                    <a:lstStyle/>
                    <a:p>
                      <a:pPr algn="r" fontAlgn="b"/>
                      <a:endParaRPr lang="en-US" sz="1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endParaRPr lang="en-US" sz="1600" b="1" i="0" u="none" strike="noStrike" dirty="0">
                        <a:solidFill>
                          <a:srgbClr val="000000"/>
                        </a:solidFill>
                        <a:effectLst/>
                        <a:latin typeface="Calibri"/>
                      </a:endParaRPr>
                    </a:p>
                  </a:txBody>
                  <a:tcPr marL="0" marR="0" marT="0" marB="0" anchor="b">
                    <a:lnL>
                      <a:noFill/>
                    </a:lnL>
                    <a:lnR>
                      <a:noFill/>
                    </a:lnR>
                    <a:lnT>
                      <a:noFill/>
                    </a:lnT>
                    <a:lnB>
                      <a:noFill/>
                    </a:lnB>
                  </a:tcPr>
                </a:tc>
              </a:tr>
              <a:tr h="190500">
                <a:tc>
                  <a:txBody>
                    <a:bodyPr/>
                    <a:lstStyle/>
                    <a:p>
                      <a:pPr algn="l" fontAlgn="b"/>
                      <a:r>
                        <a:rPr lang="en-US" sz="1600" b="1" i="0" u="none" strike="noStrike" dirty="0">
                          <a:solidFill>
                            <a:srgbClr val="000000"/>
                          </a:solidFill>
                          <a:effectLst/>
                          <a:latin typeface="Calibri"/>
                        </a:rPr>
                        <a:t>TOTAL - Cosmic </a:t>
                      </a:r>
                      <a:r>
                        <a:rPr lang="en-US" sz="1600" b="1" i="0" u="none" strike="noStrike" dirty="0" smtClean="0">
                          <a:solidFill>
                            <a:srgbClr val="000000"/>
                          </a:solidFill>
                          <a:effectLst/>
                          <a:latin typeface="Calibri"/>
                        </a:rPr>
                        <a:t>available</a:t>
                      </a:r>
                      <a:endParaRPr lang="en-US" sz="1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1" i="0" u="none" strike="noStrike" dirty="0">
                          <a:solidFill>
                            <a:srgbClr val="000000"/>
                          </a:solidFill>
                          <a:effectLst/>
                          <a:latin typeface="Calibri"/>
                        </a:rPr>
                        <a:t>69,239</a:t>
                      </a:r>
                    </a:p>
                  </a:txBody>
                  <a:tcPr marL="0" marR="0" marT="0" marB="0" anchor="b">
                    <a:lnL>
                      <a:noFill/>
                    </a:lnL>
                    <a:lnR>
                      <a:noFill/>
                    </a:lnR>
                    <a:lnT>
                      <a:noFill/>
                    </a:lnT>
                    <a:lnB>
                      <a:noFill/>
                    </a:lnB>
                  </a:tcPr>
                </a:tc>
                <a:tc>
                  <a:txBody>
                    <a:bodyPr/>
                    <a:lstStyle/>
                    <a:p>
                      <a:pPr algn="r" fontAlgn="b"/>
                      <a:r>
                        <a:rPr lang="en-US" sz="1600" b="1" i="0" u="none" strike="noStrike" dirty="0">
                          <a:solidFill>
                            <a:srgbClr val="000000"/>
                          </a:solidFill>
                          <a:effectLst/>
                          <a:latin typeface="Calibri"/>
                        </a:rPr>
                        <a:t>77,922</a:t>
                      </a:r>
                    </a:p>
                  </a:txBody>
                  <a:tcPr marL="0" marR="0" marT="0" marB="0" anchor="b">
                    <a:lnL>
                      <a:noFill/>
                    </a:lnL>
                    <a:lnR>
                      <a:noFill/>
                    </a:lnR>
                    <a:lnT>
                      <a:noFill/>
                    </a:lnT>
                    <a:lnB>
                      <a:noFill/>
                    </a:lnB>
                  </a:tcPr>
                </a:tc>
                <a:tc>
                  <a:txBody>
                    <a:bodyPr/>
                    <a:lstStyle/>
                    <a:p>
                      <a:pPr marL="0" marR="0" indent="0" algn="r" defTabSz="914293" rtl="0" eaLnBrk="1" fontAlgn="b"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effectLst/>
                          <a:latin typeface="+mn-lt"/>
                        </a:rPr>
                        <a:t>91,034</a:t>
                      </a:r>
                    </a:p>
                  </a:txBody>
                  <a:tcPr marL="0" marR="0" marT="0" marB="0" anchor="b">
                    <a:lnL>
                      <a:noFill/>
                    </a:lnL>
                    <a:lnR>
                      <a:noFill/>
                    </a:lnR>
                    <a:lnT>
                      <a:noFill/>
                    </a:lnT>
                    <a:lnB>
                      <a:noFill/>
                    </a:lnB>
                  </a:tcPr>
                </a:tc>
                <a:tc>
                  <a:txBody>
                    <a:bodyPr/>
                    <a:lstStyle/>
                    <a:p>
                      <a:pPr algn="r" fontAlgn="b"/>
                      <a:r>
                        <a:rPr lang="en-US" sz="1600" b="1" i="0" u="none" strike="noStrike" dirty="0" smtClean="0">
                          <a:solidFill>
                            <a:srgbClr val="000000"/>
                          </a:solidFill>
                          <a:effectLst/>
                          <a:latin typeface="Calibri"/>
                        </a:rPr>
                        <a:t>90,586</a:t>
                      </a:r>
                      <a:endParaRPr lang="en-US" sz="1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1" i="0" u="none" strike="noStrike" dirty="0">
                          <a:solidFill>
                            <a:srgbClr val="000000"/>
                          </a:solidFill>
                          <a:effectLst/>
                          <a:latin typeface="Calibri"/>
                        </a:rPr>
                        <a:t>93,673</a:t>
                      </a:r>
                    </a:p>
                  </a:txBody>
                  <a:tcPr marL="0" marR="0" marT="0" marB="0" anchor="b">
                    <a:lnL>
                      <a:noFill/>
                    </a:lnL>
                    <a:lnR>
                      <a:noFill/>
                    </a:lnR>
                    <a:lnT>
                      <a:noFill/>
                    </a:lnT>
                    <a:lnB>
                      <a:noFill/>
                    </a:lnB>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315851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997" y="778853"/>
            <a:ext cx="8624520" cy="5472478"/>
          </a:xfrm>
        </p:spPr>
        <p:txBody>
          <a:bodyPr>
            <a:noAutofit/>
          </a:bodyPr>
          <a:lstStyle/>
          <a:p>
            <a:pPr marL="0" indent="0">
              <a:spcBef>
                <a:spcPts val="0"/>
              </a:spcBef>
              <a:buNone/>
            </a:pPr>
            <a:r>
              <a:rPr lang="en-US" sz="1800" dirty="0" smtClean="0"/>
              <a:t>Strategic </a:t>
            </a:r>
            <a:r>
              <a:rPr lang="en-US" sz="1800" dirty="0"/>
              <a:t>Planning Goals:</a:t>
            </a:r>
          </a:p>
          <a:p>
            <a:pPr>
              <a:spcBef>
                <a:spcPts val="0"/>
              </a:spcBef>
            </a:pPr>
            <a:r>
              <a:rPr lang="en-US" sz="1800" dirty="0"/>
              <a:t>A realistic, coherent, shared plan for US HEP</a:t>
            </a:r>
          </a:p>
          <a:p>
            <a:pPr lvl="1">
              <a:spcBef>
                <a:spcPts val="0"/>
              </a:spcBef>
            </a:pPr>
            <a:r>
              <a:rPr lang="en-US" sz="1800" dirty="0"/>
              <a:t>Enabling world-leading facilities/experiments in the US while recognizing the global context and the priorities of other regions</a:t>
            </a:r>
          </a:p>
          <a:p>
            <a:pPr lvl="1">
              <a:spcBef>
                <a:spcPts val="0"/>
              </a:spcBef>
            </a:pPr>
            <a:r>
              <a:rPr lang="en-US" sz="1800" dirty="0"/>
              <a:t>Recognizing the centrality of Fermilab  while maintaining a healthy US research ecosystem that has essential roles for both universities and multipurpose labs</a:t>
            </a:r>
          </a:p>
          <a:p>
            <a:pPr lvl="1">
              <a:spcBef>
                <a:spcPts val="0"/>
              </a:spcBef>
            </a:pPr>
            <a:r>
              <a:rPr lang="en-US" sz="1800" dirty="0"/>
              <a:t>Articulating both the value of basic research and the broader impacts of HEP</a:t>
            </a:r>
          </a:p>
          <a:p>
            <a:pPr lvl="1">
              <a:spcBef>
                <a:spcPts val="0"/>
              </a:spcBef>
            </a:pPr>
            <a:r>
              <a:rPr lang="en-US" sz="1800" dirty="0"/>
              <a:t>Maintaining a balanced and diverse program that can deliver research results consistently</a:t>
            </a:r>
          </a:p>
          <a:p>
            <a:pPr lvl="1">
              <a:spcBef>
                <a:spcPts val="0"/>
              </a:spcBef>
            </a:pPr>
            <a:endParaRPr lang="en-US" sz="1400" dirty="0"/>
          </a:p>
          <a:p>
            <a:pPr marL="0" lvl="1" indent="0">
              <a:spcBef>
                <a:spcPts val="0"/>
              </a:spcBef>
              <a:buNone/>
            </a:pPr>
            <a:r>
              <a:rPr lang="en-US" sz="1800" dirty="0">
                <a:solidFill>
                  <a:srgbClr val="000099"/>
                </a:solidFill>
                <a:sym typeface="Wingdings"/>
              </a:rPr>
              <a:t></a:t>
            </a:r>
            <a:r>
              <a:rPr lang="en-US" sz="1800" dirty="0">
                <a:solidFill>
                  <a:srgbClr val="000099"/>
                </a:solidFill>
              </a:rPr>
              <a:t>HEP needs to have a compelling and executable strategic plan, with the community behind it</a:t>
            </a:r>
          </a:p>
          <a:p>
            <a:pPr marL="0" indent="0">
              <a:spcBef>
                <a:spcPts val="0"/>
              </a:spcBef>
              <a:buNone/>
            </a:pPr>
            <a:endParaRPr lang="en-US" sz="1400" dirty="0" smtClean="0"/>
          </a:p>
          <a:p>
            <a:pPr marL="0" indent="0">
              <a:spcBef>
                <a:spcPts val="0"/>
              </a:spcBef>
              <a:buNone/>
            </a:pPr>
            <a:r>
              <a:rPr lang="en-US" sz="1800" dirty="0" smtClean="0"/>
              <a:t>Process:</a:t>
            </a:r>
          </a:p>
          <a:p>
            <a:pPr>
              <a:spcBef>
                <a:spcPts val="0"/>
              </a:spcBef>
            </a:pPr>
            <a:r>
              <a:rPr lang="en-US" sz="1800" dirty="0" smtClean="0"/>
              <a:t>APS-DPF led community planning process in 2013 (“Snowmass”)</a:t>
            </a:r>
          </a:p>
          <a:p>
            <a:pPr>
              <a:spcBef>
                <a:spcPts val="0"/>
              </a:spcBef>
            </a:pPr>
            <a:r>
              <a:rPr lang="en-US" sz="1800" dirty="0" smtClean="0"/>
              <a:t>HEPAP P5 Subpanel (Steve Ritz, Chair) used Snowmass and other inputs to develop a strategic plan for the field within different funding scenarios.</a:t>
            </a:r>
            <a:endParaRPr lang="en-US" sz="1800" dirty="0"/>
          </a:p>
          <a:p>
            <a:pPr>
              <a:spcBef>
                <a:spcPts val="0"/>
              </a:spcBef>
            </a:pPr>
            <a:r>
              <a:rPr lang="en-US" sz="1800" dirty="0" smtClean="0"/>
              <a:t>P5 report was delivered and approved by HEPAP in the May 22-23, 2014 meeting.</a:t>
            </a:r>
          </a:p>
          <a:p>
            <a:pPr marL="0" indent="0">
              <a:spcBef>
                <a:spcPts val="0"/>
              </a:spcBef>
              <a:buNone/>
            </a:pPr>
            <a:endParaRPr lang="en-US" sz="1400" dirty="0" smtClean="0"/>
          </a:p>
          <a:p>
            <a:pPr marL="0" indent="0">
              <a:spcBef>
                <a:spcPts val="0"/>
              </a:spcBef>
              <a:buNone/>
            </a:pPr>
            <a:r>
              <a:rPr lang="en-US" sz="1800" dirty="0" smtClean="0">
                <a:solidFill>
                  <a:srgbClr val="000099"/>
                </a:solidFill>
                <a:sym typeface="Wingdings" panose="05000000000000000000" pitchFamily="2" charset="2"/>
              </a:rPr>
              <a:t></a:t>
            </a:r>
            <a:r>
              <a:rPr lang="en-US" sz="1800" dirty="0" smtClean="0">
                <a:solidFill>
                  <a:srgbClr val="000099"/>
                </a:solidFill>
              </a:rPr>
              <a:t>DOE is extremely grateful to P5 and the community for developing a consensus vision </a:t>
            </a:r>
            <a:endParaRPr lang="en-US" sz="1800" dirty="0">
              <a:solidFill>
                <a:srgbClr val="000099"/>
              </a:solidFill>
            </a:endParaRPr>
          </a:p>
        </p:txBody>
      </p:sp>
      <p:sp>
        <p:nvSpPr>
          <p:cNvPr id="3" name="Title 2"/>
          <p:cNvSpPr>
            <a:spLocks noGrp="1"/>
          </p:cNvSpPr>
          <p:nvPr>
            <p:ph type="title"/>
          </p:nvPr>
        </p:nvSpPr>
        <p:spPr/>
        <p:txBody>
          <a:bodyPr/>
          <a:lstStyle/>
          <a:p>
            <a:r>
              <a:rPr lang="en-US" dirty="0" smtClean="0"/>
              <a:t>HEPAP – Strategic Planning</a:t>
            </a:r>
            <a:endParaRPr lang="en-US" dirty="0"/>
          </a:p>
        </p:txBody>
      </p:sp>
      <p:sp>
        <p:nvSpPr>
          <p:cNvPr id="4" name="Slide Number Placeholder 3"/>
          <p:cNvSpPr>
            <a:spLocks noGrp="1"/>
          </p:cNvSpPr>
          <p:nvPr>
            <p:ph type="sldNum" sz="quarter" idx="11"/>
          </p:nvPr>
        </p:nvSpPr>
        <p:spPr/>
        <p:txBody>
          <a:bodyPr/>
          <a:lstStyle/>
          <a:p>
            <a:pPr>
              <a:defRPr/>
            </a:pPr>
            <a:fld id="{56F4B2E3-7CDC-4972-8D42-2D141A8D5E9A}" type="slidenum">
              <a:rPr lang="en-US" smtClean="0"/>
              <a:pPr>
                <a:defRPr/>
              </a:pPr>
              <a:t>51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20627305"/>
      </p:ext>
    </p:extLst>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590" y="866775"/>
            <a:ext cx="9026410" cy="5259388"/>
          </a:xfrm>
        </p:spPr>
        <p:txBody>
          <a:bodyPr>
            <a:normAutofit fontScale="32500" lnSpcReduction="20000"/>
          </a:bodyPr>
          <a:lstStyle/>
          <a:p>
            <a:pPr marL="0" indent="0">
              <a:buNone/>
            </a:pPr>
            <a:r>
              <a:rPr lang="en-US" sz="5500" u="sng" dirty="0" smtClean="0">
                <a:sym typeface="Wingdings" pitchFamily="2" charset="2"/>
              </a:rPr>
              <a:t>Key areas</a:t>
            </a:r>
          </a:p>
          <a:p>
            <a:pPr marL="182880" lvl="1">
              <a:spcBef>
                <a:spcPts val="0"/>
              </a:spcBef>
            </a:pPr>
            <a:r>
              <a:rPr lang="en-US" sz="4500" dirty="0"/>
              <a:t>The HEP program requires new experiments to move the science </a:t>
            </a:r>
            <a:r>
              <a:rPr lang="en-US" sz="4500" dirty="0" smtClean="0"/>
              <a:t>forward</a:t>
            </a:r>
          </a:p>
          <a:p>
            <a:pPr marL="182880" lvl="1">
              <a:spcBef>
                <a:spcPts val="0"/>
              </a:spcBef>
            </a:pPr>
            <a:endParaRPr lang="en-US" sz="4500" dirty="0" smtClean="0">
              <a:sym typeface="Wingdings" pitchFamily="2" charset="2"/>
            </a:endParaRPr>
          </a:p>
          <a:p>
            <a:pPr marL="182880" lvl="1">
              <a:spcBef>
                <a:spcPts val="0"/>
              </a:spcBef>
            </a:pPr>
            <a:r>
              <a:rPr lang="en-US" sz="4500" dirty="0" smtClean="0">
                <a:sym typeface="Wingdings" pitchFamily="2" charset="2"/>
              </a:rPr>
              <a:t>Need to maintain forward progress on new projects while minimizing the impact of research reductions to the extent possible</a:t>
            </a:r>
          </a:p>
          <a:p>
            <a:pPr marL="354311" lvl="2" indent="0">
              <a:spcBef>
                <a:spcPts val="0"/>
              </a:spcBef>
              <a:buNone/>
            </a:pPr>
            <a:endParaRPr lang="en-US" sz="4500" dirty="0">
              <a:sym typeface="Wingdings" pitchFamily="2" charset="2"/>
            </a:endParaRPr>
          </a:p>
          <a:p>
            <a:pPr marL="0" lvl="2" indent="0">
              <a:spcBef>
                <a:spcPts val="0"/>
              </a:spcBef>
              <a:buNone/>
            </a:pPr>
            <a:r>
              <a:rPr lang="en-US" sz="5500" b="1" u="sng" dirty="0" smtClean="0">
                <a:sym typeface="Wingdings" pitchFamily="2" charset="2"/>
              </a:rPr>
              <a:t>The </a:t>
            </a:r>
            <a:r>
              <a:rPr lang="en-US" sz="5500" b="1" u="sng" dirty="0">
                <a:sym typeface="Wingdings" pitchFamily="2" charset="2"/>
              </a:rPr>
              <a:t>FY 2015 budget request </a:t>
            </a:r>
            <a:r>
              <a:rPr lang="en-US" sz="5500" b="1" u="sng" dirty="0" smtClean="0">
                <a:sym typeface="Wingdings" pitchFamily="2" charset="2"/>
              </a:rPr>
              <a:t>supports:</a:t>
            </a:r>
          </a:p>
          <a:p>
            <a:pPr marL="640026" lvl="3">
              <a:lnSpc>
                <a:spcPct val="120000"/>
              </a:lnSpc>
              <a:spcBef>
                <a:spcPts val="600"/>
              </a:spcBef>
            </a:pPr>
            <a:r>
              <a:rPr lang="en-US" sz="4900" dirty="0" smtClean="0">
                <a:sym typeface="Wingdings" pitchFamily="2" charset="2"/>
              </a:rPr>
              <a:t>Full </a:t>
            </a:r>
            <a:r>
              <a:rPr lang="en-US" sz="4900" dirty="0">
                <a:sym typeface="Wingdings" pitchFamily="2" charset="2"/>
              </a:rPr>
              <a:t>operation of existing HEP facilities and </a:t>
            </a:r>
            <a:r>
              <a:rPr lang="en-US" sz="4900" dirty="0" smtClean="0">
                <a:sym typeface="Wingdings" pitchFamily="2" charset="2"/>
              </a:rPr>
              <a:t>experiments</a:t>
            </a:r>
          </a:p>
          <a:p>
            <a:pPr marL="640026" lvl="3">
              <a:lnSpc>
                <a:spcPct val="120000"/>
              </a:lnSpc>
              <a:spcBef>
                <a:spcPts val="600"/>
              </a:spcBef>
            </a:pPr>
            <a:r>
              <a:rPr lang="en-US" sz="4900" dirty="0" smtClean="0"/>
              <a:t>Continue </a:t>
            </a:r>
            <a:r>
              <a:rPr lang="en-US" sz="4900" dirty="0"/>
              <a:t>planned funding profiles of existing </a:t>
            </a:r>
            <a:r>
              <a:rPr lang="en-US" sz="4900" dirty="0" smtClean="0"/>
              <a:t>projects, LSST-camera, </a:t>
            </a:r>
            <a:r>
              <a:rPr lang="en-US" sz="4900" dirty="0" err="1" smtClean="0"/>
              <a:t>muon</a:t>
            </a:r>
            <a:r>
              <a:rPr lang="en-US" sz="4900" dirty="0" smtClean="0"/>
              <a:t> g-2, Belle-II</a:t>
            </a:r>
            <a:endParaRPr lang="en-US" sz="4900" dirty="0" smtClean="0">
              <a:sym typeface="Wingdings" pitchFamily="2" charset="2"/>
            </a:endParaRPr>
          </a:p>
          <a:p>
            <a:pPr marL="640026" lvl="3">
              <a:lnSpc>
                <a:spcPct val="120000"/>
              </a:lnSpc>
              <a:spcBef>
                <a:spcPts val="600"/>
              </a:spcBef>
            </a:pPr>
            <a:r>
              <a:rPr lang="en-US" sz="4900" dirty="0" smtClean="0">
                <a:sym typeface="Wingdings" pitchFamily="2" charset="2"/>
              </a:rPr>
              <a:t>Planned </a:t>
            </a:r>
            <a:r>
              <a:rPr lang="en-US" sz="4900" dirty="0">
                <a:sym typeface="Wingdings" pitchFamily="2" charset="2"/>
              </a:rPr>
              <a:t>construction funding profile for the </a:t>
            </a:r>
            <a:r>
              <a:rPr lang="en-US" sz="4900" dirty="0" smtClean="0">
                <a:sym typeface="Wingdings" pitchFamily="2" charset="2"/>
              </a:rPr>
              <a:t>Mu2e -</a:t>
            </a:r>
            <a:r>
              <a:rPr lang="en-US" sz="4900" dirty="0" smtClean="0"/>
              <a:t> completes </a:t>
            </a:r>
            <a:r>
              <a:rPr lang="en-US" sz="4900" dirty="0"/>
              <a:t>its design phase in FY 2015 and move into full </a:t>
            </a:r>
            <a:r>
              <a:rPr lang="en-US" sz="4900" dirty="0" smtClean="0"/>
              <a:t>construction</a:t>
            </a:r>
            <a:endParaRPr lang="en-US" sz="4900" dirty="0" smtClean="0">
              <a:sym typeface="Wingdings" pitchFamily="2" charset="2"/>
            </a:endParaRPr>
          </a:p>
          <a:p>
            <a:pPr marL="640026" lvl="3">
              <a:lnSpc>
                <a:spcPct val="120000"/>
              </a:lnSpc>
              <a:spcBef>
                <a:spcPts val="600"/>
              </a:spcBef>
            </a:pPr>
            <a:r>
              <a:rPr lang="en-US" sz="4900" dirty="0"/>
              <a:t>Only able to implement two new MIE </a:t>
            </a:r>
            <a:r>
              <a:rPr lang="en-US" sz="4900" dirty="0" smtClean="0"/>
              <a:t>fabrication starts </a:t>
            </a:r>
            <a:r>
              <a:rPr lang="en-US" sz="4900" dirty="0"/>
              <a:t>in </a:t>
            </a:r>
            <a:r>
              <a:rPr lang="en-US" sz="4900" dirty="0" smtClean="0"/>
              <a:t>FY2015 request – for the ATLAS and CMS detector upgrades (these weren’t started in FY2014 and are now requested in FY2015)</a:t>
            </a:r>
          </a:p>
          <a:p>
            <a:pPr marL="640026" lvl="3">
              <a:lnSpc>
                <a:spcPct val="120000"/>
              </a:lnSpc>
              <a:spcBef>
                <a:spcPts val="600"/>
              </a:spcBef>
            </a:pPr>
            <a:r>
              <a:rPr lang="en-US" sz="4900" dirty="0" smtClean="0">
                <a:sym typeface="Wingdings" pitchFamily="2" charset="2"/>
              </a:rPr>
              <a:t>Accelerator Stewardship subprogram initiated in FY2014; </a:t>
            </a:r>
            <a:r>
              <a:rPr lang="en-US" sz="4900" dirty="0" smtClean="0"/>
              <a:t>new </a:t>
            </a:r>
            <a:r>
              <a:rPr lang="en-US" sz="4900" dirty="0"/>
              <a:t>funding </a:t>
            </a:r>
            <a:r>
              <a:rPr lang="en-US" sz="4900" dirty="0" smtClean="0"/>
              <a:t>opportunities and pilot programs expected </a:t>
            </a:r>
            <a:r>
              <a:rPr lang="en-US" sz="4900" dirty="0"/>
              <a:t>in 2015 to address high-impact R&amp;D topics </a:t>
            </a:r>
            <a:endParaRPr lang="en-US" sz="4900" dirty="0" smtClean="0">
              <a:sym typeface="Wingdings" pitchFamily="2" charset="2"/>
            </a:endParaRPr>
          </a:p>
          <a:p>
            <a:pPr marL="640026" lvl="3">
              <a:lnSpc>
                <a:spcPct val="120000"/>
              </a:lnSpc>
              <a:spcBef>
                <a:spcPts val="600"/>
              </a:spcBef>
            </a:pPr>
            <a:r>
              <a:rPr lang="en-US" sz="4900" dirty="0"/>
              <a:t>The Long Baseline Neutrino Experiment </a:t>
            </a:r>
            <a:r>
              <a:rPr lang="en-US" sz="4900" dirty="0" smtClean="0"/>
              <a:t>(LBNE) continues </a:t>
            </a:r>
            <a:r>
              <a:rPr lang="en-US" sz="4900" dirty="0"/>
              <a:t>its design </a:t>
            </a:r>
            <a:r>
              <a:rPr lang="en-US" sz="4900" dirty="0" smtClean="0"/>
              <a:t>phase; investigate enhanced </a:t>
            </a:r>
            <a:r>
              <a:rPr lang="en-US" sz="4900" dirty="0"/>
              <a:t>capabilities </a:t>
            </a:r>
            <a:r>
              <a:rPr lang="en-US" sz="4900" dirty="0" smtClean="0"/>
              <a:t>partnership </a:t>
            </a:r>
            <a:r>
              <a:rPr lang="en-US" sz="4900" dirty="0"/>
              <a:t>contributions. </a:t>
            </a:r>
            <a:endParaRPr lang="en-US" sz="4900" dirty="0" smtClean="0"/>
          </a:p>
          <a:p>
            <a:pPr marL="640026" lvl="3">
              <a:lnSpc>
                <a:spcPct val="120000"/>
              </a:lnSpc>
              <a:spcBef>
                <a:spcPts val="600"/>
              </a:spcBef>
            </a:pPr>
            <a:r>
              <a:rPr lang="en-US" sz="4900" dirty="0" smtClean="0"/>
              <a:t>R&amp;D efforts continue on other projects, including DM-G2 and DESI projects in the Cosmic Frontier</a:t>
            </a:r>
          </a:p>
          <a:p>
            <a:pPr marL="182880" lvl="2" indent="0">
              <a:spcBef>
                <a:spcPts val="0"/>
              </a:spcBef>
              <a:buNone/>
            </a:pPr>
            <a:endParaRPr lang="en-US" sz="4900" b="1" dirty="0" smtClean="0">
              <a:solidFill>
                <a:srgbClr val="FF0000"/>
              </a:solidFill>
            </a:endParaRPr>
          </a:p>
          <a:p>
            <a:pPr marL="182880" lvl="2" indent="0">
              <a:spcBef>
                <a:spcPts val="0"/>
              </a:spcBef>
              <a:buNone/>
            </a:pPr>
            <a:r>
              <a:rPr lang="en-US" sz="5500" b="1" dirty="0" smtClean="0">
                <a:solidFill>
                  <a:srgbClr val="FF0000"/>
                </a:solidFill>
              </a:rPr>
              <a:t>P5 report will </a:t>
            </a:r>
            <a:r>
              <a:rPr lang="en-US" sz="5500" b="1" dirty="0">
                <a:solidFill>
                  <a:srgbClr val="FF0000"/>
                </a:solidFill>
              </a:rPr>
              <a:t>impact prioritization of </a:t>
            </a:r>
            <a:r>
              <a:rPr lang="en-US" sz="5500" b="1" dirty="0" smtClean="0">
                <a:solidFill>
                  <a:srgbClr val="FF0000"/>
                </a:solidFill>
              </a:rPr>
              <a:t>future projects</a:t>
            </a:r>
            <a:endParaRPr lang="en-US" sz="5500" b="1" dirty="0">
              <a:solidFill>
                <a:srgbClr val="FF0000"/>
              </a:solidFill>
            </a:endParaRPr>
          </a:p>
          <a:p>
            <a:pPr marL="182880" lvl="2">
              <a:spcBef>
                <a:spcPts val="0"/>
              </a:spcBef>
            </a:pPr>
            <a:endParaRPr lang="en-US" sz="2600" dirty="0"/>
          </a:p>
          <a:p>
            <a:pPr marL="182880" lvl="2">
              <a:spcBef>
                <a:spcPts val="0"/>
              </a:spcBef>
            </a:pPr>
            <a:endParaRPr lang="en-US" sz="2600" dirty="0" smtClean="0">
              <a:sym typeface="Wingdings" pitchFamily="2" charset="2"/>
            </a:endParaRPr>
          </a:p>
        </p:txBody>
      </p:sp>
      <p:sp>
        <p:nvSpPr>
          <p:cNvPr id="2" name="Title 1"/>
          <p:cNvSpPr>
            <a:spLocks noGrp="1"/>
          </p:cNvSpPr>
          <p:nvPr>
            <p:ph type="title"/>
          </p:nvPr>
        </p:nvSpPr>
        <p:spPr/>
        <p:txBody>
          <a:bodyPr/>
          <a:lstStyle/>
          <a:p>
            <a:r>
              <a:rPr lang="en-US" b="1" dirty="0" smtClean="0">
                <a:solidFill>
                  <a:srgbClr val="285C00"/>
                </a:solidFill>
                <a:effectLst/>
                <a:latin typeface="Cambria" pitchFamily="18" charset="0"/>
              </a:rPr>
              <a:t>FY2015 </a:t>
            </a:r>
            <a:r>
              <a:rPr lang="en-US" b="1" dirty="0">
                <a:solidFill>
                  <a:srgbClr val="285C00"/>
                </a:solidFill>
                <a:effectLst/>
                <a:latin typeface="Cambria" pitchFamily="18" charset="0"/>
              </a:rPr>
              <a:t>HEP </a:t>
            </a:r>
            <a:r>
              <a:rPr lang="en-US" b="1" dirty="0" smtClean="0">
                <a:solidFill>
                  <a:srgbClr val="285C00"/>
                </a:solidFill>
                <a:effectLst/>
                <a:latin typeface="Cambria" pitchFamily="18" charset="0"/>
              </a:rPr>
              <a:t>Budget Request</a:t>
            </a:r>
            <a:endParaRPr lang="en-US" dirty="0"/>
          </a:p>
        </p:txBody>
      </p:sp>
      <p:sp>
        <p:nvSpPr>
          <p:cNvPr id="4" name="Slide Number Placeholder 3"/>
          <p:cNvSpPr>
            <a:spLocks noGrp="1"/>
          </p:cNvSpPr>
          <p:nvPr>
            <p:ph type="sldNum" sz="quarter" idx="11"/>
          </p:nvPr>
        </p:nvSpPr>
        <p:spPr/>
        <p:txBody>
          <a:bodyPr/>
          <a:lstStyle/>
          <a:p>
            <a:pPr>
              <a:defRPr/>
            </a:pPr>
            <a:fld id="{56F4B2E3-7CDC-4972-8D42-2D141A8D5E9A}" type="slidenum">
              <a:rPr lang="en-US" smtClean="0"/>
              <a:pPr>
                <a:defRPr/>
              </a:pPr>
              <a:t>52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892452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6" y="941202"/>
            <a:ext cx="8410575" cy="5259388"/>
          </a:xfrm>
        </p:spPr>
        <p:txBody>
          <a:bodyPr>
            <a:normAutofit fontScale="77500" lnSpcReduction="20000"/>
          </a:bodyPr>
          <a:lstStyle/>
          <a:p>
            <a:r>
              <a:rPr lang="en-US" dirty="0" smtClean="0"/>
              <a:t>During </a:t>
            </a:r>
            <a:r>
              <a:rPr lang="en-US" dirty="0"/>
              <a:t>FY2015, DOE/HEP will continue the large-scale comparative review of research proposals submitted by US academic institutions.  </a:t>
            </a:r>
          </a:p>
          <a:p>
            <a:pPr lvl="1"/>
            <a:r>
              <a:rPr lang="en-US" dirty="0" smtClean="0"/>
              <a:t>This </a:t>
            </a:r>
            <a:r>
              <a:rPr lang="en-US" dirty="0"/>
              <a:t>will be the 4th year of such reviews conducted within the HEP research program. </a:t>
            </a:r>
          </a:p>
          <a:p>
            <a:r>
              <a:rPr lang="en-US" dirty="0" smtClean="0"/>
              <a:t>DOE/HEP </a:t>
            </a:r>
            <a:r>
              <a:rPr lang="en-US" dirty="0"/>
              <a:t>is currently preparing the FY2015 Funding Opportunity Announcement (FOA) for these comparative reviews </a:t>
            </a:r>
          </a:p>
          <a:p>
            <a:pPr lvl="1"/>
            <a:r>
              <a:rPr lang="en-US" dirty="0" smtClean="0"/>
              <a:t>Expect </a:t>
            </a:r>
            <a:r>
              <a:rPr lang="en-US" dirty="0"/>
              <a:t>it to be issued in next couple of </a:t>
            </a:r>
            <a:r>
              <a:rPr lang="en-US" dirty="0" smtClean="0"/>
              <a:t>weeks.</a:t>
            </a:r>
            <a:endParaRPr lang="en-US" dirty="0"/>
          </a:p>
          <a:p>
            <a:pPr lvl="1"/>
            <a:r>
              <a:rPr lang="en-US" dirty="0" smtClean="0"/>
              <a:t>FOA </a:t>
            </a:r>
            <a:r>
              <a:rPr lang="en-US" dirty="0"/>
              <a:t>will address suggestions &amp; recommendations raised by the 2013 HEP Committee of Visitors (COV) </a:t>
            </a:r>
          </a:p>
          <a:p>
            <a:r>
              <a:rPr lang="en-US" dirty="0" smtClean="0"/>
              <a:t>Deadlines </a:t>
            </a:r>
            <a:r>
              <a:rPr lang="en-US" dirty="0"/>
              <a:t>for applicants:  </a:t>
            </a:r>
          </a:p>
          <a:p>
            <a:pPr lvl="1"/>
            <a:r>
              <a:rPr lang="en-US" dirty="0" smtClean="0"/>
              <a:t>Letter </a:t>
            </a:r>
            <a:r>
              <a:rPr lang="en-US" dirty="0"/>
              <a:t>of Intent (strongly encouraged) on overview of research proposals:  planned for mid-July 2014</a:t>
            </a:r>
          </a:p>
          <a:p>
            <a:pPr lvl="1"/>
            <a:r>
              <a:rPr lang="en-US" dirty="0" smtClean="0"/>
              <a:t>Final </a:t>
            </a:r>
            <a:r>
              <a:rPr lang="en-US" dirty="0"/>
              <a:t>Application:  planned for early-September 2014</a:t>
            </a:r>
          </a:p>
          <a:p>
            <a:pPr lvl="1"/>
            <a:r>
              <a:rPr lang="en-US" dirty="0" smtClean="0"/>
              <a:t>Exact </a:t>
            </a:r>
            <a:r>
              <a:rPr lang="en-US" dirty="0"/>
              <a:t>dates will be provided in the FOA, once issued</a:t>
            </a:r>
          </a:p>
          <a:p>
            <a:r>
              <a:rPr lang="en-US" dirty="0" smtClean="0"/>
              <a:t>Independently</a:t>
            </a:r>
            <a:r>
              <a:rPr lang="en-US" dirty="0"/>
              <a:t>, an Accelerator Stewardship FOA is planned to be issued </a:t>
            </a:r>
            <a:r>
              <a:rPr lang="en-US" dirty="0" smtClean="0"/>
              <a:t>synchronously</a:t>
            </a:r>
          </a:p>
          <a:p>
            <a:pPr lvl="1"/>
            <a:r>
              <a:rPr lang="en-US" dirty="0" smtClean="0"/>
              <a:t>Specifically </a:t>
            </a:r>
            <a:r>
              <a:rPr lang="en-US" dirty="0"/>
              <a:t>for accelerator R&amp;D which predominantly impacts non-HEP applications</a:t>
            </a:r>
          </a:p>
          <a:p>
            <a:pPr lvl="1"/>
            <a:r>
              <a:rPr lang="en-US" dirty="0" smtClean="0"/>
              <a:t>A </a:t>
            </a:r>
            <a:r>
              <a:rPr lang="en-US" dirty="0"/>
              <a:t>letter of intent is required, which will result in an encourage/discourage response</a:t>
            </a:r>
          </a:p>
          <a:p>
            <a:pPr lvl="1"/>
            <a:r>
              <a:rPr lang="en-US" dirty="0" smtClean="0"/>
              <a:t>Eligibility </a:t>
            </a:r>
            <a:r>
              <a:rPr lang="en-US" dirty="0"/>
              <a:t>will include academia, national labs, and industry</a:t>
            </a:r>
          </a:p>
          <a:p>
            <a:pPr lvl="1"/>
            <a:endParaRPr lang="en-US" dirty="0"/>
          </a:p>
        </p:txBody>
      </p:sp>
      <p:sp>
        <p:nvSpPr>
          <p:cNvPr id="3" name="Title 2"/>
          <p:cNvSpPr>
            <a:spLocks noGrp="1"/>
          </p:cNvSpPr>
          <p:nvPr>
            <p:ph type="title"/>
          </p:nvPr>
        </p:nvSpPr>
        <p:spPr/>
        <p:txBody>
          <a:bodyPr>
            <a:noAutofit/>
          </a:bodyPr>
          <a:lstStyle/>
          <a:p>
            <a:r>
              <a:rPr lang="en-US" sz="2800" b="1" dirty="0" smtClean="0">
                <a:effectLst/>
              </a:rPr>
              <a:t>FY15: Funding Opportunity Announcements </a:t>
            </a:r>
            <a:br>
              <a:rPr lang="en-US" sz="2800" b="1" dirty="0" smtClean="0">
                <a:effectLst/>
              </a:rPr>
            </a:br>
            <a:r>
              <a:rPr lang="en-US" sz="2800" b="1" dirty="0" smtClean="0">
                <a:effectLst/>
              </a:rPr>
              <a:t>– Comparative Review Process</a:t>
            </a:r>
            <a:endParaRPr lang="en-US" sz="2800" b="1" dirty="0">
              <a:effectLst/>
            </a:endParaRPr>
          </a:p>
        </p:txBody>
      </p:sp>
      <p:sp>
        <p:nvSpPr>
          <p:cNvPr id="4" name="Slide Number Placeholder 3"/>
          <p:cNvSpPr>
            <a:spLocks noGrp="1"/>
          </p:cNvSpPr>
          <p:nvPr>
            <p:ph type="sldNum" sz="quarter" idx="11"/>
          </p:nvPr>
        </p:nvSpPr>
        <p:spPr/>
        <p:txBody>
          <a:bodyPr/>
          <a:lstStyle/>
          <a:p>
            <a:pPr>
              <a:defRPr/>
            </a:pPr>
            <a:fld id="{56F4B2E3-7CDC-4972-8D42-2D141A8D5E9A}" type="slidenum">
              <a:rPr lang="en-US" smtClean="0"/>
              <a:pPr>
                <a:defRPr/>
              </a:pPr>
              <a:t>53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32194390"/>
      </p:ext>
    </p:extLst>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2200" dirty="0" smtClean="0"/>
              <a:t>Note HEP FY15 Request was developed before P5 Plan was announced, so there was little ammunition available to argue for higher budget levels</a:t>
            </a:r>
          </a:p>
          <a:p>
            <a:pPr lvl="1"/>
            <a:r>
              <a:rPr lang="en-US" sz="2000" dirty="0" smtClean="0"/>
              <a:t>FY15 Request is slightly below P5 Scenario A level. </a:t>
            </a:r>
          </a:p>
          <a:p>
            <a:pPr lvl="1"/>
            <a:r>
              <a:rPr lang="en-US" sz="2000" dirty="0" smtClean="0"/>
              <a:t>FY14 Appropriation is above Scenario B.</a:t>
            </a:r>
          </a:p>
          <a:p>
            <a:pPr lvl="1"/>
            <a:r>
              <a:rPr lang="en-US" sz="2000" dirty="0" smtClean="0"/>
              <a:t>It is impossible at this stage to know which Scenario we are working in</a:t>
            </a:r>
          </a:p>
          <a:p>
            <a:r>
              <a:rPr lang="en-US" sz="2200" dirty="0" smtClean="0"/>
              <a:t>Since we have already been working in this budget framework, only relatively small adjustments are needed for FY15 Request to “fit” P5 plan</a:t>
            </a:r>
          </a:p>
          <a:p>
            <a:pPr lvl="1"/>
            <a:r>
              <a:rPr lang="en-US" sz="2000" dirty="0" smtClean="0"/>
              <a:t>We have communicated these adjustments to Congress at their request</a:t>
            </a:r>
          </a:p>
          <a:p>
            <a:pPr lvl="1"/>
            <a:r>
              <a:rPr lang="en-US" sz="2000" dirty="0" smtClean="0"/>
              <a:t>We have also made the arguments for Scenario B funding levels </a:t>
            </a:r>
            <a:endParaRPr lang="en-US" sz="2000" dirty="0"/>
          </a:p>
          <a:p>
            <a:pPr lvl="1"/>
            <a:r>
              <a:rPr lang="en-US" sz="2000" b="0" dirty="0" smtClean="0">
                <a:solidFill>
                  <a:srgbClr val="006600"/>
                </a:solidFill>
              </a:rPr>
              <a:t>We expect House and Senate mark-ups to be released soon</a:t>
            </a:r>
            <a:endParaRPr lang="en-US" sz="1600" b="0" dirty="0">
              <a:solidFill>
                <a:srgbClr val="006600"/>
              </a:solidFill>
            </a:endParaRPr>
          </a:p>
          <a:p>
            <a:r>
              <a:rPr lang="en-US" sz="2200" dirty="0" smtClean="0"/>
              <a:t>We hope </a:t>
            </a:r>
            <a:r>
              <a:rPr lang="en-US" sz="2200" dirty="0"/>
              <a:t>P5 plan + positive community reaction will help support more robust HEP budget </a:t>
            </a:r>
            <a:r>
              <a:rPr lang="en-US" sz="2200" dirty="0" smtClean="0"/>
              <a:t>generally</a:t>
            </a:r>
          </a:p>
          <a:p>
            <a:pPr lvl="1"/>
            <a:r>
              <a:rPr lang="en-US" sz="2000" dirty="0" smtClean="0"/>
              <a:t>Users groups and DPF have been very active in supporting the plan</a:t>
            </a:r>
          </a:p>
          <a:p>
            <a:pPr lvl="1"/>
            <a:r>
              <a:rPr lang="en-US" sz="2000" dirty="0" smtClean="0"/>
              <a:t>How much of the near-term plan can be achieved will depend largely on FY15 Appropriation</a:t>
            </a:r>
            <a:endParaRPr lang="en-US" sz="2000" dirty="0"/>
          </a:p>
        </p:txBody>
      </p:sp>
      <p:sp>
        <p:nvSpPr>
          <p:cNvPr id="3" name="Title 2"/>
          <p:cNvSpPr>
            <a:spLocks noGrp="1"/>
          </p:cNvSpPr>
          <p:nvPr>
            <p:ph type="title"/>
          </p:nvPr>
        </p:nvSpPr>
        <p:spPr/>
        <p:txBody>
          <a:bodyPr/>
          <a:lstStyle/>
          <a:p>
            <a:r>
              <a:rPr lang="en-US" dirty="0" smtClean="0"/>
              <a:t>HEP Budget Impacts : FY15</a:t>
            </a:r>
            <a:endParaRPr lang="en-US" dirty="0"/>
          </a:p>
        </p:txBody>
      </p:sp>
      <p:sp>
        <p:nvSpPr>
          <p:cNvPr id="4" name="Slide Number Placeholder 3"/>
          <p:cNvSpPr>
            <a:spLocks noGrp="1"/>
          </p:cNvSpPr>
          <p:nvPr>
            <p:ph type="sldNum" sz="quarter" idx="11"/>
          </p:nvPr>
        </p:nvSpPr>
        <p:spPr/>
        <p:txBody>
          <a:bodyPr/>
          <a:lstStyle/>
          <a:p>
            <a:pPr>
              <a:defRPr/>
            </a:pPr>
            <a:fld id="{56F4B2E3-7CDC-4972-8D42-2D141A8D5E9A}" type="slidenum">
              <a:rPr lang="en-US" smtClean="0"/>
              <a:pPr>
                <a:defRPr/>
              </a:pPr>
              <a:t>54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92660746"/>
      </p:ext>
    </p:extLst>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P5 Report – Program &amp; Project Criteria </a:t>
            </a:r>
            <a:endParaRPr lang="en-US" dirty="0">
              <a:solidFill>
                <a:srgbClr val="C00000"/>
              </a:solidFill>
            </a:endParaRPr>
          </a:p>
        </p:txBody>
      </p:sp>
      <p:sp>
        <p:nvSpPr>
          <p:cNvPr id="3" name="Content Placeholder 2"/>
          <p:cNvSpPr>
            <a:spLocks noGrp="1"/>
          </p:cNvSpPr>
          <p:nvPr>
            <p:ph idx="1"/>
          </p:nvPr>
        </p:nvSpPr>
        <p:spPr>
          <a:xfrm>
            <a:off x="0" y="762000"/>
            <a:ext cx="9144000" cy="5457825"/>
          </a:xfrm>
        </p:spPr>
        <p:txBody>
          <a:bodyPr/>
          <a:lstStyle/>
          <a:p>
            <a:pPr marL="0" lvl="0" indent="0">
              <a:spcBef>
                <a:spcPts val="0"/>
              </a:spcBef>
              <a:buNone/>
            </a:pPr>
            <a:r>
              <a:rPr lang="en-US" sz="1800" dirty="0" smtClean="0">
                <a:solidFill>
                  <a:schemeClr val="tx1"/>
                </a:solidFill>
                <a:latin typeface="+mn-lt"/>
              </a:rPr>
              <a:t>HEP will use </a:t>
            </a:r>
            <a:r>
              <a:rPr lang="en-US" sz="1800" u="sng" dirty="0" smtClean="0">
                <a:solidFill>
                  <a:schemeClr val="tx1"/>
                </a:solidFill>
                <a:latin typeface="+mn-lt"/>
              </a:rPr>
              <a:t>P5 </a:t>
            </a:r>
            <a:r>
              <a:rPr lang="en-US" sz="1800" u="sng" dirty="0">
                <a:solidFill>
                  <a:schemeClr val="tx1"/>
                </a:solidFill>
                <a:latin typeface="+mn-lt"/>
              </a:rPr>
              <a:t>criteria </a:t>
            </a:r>
            <a:r>
              <a:rPr lang="en-US" sz="1800" dirty="0" smtClean="0">
                <a:solidFill>
                  <a:schemeClr val="tx1"/>
                </a:solidFill>
                <a:latin typeface="+mn-lt"/>
              </a:rPr>
              <a:t>(similar to PASAG) to develop the program and determine </a:t>
            </a:r>
            <a:r>
              <a:rPr lang="en-US" sz="1800" dirty="0">
                <a:solidFill>
                  <a:schemeClr val="tx1"/>
                </a:solidFill>
                <a:latin typeface="+mn-lt"/>
              </a:rPr>
              <a:t>which projects to invest </a:t>
            </a:r>
            <a:r>
              <a:rPr lang="en-US" sz="1800" dirty="0" smtClean="0">
                <a:solidFill>
                  <a:schemeClr val="tx1"/>
                </a:solidFill>
                <a:latin typeface="+mn-lt"/>
              </a:rPr>
              <a:t>in.</a:t>
            </a:r>
          </a:p>
          <a:p>
            <a:pPr marL="0" indent="0">
              <a:spcBef>
                <a:spcPts val="0"/>
              </a:spcBef>
              <a:buNone/>
            </a:pPr>
            <a:endParaRPr lang="en-US" sz="1800" b="0" dirty="0">
              <a:latin typeface="+mn-lt"/>
            </a:endParaRPr>
          </a:p>
          <a:p>
            <a:pPr marL="0" indent="0">
              <a:spcBef>
                <a:spcPts val="0"/>
              </a:spcBef>
              <a:buNone/>
            </a:pPr>
            <a:r>
              <a:rPr lang="en-US" sz="1400" dirty="0">
                <a:solidFill>
                  <a:schemeClr val="tx1"/>
                </a:solidFill>
              </a:rPr>
              <a:t>• </a:t>
            </a:r>
            <a:r>
              <a:rPr lang="en-US" sz="1400" u="sng" dirty="0" smtClean="0">
                <a:solidFill>
                  <a:schemeClr val="tx1"/>
                </a:solidFill>
                <a:latin typeface="+mn-lt"/>
              </a:rPr>
              <a:t>Program </a:t>
            </a:r>
            <a:r>
              <a:rPr lang="en-US" sz="1400" u="sng" dirty="0">
                <a:solidFill>
                  <a:schemeClr val="tx1"/>
                </a:solidFill>
                <a:latin typeface="+mn-lt"/>
              </a:rPr>
              <a:t>optimization criteria</a:t>
            </a:r>
          </a:p>
          <a:p>
            <a:pPr marL="0" indent="0">
              <a:spcBef>
                <a:spcPts val="0"/>
              </a:spcBef>
              <a:buNone/>
            </a:pPr>
            <a:r>
              <a:rPr lang="en-US" sz="1400" b="0" dirty="0">
                <a:solidFill>
                  <a:schemeClr val="tx1"/>
                </a:solidFill>
                <a:latin typeface="+mn-lt"/>
              </a:rPr>
              <a:t>– </a:t>
            </a:r>
            <a:r>
              <a:rPr lang="en-US" sz="1400" dirty="0">
                <a:solidFill>
                  <a:schemeClr val="tx1"/>
                </a:solidFill>
                <a:latin typeface="+mn-lt"/>
              </a:rPr>
              <a:t>Science</a:t>
            </a:r>
            <a:r>
              <a:rPr lang="en-US" sz="1400" b="0" dirty="0">
                <a:latin typeface="+mn-lt"/>
              </a:rPr>
              <a:t>: based on the Drivers, assess where we want to go and how to get there, </a:t>
            </a:r>
            <a:r>
              <a:rPr lang="en-US" sz="1400" b="0" dirty="0" smtClean="0">
                <a:latin typeface="+mn-lt"/>
              </a:rPr>
              <a:t>with a </a:t>
            </a:r>
            <a:r>
              <a:rPr lang="en-US" sz="1400" b="0" dirty="0">
                <a:latin typeface="+mn-lt"/>
              </a:rPr>
              <a:t>portfolio of the most promising approaches.</a:t>
            </a:r>
          </a:p>
          <a:p>
            <a:pPr marL="0" indent="0">
              <a:spcBef>
                <a:spcPts val="0"/>
              </a:spcBef>
              <a:buNone/>
            </a:pPr>
            <a:r>
              <a:rPr lang="en-US" sz="1400" b="0" dirty="0">
                <a:solidFill>
                  <a:schemeClr val="tx1"/>
                </a:solidFill>
                <a:latin typeface="+mn-lt"/>
              </a:rPr>
              <a:t>– </a:t>
            </a:r>
            <a:r>
              <a:rPr lang="en-US" sz="1400" dirty="0">
                <a:solidFill>
                  <a:schemeClr val="tx1"/>
                </a:solidFill>
                <a:latin typeface="+mn-lt"/>
              </a:rPr>
              <a:t>International context</a:t>
            </a:r>
            <a:r>
              <a:rPr lang="en-US" sz="1400" b="0" dirty="0">
                <a:latin typeface="+mn-lt"/>
              </a:rPr>
              <a:t>: pursue the most important opportunities wherever they are, </a:t>
            </a:r>
            <a:r>
              <a:rPr lang="en-US" sz="1400" b="0" dirty="0" smtClean="0">
                <a:latin typeface="+mn-lt"/>
              </a:rPr>
              <a:t>and host </a:t>
            </a:r>
            <a:r>
              <a:rPr lang="en-US" sz="1400" b="0" dirty="0">
                <a:latin typeface="+mn-lt"/>
              </a:rPr>
              <a:t>world-leading facilities that attract the worldwide scientific community; </a:t>
            </a:r>
            <a:r>
              <a:rPr lang="en-US" sz="1400" b="0" dirty="0" smtClean="0">
                <a:latin typeface="+mn-lt"/>
              </a:rPr>
              <a:t>duplication should </a:t>
            </a:r>
            <a:r>
              <a:rPr lang="en-US" sz="1400" b="0" dirty="0">
                <a:latin typeface="+mn-lt"/>
              </a:rPr>
              <a:t>only occur when significant value is added or when competition helps propel </a:t>
            </a:r>
            <a:r>
              <a:rPr lang="en-US" sz="1400" b="0" dirty="0" smtClean="0">
                <a:latin typeface="+mn-lt"/>
              </a:rPr>
              <a:t>the field </a:t>
            </a:r>
            <a:r>
              <a:rPr lang="en-US" sz="1400" b="0" dirty="0">
                <a:latin typeface="+mn-lt"/>
              </a:rPr>
              <a:t>in important directions.</a:t>
            </a:r>
          </a:p>
          <a:p>
            <a:pPr marL="0" indent="0">
              <a:spcBef>
                <a:spcPts val="0"/>
              </a:spcBef>
              <a:buNone/>
            </a:pPr>
            <a:r>
              <a:rPr lang="en-US" sz="1400" b="0" dirty="0">
                <a:solidFill>
                  <a:schemeClr val="tx1"/>
                </a:solidFill>
                <a:latin typeface="+mn-lt"/>
              </a:rPr>
              <a:t>– </a:t>
            </a:r>
            <a:r>
              <a:rPr lang="en-US" sz="1400" dirty="0">
                <a:solidFill>
                  <a:schemeClr val="tx1"/>
                </a:solidFill>
                <a:latin typeface="+mn-lt"/>
              </a:rPr>
              <a:t>Sustained productivity</a:t>
            </a:r>
            <a:r>
              <a:rPr lang="en-US" sz="1400" b="0" dirty="0">
                <a:latin typeface="+mn-lt"/>
              </a:rPr>
              <a:t>: maintain a stream of science results while investing in </a:t>
            </a:r>
            <a:r>
              <a:rPr lang="en-US" sz="1400" b="0" dirty="0" smtClean="0">
                <a:latin typeface="+mn-lt"/>
              </a:rPr>
              <a:t>future capabilities</a:t>
            </a:r>
            <a:r>
              <a:rPr lang="en-US" sz="1400" b="0" dirty="0">
                <a:latin typeface="+mn-lt"/>
              </a:rPr>
              <a:t>, which implies a balance of project sizes; maintain and develop </a:t>
            </a:r>
            <a:r>
              <a:rPr lang="en-US" sz="1400" b="0" dirty="0" smtClean="0">
                <a:latin typeface="+mn-lt"/>
              </a:rPr>
              <a:t>critical technical </a:t>
            </a:r>
            <a:r>
              <a:rPr lang="en-US" sz="1400" b="0" dirty="0">
                <a:latin typeface="+mn-lt"/>
              </a:rPr>
              <a:t>and scientific expertise and infrastructure to enable future discoveries.</a:t>
            </a:r>
          </a:p>
          <a:p>
            <a:pPr marL="0" indent="0">
              <a:spcBef>
                <a:spcPts val="0"/>
              </a:spcBef>
              <a:buNone/>
            </a:pPr>
            <a:endParaRPr lang="en-US" sz="1400" b="0" dirty="0" smtClean="0">
              <a:latin typeface="+mn-lt"/>
            </a:endParaRPr>
          </a:p>
          <a:p>
            <a:pPr marL="0" indent="0">
              <a:spcBef>
                <a:spcPts val="0"/>
              </a:spcBef>
              <a:buNone/>
            </a:pPr>
            <a:r>
              <a:rPr lang="en-US" sz="1400" b="0" dirty="0" smtClean="0">
                <a:solidFill>
                  <a:schemeClr val="tx1"/>
                </a:solidFill>
                <a:latin typeface="+mn-lt"/>
              </a:rPr>
              <a:t>• </a:t>
            </a:r>
            <a:r>
              <a:rPr lang="en-US" sz="1400" u="sng" dirty="0">
                <a:solidFill>
                  <a:schemeClr val="tx1"/>
                </a:solidFill>
                <a:latin typeface="+mn-lt"/>
              </a:rPr>
              <a:t>Individual project </a:t>
            </a:r>
            <a:r>
              <a:rPr lang="en-US" sz="1400" u="sng" dirty="0" smtClean="0">
                <a:solidFill>
                  <a:schemeClr val="tx1"/>
                </a:solidFill>
                <a:latin typeface="+mn-lt"/>
              </a:rPr>
              <a:t>criteria</a:t>
            </a:r>
            <a:endParaRPr lang="en-US" sz="1400" u="sng" dirty="0">
              <a:solidFill>
                <a:schemeClr val="tx1"/>
              </a:solidFill>
              <a:latin typeface="+mn-lt"/>
            </a:endParaRPr>
          </a:p>
          <a:p>
            <a:pPr marL="0" indent="0">
              <a:spcBef>
                <a:spcPts val="0"/>
              </a:spcBef>
              <a:buNone/>
            </a:pPr>
            <a:r>
              <a:rPr lang="en-US" sz="1400" b="0" dirty="0">
                <a:solidFill>
                  <a:schemeClr val="tx1"/>
                </a:solidFill>
                <a:latin typeface="+mn-lt"/>
              </a:rPr>
              <a:t>– </a:t>
            </a:r>
            <a:r>
              <a:rPr lang="en-US" sz="1400" dirty="0">
                <a:solidFill>
                  <a:schemeClr val="tx1"/>
                </a:solidFill>
                <a:latin typeface="+mn-lt"/>
              </a:rPr>
              <a:t>Science:</a:t>
            </a:r>
            <a:r>
              <a:rPr lang="en-US" sz="1400" dirty="0">
                <a:latin typeface="+mn-lt"/>
              </a:rPr>
              <a:t> </a:t>
            </a:r>
            <a:r>
              <a:rPr lang="en-US" sz="1400" b="0" dirty="0">
                <a:latin typeface="+mn-lt"/>
              </a:rPr>
              <a:t>how the project addresses key questions in particle physics, the size </a:t>
            </a:r>
            <a:r>
              <a:rPr lang="en-US" sz="1400" b="0" dirty="0" smtClean="0">
                <a:latin typeface="+mn-lt"/>
              </a:rPr>
              <a:t>and relevance </a:t>
            </a:r>
            <a:r>
              <a:rPr lang="en-US" sz="1400" b="0" dirty="0">
                <a:latin typeface="+mn-lt"/>
              </a:rPr>
              <a:t>of the discovery reach, how the experiment might change the direction of </a:t>
            </a:r>
            <a:r>
              <a:rPr lang="en-US" sz="1400" b="0" dirty="0" smtClean="0">
                <a:latin typeface="+mn-lt"/>
              </a:rPr>
              <a:t>the field</a:t>
            </a:r>
            <a:r>
              <a:rPr lang="en-US" sz="1400" b="0" dirty="0">
                <a:latin typeface="+mn-lt"/>
              </a:rPr>
              <a:t>, and the value of null results.</a:t>
            </a:r>
          </a:p>
          <a:p>
            <a:pPr marL="0" indent="0">
              <a:spcBef>
                <a:spcPts val="0"/>
              </a:spcBef>
              <a:buNone/>
            </a:pPr>
            <a:r>
              <a:rPr lang="en-US" sz="1400" b="0" dirty="0">
                <a:solidFill>
                  <a:schemeClr val="tx1"/>
                </a:solidFill>
                <a:latin typeface="+mn-lt"/>
              </a:rPr>
              <a:t>– </a:t>
            </a:r>
            <a:r>
              <a:rPr lang="en-US" sz="1400" dirty="0">
                <a:solidFill>
                  <a:schemeClr val="tx1"/>
                </a:solidFill>
                <a:latin typeface="+mn-lt"/>
              </a:rPr>
              <a:t>Timing</a:t>
            </a:r>
            <a:r>
              <a:rPr lang="en-US" sz="1400" b="0" dirty="0">
                <a:latin typeface="+mn-lt"/>
              </a:rPr>
              <a:t>: when the project is needed, and how it fits into the larger picture.</a:t>
            </a:r>
          </a:p>
          <a:p>
            <a:pPr marL="0" indent="0">
              <a:spcBef>
                <a:spcPts val="0"/>
              </a:spcBef>
              <a:buNone/>
            </a:pPr>
            <a:r>
              <a:rPr lang="en-US" sz="1400" dirty="0">
                <a:solidFill>
                  <a:schemeClr val="tx1"/>
                </a:solidFill>
                <a:latin typeface="+mn-lt"/>
              </a:rPr>
              <a:t>– Uniqueness</a:t>
            </a:r>
            <a:r>
              <a:rPr lang="en-US" sz="1400" b="0" dirty="0">
                <a:latin typeface="+mn-lt"/>
              </a:rPr>
              <a:t>: what the experiment adds that is unique and/or definitive, and where </a:t>
            </a:r>
            <a:r>
              <a:rPr lang="en-US" sz="1400" b="0" dirty="0" smtClean="0">
                <a:latin typeface="+mn-lt"/>
              </a:rPr>
              <a:t>it might </a:t>
            </a:r>
            <a:r>
              <a:rPr lang="en-US" sz="1400" b="0" dirty="0">
                <a:latin typeface="+mn-lt"/>
              </a:rPr>
              <a:t>lead. Consider the alternatives.</a:t>
            </a:r>
          </a:p>
          <a:p>
            <a:pPr marL="0" indent="0">
              <a:spcBef>
                <a:spcPts val="0"/>
              </a:spcBef>
              <a:buNone/>
            </a:pPr>
            <a:r>
              <a:rPr lang="en-US" sz="1400" b="0" dirty="0">
                <a:solidFill>
                  <a:schemeClr val="tx1"/>
                </a:solidFill>
                <a:latin typeface="+mn-lt"/>
              </a:rPr>
              <a:t>– </a:t>
            </a:r>
            <a:r>
              <a:rPr lang="en-US" sz="1400" dirty="0">
                <a:solidFill>
                  <a:schemeClr val="tx1"/>
                </a:solidFill>
                <a:latin typeface="+mn-lt"/>
              </a:rPr>
              <a:t>Cost vs. value</a:t>
            </a:r>
            <a:r>
              <a:rPr lang="en-US" sz="1400" b="0" dirty="0">
                <a:latin typeface="+mn-lt"/>
              </a:rPr>
              <a:t>: the scope should be well defined and match the physics case. </a:t>
            </a:r>
            <a:r>
              <a:rPr lang="en-US" sz="1400" b="0" dirty="0" smtClean="0">
                <a:latin typeface="+mn-lt"/>
              </a:rPr>
              <a:t>For multidisciplinary/agency </a:t>
            </a:r>
            <a:r>
              <a:rPr lang="en-US" sz="1400" b="0" dirty="0">
                <a:latin typeface="+mn-lt"/>
              </a:rPr>
              <a:t>projects, distribution of support should match the distribution </a:t>
            </a:r>
            <a:r>
              <a:rPr lang="en-US" sz="1400" b="0" dirty="0" smtClean="0">
                <a:latin typeface="+mn-lt"/>
              </a:rPr>
              <a:t>of science</a:t>
            </a:r>
            <a:r>
              <a:rPr lang="en-US" sz="1400" b="0" dirty="0">
                <a:latin typeface="+mn-lt"/>
              </a:rPr>
              <a:t>.</a:t>
            </a:r>
          </a:p>
          <a:p>
            <a:pPr marL="0" indent="0">
              <a:spcBef>
                <a:spcPts val="0"/>
              </a:spcBef>
              <a:buNone/>
            </a:pPr>
            <a:r>
              <a:rPr lang="en-US" sz="1400" b="0" dirty="0">
                <a:solidFill>
                  <a:schemeClr val="tx1"/>
                </a:solidFill>
                <a:latin typeface="+mn-lt"/>
              </a:rPr>
              <a:t>– </a:t>
            </a:r>
            <a:r>
              <a:rPr lang="en-US" sz="1400" dirty="0">
                <a:solidFill>
                  <a:schemeClr val="tx1"/>
                </a:solidFill>
                <a:latin typeface="+mn-lt"/>
              </a:rPr>
              <a:t>History and dependencies</a:t>
            </a:r>
            <a:r>
              <a:rPr lang="en-US" sz="1400" b="0" dirty="0">
                <a:latin typeface="+mn-lt"/>
              </a:rPr>
              <a:t>: previous prioritization, existing commitments, and </a:t>
            </a:r>
            <a:r>
              <a:rPr lang="en-US" sz="1400" b="0" dirty="0" smtClean="0">
                <a:latin typeface="+mn-lt"/>
              </a:rPr>
              <a:t>the impacts </a:t>
            </a:r>
            <a:r>
              <a:rPr lang="en-US" sz="1400" b="0" dirty="0">
                <a:latin typeface="+mn-lt"/>
              </a:rPr>
              <a:t>of changes in direction.</a:t>
            </a:r>
          </a:p>
          <a:p>
            <a:pPr marL="0" indent="0">
              <a:spcBef>
                <a:spcPts val="0"/>
              </a:spcBef>
              <a:buNone/>
            </a:pPr>
            <a:r>
              <a:rPr lang="en-US" sz="1400" b="0" dirty="0">
                <a:solidFill>
                  <a:schemeClr val="tx1"/>
                </a:solidFill>
                <a:latin typeface="+mn-lt"/>
              </a:rPr>
              <a:t>– </a:t>
            </a:r>
            <a:r>
              <a:rPr lang="en-US" sz="1400" dirty="0">
                <a:solidFill>
                  <a:schemeClr val="tx1"/>
                </a:solidFill>
                <a:latin typeface="+mn-lt"/>
              </a:rPr>
              <a:t>Feasibility</a:t>
            </a:r>
            <a:r>
              <a:rPr lang="en-US" sz="1400" b="0" dirty="0">
                <a:latin typeface="+mn-lt"/>
              </a:rPr>
              <a:t>: consider the main technical, cost, and schedule risks of the </a:t>
            </a:r>
            <a:r>
              <a:rPr lang="en-US" sz="1400" b="0" dirty="0" smtClean="0">
                <a:latin typeface="+mn-lt"/>
              </a:rPr>
              <a:t>proposed project</a:t>
            </a:r>
            <a:r>
              <a:rPr lang="en-US" sz="1400" b="0" dirty="0">
                <a:latin typeface="+mn-lt"/>
              </a:rPr>
              <a:t>.</a:t>
            </a:r>
          </a:p>
          <a:p>
            <a:pPr marL="0" indent="0">
              <a:spcBef>
                <a:spcPts val="0"/>
              </a:spcBef>
              <a:buNone/>
            </a:pPr>
            <a:r>
              <a:rPr lang="en-US" sz="1400" b="0" dirty="0">
                <a:solidFill>
                  <a:schemeClr val="tx1"/>
                </a:solidFill>
                <a:latin typeface="+mn-lt"/>
              </a:rPr>
              <a:t>– </a:t>
            </a:r>
            <a:r>
              <a:rPr lang="en-US" sz="1400" dirty="0">
                <a:solidFill>
                  <a:schemeClr val="tx1"/>
                </a:solidFill>
                <a:latin typeface="+mn-lt"/>
              </a:rPr>
              <a:t>Roles</a:t>
            </a:r>
            <a:r>
              <a:rPr lang="en-US" sz="1400" b="0" dirty="0">
                <a:latin typeface="+mn-lt"/>
              </a:rPr>
              <a:t>: U.S. particle physics leadership</a:t>
            </a:r>
            <a:endParaRPr lang="en-US" sz="1400" dirty="0">
              <a:latin typeface="+mn-lt"/>
            </a:endParaRPr>
          </a:p>
        </p:txBody>
      </p:sp>
      <p:pic>
        <p:nvPicPr>
          <p:cNvPr id="4" name="Picture 4"/>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10716" y="0"/>
            <a:ext cx="685800" cy="67437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508764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This report represents a consensus vision developed bottom-up by the physics community with </a:t>
            </a:r>
            <a:r>
              <a:rPr lang="en-US" dirty="0" smtClean="0"/>
              <a:t>extensive </a:t>
            </a:r>
            <a:r>
              <a:rPr lang="en-US" dirty="0"/>
              <a:t>consultation to identify the most exciting and productive areas of research and how we </a:t>
            </a:r>
            <a:r>
              <a:rPr lang="en-US" dirty="0" smtClean="0"/>
              <a:t>pursue </a:t>
            </a:r>
            <a:r>
              <a:rPr lang="en-US" dirty="0"/>
              <a:t>them.  </a:t>
            </a:r>
          </a:p>
          <a:p>
            <a:endParaRPr lang="en-US" dirty="0"/>
          </a:p>
          <a:p>
            <a:r>
              <a:rPr lang="en-US" dirty="0"/>
              <a:t>The report recognizes the reality of a challenging funding landscape, where choices have to be made </a:t>
            </a:r>
            <a:r>
              <a:rPr lang="en-US" dirty="0" smtClean="0"/>
              <a:t>and </a:t>
            </a:r>
            <a:r>
              <a:rPr lang="en-US" dirty="0"/>
              <a:t>resources stewarded carefully, and confronts those challenges head on.  </a:t>
            </a:r>
          </a:p>
          <a:p>
            <a:endParaRPr lang="en-US" dirty="0"/>
          </a:p>
          <a:p>
            <a:r>
              <a:rPr lang="en-US" dirty="0"/>
              <a:t>The promise/potential of high energy physics has never been greater – far from “settling” the big </a:t>
            </a:r>
            <a:r>
              <a:rPr lang="en-US" dirty="0" smtClean="0"/>
              <a:t>questions </a:t>
            </a:r>
            <a:r>
              <a:rPr lang="en-US" dirty="0"/>
              <a:t>in high energy physics, the discovery of the Higgs boson and other recent milestones in </a:t>
            </a:r>
            <a:r>
              <a:rPr lang="en-US" dirty="0" smtClean="0"/>
              <a:t>physics </a:t>
            </a:r>
            <a:r>
              <a:rPr lang="en-US" dirty="0"/>
              <a:t>have opened many more doors to exploring and understanding our universe.</a:t>
            </a:r>
          </a:p>
          <a:p>
            <a:endParaRPr lang="en-US" dirty="0"/>
          </a:p>
          <a:p>
            <a:r>
              <a:rPr lang="en-US" dirty="0"/>
              <a:t>Even given funding challenges, much important fundamental work can be accomplished and many </a:t>
            </a:r>
            <a:r>
              <a:rPr lang="en-US" dirty="0" smtClean="0"/>
              <a:t>tremendous </a:t>
            </a:r>
            <a:r>
              <a:rPr lang="en-US" dirty="0"/>
              <a:t>scientific opportunities pursued, if we make the right strategic choices as a community.</a:t>
            </a:r>
          </a:p>
          <a:p>
            <a:endParaRPr lang="en-US" dirty="0"/>
          </a:p>
          <a:p>
            <a:r>
              <a:rPr lang="en-US" dirty="0"/>
              <a:t>This is a time of excitement and intellectual fervor that can engage young scientists and provide </a:t>
            </a:r>
            <a:r>
              <a:rPr lang="en-US" dirty="0" smtClean="0"/>
              <a:t>directions </a:t>
            </a:r>
            <a:r>
              <a:rPr lang="en-US" dirty="0"/>
              <a:t>for a rewarding and fulfilling </a:t>
            </a:r>
            <a:r>
              <a:rPr lang="en-US" dirty="0" smtClean="0"/>
              <a:t>career.</a:t>
            </a:r>
            <a:endParaRPr lang="en-US" dirty="0"/>
          </a:p>
        </p:txBody>
      </p:sp>
      <p:sp>
        <p:nvSpPr>
          <p:cNvPr id="3" name="Title 2"/>
          <p:cNvSpPr>
            <a:spLocks noGrp="1"/>
          </p:cNvSpPr>
          <p:nvPr>
            <p:ph type="title"/>
          </p:nvPr>
        </p:nvSpPr>
        <p:spPr/>
        <p:txBody>
          <a:bodyPr/>
          <a:lstStyle/>
          <a:p>
            <a:r>
              <a:rPr lang="en-US" dirty="0" smtClean="0"/>
              <a:t>Our P5 “Elevator Speech” (1</a:t>
            </a:r>
            <a:r>
              <a:rPr lang="en-US" baseline="30000" dirty="0" smtClean="0"/>
              <a:t>st</a:t>
            </a:r>
            <a:r>
              <a:rPr lang="en-US" dirty="0" smtClean="0"/>
              <a:t> Draft)</a:t>
            </a:r>
            <a:endParaRPr lang="en-US" dirty="0"/>
          </a:p>
        </p:txBody>
      </p:sp>
      <p:sp>
        <p:nvSpPr>
          <p:cNvPr id="4" name="Slide Number Placeholder 3"/>
          <p:cNvSpPr>
            <a:spLocks noGrp="1"/>
          </p:cNvSpPr>
          <p:nvPr>
            <p:ph type="sldNum" sz="quarter" idx="11"/>
          </p:nvPr>
        </p:nvSpPr>
        <p:spPr/>
        <p:txBody>
          <a:bodyPr/>
          <a:lstStyle/>
          <a:p>
            <a:pPr>
              <a:defRPr/>
            </a:pPr>
            <a:fld id="{56F4B2E3-7CDC-4972-8D42-2D141A8D5E9A}" type="slidenum">
              <a:rPr lang="en-US" smtClean="0"/>
              <a:pPr>
                <a:defRPr/>
              </a:pPr>
              <a:t>56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37149902"/>
      </p:ext>
    </p:extLst>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dirty="0"/>
              <a:t>Management responsibility to align program along directions of the P5 advice</a:t>
            </a:r>
            <a:r>
              <a:rPr lang="en-US" dirty="0" smtClean="0"/>
              <a:t>.</a:t>
            </a:r>
          </a:p>
          <a:p>
            <a:pPr lvl="1"/>
            <a:r>
              <a:rPr lang="en-US" dirty="0" smtClean="0"/>
              <a:t>DOE engaging laboratory management help</a:t>
            </a:r>
          </a:p>
          <a:p>
            <a:pPr lvl="1"/>
            <a:r>
              <a:rPr lang="en-US" dirty="0" smtClean="0"/>
              <a:t>This will take some time, many discussions with partners and stakeholders</a:t>
            </a:r>
          </a:p>
          <a:p>
            <a:pPr lvl="2"/>
            <a:r>
              <a:rPr lang="en-US" dirty="0" smtClean="0"/>
              <a:t>This is not an “on/off” switch but we will move as quickly as feasible (e.g., Dark Matter G2 </a:t>
            </a:r>
            <a:r>
              <a:rPr lang="en-US" dirty="0" err="1" smtClean="0"/>
              <a:t>downselect</a:t>
            </a:r>
            <a:r>
              <a:rPr lang="en-US" dirty="0" smtClean="0"/>
              <a:t>,  Accelerator R&amp;D subpanel)</a:t>
            </a:r>
            <a:endParaRPr lang="en-US" dirty="0"/>
          </a:p>
          <a:p>
            <a:pPr lvl="0"/>
            <a:r>
              <a:rPr lang="en-US" dirty="0"/>
              <a:t>Other critical </a:t>
            </a:r>
            <a:r>
              <a:rPr lang="en-US" dirty="0" smtClean="0"/>
              <a:t>areas where we need your engagement</a:t>
            </a:r>
          </a:p>
          <a:p>
            <a:pPr lvl="1"/>
            <a:r>
              <a:rPr lang="en-US" dirty="0" smtClean="0"/>
              <a:t>Communications to HEP (“P5 plan rollout”) </a:t>
            </a:r>
          </a:p>
          <a:p>
            <a:pPr lvl="2"/>
            <a:r>
              <a:rPr lang="en-US" dirty="0" smtClean="0"/>
              <a:t>FNAL User Meeting June 11-12</a:t>
            </a:r>
          </a:p>
          <a:p>
            <a:pPr lvl="2"/>
            <a:r>
              <a:rPr lang="en-US" dirty="0" smtClean="0"/>
              <a:t>HEP PI Meeting June 16-17 (this meeting)</a:t>
            </a:r>
          </a:p>
          <a:p>
            <a:pPr lvl="1"/>
            <a:r>
              <a:rPr lang="en-US" dirty="0" smtClean="0"/>
              <a:t>Communications outside HEP </a:t>
            </a:r>
          </a:p>
          <a:p>
            <a:pPr lvl="2"/>
            <a:r>
              <a:rPr lang="en-US" dirty="0" smtClean="0"/>
              <a:t>DPF actively organizing several efforts here </a:t>
            </a:r>
          </a:p>
          <a:p>
            <a:pPr lvl="2"/>
            <a:r>
              <a:rPr lang="en-US" dirty="0" smtClean="0"/>
              <a:t>recall the “Do’s and Don’ts” from last HEPAP meeting </a:t>
            </a:r>
          </a:p>
          <a:p>
            <a:pPr lvl="1"/>
            <a:r>
              <a:rPr lang="en-US" dirty="0" smtClean="0"/>
              <a:t>“Broader Impacts” of HEP science and technology</a:t>
            </a:r>
          </a:p>
          <a:p>
            <a:pPr lvl="2"/>
            <a:r>
              <a:rPr lang="en-US" dirty="0" smtClean="0"/>
              <a:t>The task force reports were just the beginning…</a:t>
            </a:r>
          </a:p>
          <a:p>
            <a:pPr lvl="1"/>
            <a:endParaRPr lang="en-US" dirty="0"/>
          </a:p>
        </p:txBody>
      </p:sp>
      <p:sp>
        <p:nvSpPr>
          <p:cNvPr id="3" name="Title 2"/>
          <p:cNvSpPr>
            <a:spLocks noGrp="1"/>
          </p:cNvSpPr>
          <p:nvPr>
            <p:ph type="title"/>
          </p:nvPr>
        </p:nvSpPr>
        <p:spPr/>
        <p:txBody>
          <a:bodyPr/>
          <a:lstStyle/>
          <a:p>
            <a:r>
              <a:rPr lang="en-US" dirty="0" smtClean="0"/>
              <a:t>HEP Response to P5 </a:t>
            </a:r>
            <a:r>
              <a:rPr lang="en-US" dirty="0" smtClean="0">
                <a:sym typeface="Wingdings" panose="05000000000000000000" pitchFamily="2" charset="2"/>
              </a:rPr>
              <a:t></a:t>
            </a:r>
            <a:r>
              <a:rPr lang="en-US" dirty="0" smtClean="0"/>
              <a:t>Next Steps</a:t>
            </a:r>
            <a:endParaRPr lang="en-US" dirty="0"/>
          </a:p>
        </p:txBody>
      </p:sp>
      <p:sp>
        <p:nvSpPr>
          <p:cNvPr id="4" name="Slide Number Placeholder 3"/>
          <p:cNvSpPr>
            <a:spLocks noGrp="1"/>
          </p:cNvSpPr>
          <p:nvPr>
            <p:ph type="sldNum" sz="quarter" idx="11"/>
          </p:nvPr>
        </p:nvSpPr>
        <p:spPr/>
        <p:txBody>
          <a:bodyPr/>
          <a:lstStyle/>
          <a:p>
            <a:pPr>
              <a:defRPr/>
            </a:pPr>
            <a:fld id="{56F4B2E3-7CDC-4972-8D42-2D141A8D5E9A}" type="slidenum">
              <a:rPr lang="en-US" smtClean="0"/>
              <a:pPr>
                <a:defRPr/>
              </a:pPr>
              <a:t>57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2624602"/>
      </p:ext>
    </p:extLst>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170809"/>
            <a:ext cx="9144000" cy="533400"/>
          </a:xfrm>
        </p:spPr>
        <p:txBody>
          <a:bodyPr>
            <a:noAutofit/>
          </a:bodyPr>
          <a:lstStyle/>
          <a:p>
            <a:r>
              <a:rPr lang="en-US" sz="3200" b="1" dirty="0" smtClean="0">
                <a:solidFill>
                  <a:srgbClr val="285C00"/>
                </a:solidFill>
                <a:effectLst>
                  <a:outerShdw blurRad="38100" dist="38100" dir="2700000" algn="tl">
                    <a:srgbClr val="000000">
                      <a:alpha val="43137"/>
                    </a:srgbClr>
                  </a:outerShdw>
                </a:effectLst>
                <a:latin typeface="Cambria" pitchFamily="18" charset="0"/>
              </a:rPr>
              <a:t>HEP Budget - Cosmic Frontier</a:t>
            </a:r>
          </a:p>
        </p:txBody>
      </p:sp>
      <p:sp>
        <p:nvSpPr>
          <p:cNvPr id="5" name="Rectangle 8"/>
          <p:cNvSpPr>
            <a:spLocks noChangeArrowheads="1"/>
          </p:cNvSpPr>
          <p:nvPr/>
        </p:nvSpPr>
        <p:spPr bwMode="auto">
          <a:xfrm>
            <a:off x="0" y="794928"/>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b="0" i="1" dirty="0">
              <a:solidFill>
                <a:prstClr val="black"/>
              </a:solidFill>
              <a:effectLst>
                <a:outerShdw blurRad="38100" dist="38100" dir="2700000" algn="tl">
                  <a:srgbClr val="FFFFFF"/>
                </a:outerShdw>
              </a:effectLst>
              <a:latin typeface="Book Antiqua" pitchFamily="18" charset="0"/>
            </a:endParaRPr>
          </a:p>
        </p:txBody>
      </p:sp>
      <p:graphicFrame>
        <p:nvGraphicFramePr>
          <p:cNvPr id="3" name="Table 2"/>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81885249"/>
              </p:ext>
            </p:extLst>
          </p:nvPr>
        </p:nvGraphicFramePr>
        <p:xfrm>
          <a:off x="232873" y="1228054"/>
          <a:ext cx="8814411" cy="3413760"/>
        </p:xfrm>
        <a:graphic>
          <a:graphicData uri="http://schemas.openxmlformats.org/drawingml/2006/table">
            <a:tbl>
              <a:tblPr/>
              <a:tblGrid>
                <a:gridCol w="2809265"/>
                <a:gridCol w="114300"/>
                <a:gridCol w="1283677"/>
                <a:gridCol w="1512277"/>
                <a:gridCol w="1582616"/>
                <a:gridCol w="1512276"/>
              </a:tblGrid>
              <a:tr h="190500">
                <a:tc>
                  <a:txBody>
                    <a:bodyPr/>
                    <a:lstStyle/>
                    <a:p>
                      <a:pPr algn="l" fontAlgn="b"/>
                      <a:r>
                        <a:rPr lang="en-US" sz="1600" b="1" i="0" u="none" strike="noStrike" dirty="0">
                          <a:solidFill>
                            <a:srgbClr val="000000"/>
                          </a:solidFill>
                          <a:effectLst/>
                          <a:latin typeface="Calibri"/>
                        </a:rPr>
                        <a:t>Funding (in $K)</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FY 2012 Actual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FY 2013 Actual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FY 2014 </a:t>
                      </a:r>
                      <a:r>
                        <a:rPr lang="en-US" sz="1600" b="1" i="0" u="none" strike="noStrike" dirty="0" smtClean="0">
                          <a:solidFill>
                            <a:srgbClr val="000000"/>
                          </a:solidFill>
                          <a:effectLst/>
                          <a:latin typeface="Calibri"/>
                        </a:rPr>
                        <a:t>Enacted</a:t>
                      </a:r>
                      <a:endParaRPr lang="en-US" sz="1600" b="1" i="0" u="none" strike="noStrike" dirty="0">
                        <a:solidFill>
                          <a:srgbClr val="000000"/>
                        </a:solidFill>
                        <a:effectLst/>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FY2015 Request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r>
                        <a:rPr lang="en-US" sz="1600" b="0" i="0" u="none" strike="noStrike" dirty="0">
                          <a:solidFill>
                            <a:srgbClr val="000000"/>
                          </a:solidFill>
                          <a:effectLst/>
                          <a:latin typeface="Calibri"/>
                        </a:rPr>
                        <a:t>Research - </a:t>
                      </a:r>
                      <a:r>
                        <a:rPr lang="en-US" sz="1600" b="0" i="0" u="none" strike="noStrike" dirty="0" err="1">
                          <a:solidFill>
                            <a:srgbClr val="000000"/>
                          </a:solidFill>
                          <a:effectLst/>
                          <a:latin typeface="Calibri"/>
                        </a:rPr>
                        <a:t>univ</a:t>
                      </a:r>
                      <a:r>
                        <a:rPr lang="en-US" sz="1600" b="0" i="0" u="none" strike="noStrike" dirty="0">
                          <a:solidFill>
                            <a:srgbClr val="000000"/>
                          </a:solidFill>
                          <a:effectLst/>
                          <a:latin typeface="Calibri"/>
                        </a:rPr>
                        <a:t> + lab</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a:rPr>
                        <a:t>46840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a:rPr>
                        <a:t>45435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n-US" sz="1600" b="0" i="0" u="none" strike="noStrike" dirty="0">
                          <a:solidFill>
                            <a:srgbClr val="000000"/>
                          </a:solidFill>
                          <a:effectLst/>
                          <a:latin typeface="Calibri"/>
                        </a:rPr>
                        <a:t>Research - </a:t>
                      </a:r>
                      <a:r>
                        <a:rPr lang="en-US" sz="1600" b="0" i="0" u="none" strike="noStrike" dirty="0" err="1">
                          <a:solidFill>
                            <a:srgbClr val="000000"/>
                          </a:solidFill>
                          <a:effectLst/>
                          <a:latin typeface="Calibri"/>
                        </a:rPr>
                        <a:t>univ</a:t>
                      </a:r>
                      <a:endParaRPr lang="en-US"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12,881</a:t>
                      </a: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12,233</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0" marR="0" marT="0" marB="0" anchor="b">
                    <a:lnL>
                      <a:noFill/>
                    </a:lnL>
                    <a:lnR>
                      <a:noFill/>
                    </a:lnR>
                    <a:lnT>
                      <a:noFill/>
                    </a:lnT>
                    <a:lnB>
                      <a:noFill/>
                    </a:lnB>
                  </a:tcPr>
                </a:tc>
              </a:tr>
              <a:tr h="190500">
                <a:tc>
                  <a:txBody>
                    <a:bodyPr/>
                    <a:lstStyle/>
                    <a:p>
                      <a:pPr algn="l" fontAlgn="b"/>
                      <a:r>
                        <a:rPr lang="en-US" sz="1600" b="0" i="0" u="none" strike="noStrike">
                          <a:solidFill>
                            <a:srgbClr val="000000"/>
                          </a:solidFill>
                          <a:effectLst/>
                          <a:latin typeface="Calibri"/>
                        </a:rPr>
                        <a:t>Research - lab</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34,962</a:t>
                      </a: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36,419</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0" marR="0" marT="0" marB="0" anchor="b">
                    <a:lnL>
                      <a:noFill/>
                    </a:lnL>
                    <a:lnR>
                      <a:noFill/>
                    </a:lnR>
                    <a:lnT>
                      <a:noFill/>
                    </a:lnT>
                    <a:lnB>
                      <a:noFill/>
                    </a:lnB>
                  </a:tcPr>
                </a:tc>
              </a:tr>
              <a:tr h="190500">
                <a:tc>
                  <a:txBody>
                    <a:bodyPr/>
                    <a:lstStyle/>
                    <a:p>
                      <a:pPr algn="l" fontAlgn="b"/>
                      <a:r>
                        <a:rPr lang="en-US" sz="1600" b="0" i="0" u="none" strike="noStrike">
                          <a:solidFill>
                            <a:srgbClr val="000000"/>
                          </a:solidFill>
                          <a:effectLst/>
                          <a:latin typeface="Calibri"/>
                        </a:rPr>
                        <a:t>Facilities - operating</a:t>
                      </a:r>
                    </a:p>
                  </a:txBody>
                  <a:tcPr marL="0" marR="0" marT="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8,505</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10,111</a:t>
                      </a: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7,500</a:t>
                      </a: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7,238</a:t>
                      </a:r>
                    </a:p>
                  </a:txBody>
                  <a:tcPr marL="0" marR="0" marT="0" marB="0" anchor="b">
                    <a:lnL>
                      <a:noFill/>
                    </a:lnL>
                    <a:lnR>
                      <a:noFill/>
                    </a:lnR>
                    <a:lnT>
                      <a:noFill/>
                    </a:lnT>
                    <a:lnB>
                      <a:noFill/>
                    </a:lnB>
                  </a:tcPr>
                </a:tc>
              </a:tr>
              <a:tr h="190500">
                <a:tc>
                  <a:txBody>
                    <a:bodyPr/>
                    <a:lstStyle/>
                    <a:p>
                      <a:pPr algn="l" fontAlgn="b"/>
                      <a:r>
                        <a:rPr lang="en-US" sz="1600" b="0" i="0" u="none" strike="noStrike">
                          <a:solidFill>
                            <a:srgbClr val="000000"/>
                          </a:solidFill>
                          <a:effectLst/>
                          <a:latin typeface="Calibri"/>
                        </a:rPr>
                        <a:t>Projects - MIE - HAWC</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1,500</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1,500</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0" marR="0" marT="0" marB="0" anchor="b">
                    <a:lnL>
                      <a:noFill/>
                    </a:lnL>
                    <a:lnR>
                      <a:noFill/>
                    </a:lnR>
                    <a:lnT>
                      <a:noFill/>
                    </a:lnT>
                    <a:lnB>
                      <a:noFill/>
                    </a:lnB>
                  </a:tcPr>
                </a:tc>
              </a:tr>
              <a:tr h="190500">
                <a:tc>
                  <a:txBody>
                    <a:bodyPr/>
                    <a:lstStyle/>
                    <a:p>
                      <a:pPr algn="l" fontAlgn="b"/>
                      <a:r>
                        <a:rPr lang="en-US" sz="1600" b="0" i="0" u="none" strike="noStrike">
                          <a:solidFill>
                            <a:srgbClr val="000000"/>
                          </a:solidFill>
                          <a:effectLst/>
                          <a:latin typeface="Calibri"/>
                        </a:rPr>
                        <a:t>Projects - MIE R&amp;D,  LSST camera</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5,500</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8,000</a:t>
                      </a:r>
                    </a:p>
                  </a:txBody>
                  <a:tcPr marL="0" marR="0" marT="0"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0" marR="0" marT="0" marB="0" anchor="b">
                    <a:lnL>
                      <a:noFill/>
                    </a:lnL>
                    <a:lnR>
                      <a:noFill/>
                    </a:lnR>
                    <a:lnT>
                      <a:noFill/>
                    </a:lnT>
                    <a:lnB>
                      <a:noFill/>
                    </a:lnB>
                  </a:tcPr>
                </a:tc>
              </a:tr>
              <a:tr h="190500">
                <a:tc>
                  <a:txBody>
                    <a:bodyPr/>
                    <a:lstStyle/>
                    <a:p>
                      <a:pPr algn="l" fontAlgn="b"/>
                      <a:r>
                        <a:rPr lang="en-US" sz="1600" b="0" i="0" u="none" strike="noStrike">
                          <a:solidFill>
                            <a:srgbClr val="000000"/>
                          </a:solidFill>
                          <a:effectLst/>
                          <a:latin typeface="Calibri"/>
                        </a:rPr>
                        <a:t>Projects - MIE fabrication,  LSST camera</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22,000</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35,000</a:t>
                      </a:r>
                    </a:p>
                  </a:txBody>
                  <a:tcPr marL="0" marR="0" marT="0" marB="0" anchor="b">
                    <a:lnL>
                      <a:noFill/>
                    </a:lnL>
                    <a:lnR>
                      <a:noFill/>
                    </a:lnR>
                    <a:lnT>
                      <a:noFill/>
                    </a:lnT>
                    <a:lnB>
                      <a:noFill/>
                    </a:lnB>
                  </a:tcPr>
                </a:tc>
              </a:tr>
              <a:tr h="190500">
                <a:tc>
                  <a:txBody>
                    <a:bodyPr/>
                    <a:lstStyle/>
                    <a:p>
                      <a:pPr algn="l" fontAlgn="b"/>
                      <a:r>
                        <a:rPr lang="en-US" sz="1600" b="0" i="0" u="none" strike="noStrike">
                          <a:solidFill>
                            <a:srgbClr val="000000"/>
                          </a:solidFill>
                          <a:effectLst/>
                          <a:latin typeface="Calibri"/>
                        </a:rPr>
                        <a:t>Projects - future R&amp;D, small fabrication</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5,891</a:t>
                      </a: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9,659</a:t>
                      </a:r>
                    </a:p>
                  </a:txBody>
                  <a:tcPr marL="0" marR="0" marT="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14,694</a:t>
                      </a:r>
                    </a:p>
                  </a:txBody>
                  <a:tcPr marL="0" marR="0" marT="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6,000</a:t>
                      </a:r>
                    </a:p>
                  </a:txBody>
                  <a:tcPr marL="0" marR="0" marT="0" marB="0" anchor="b">
                    <a:lnL>
                      <a:noFill/>
                    </a:lnL>
                    <a:lnR>
                      <a:noFill/>
                    </a:lnR>
                    <a:lnT>
                      <a:noFill/>
                    </a:lnT>
                    <a:lnB>
                      <a:noFill/>
                    </a:lnB>
                  </a:tcPr>
                </a:tc>
              </a:tr>
              <a:tr h="190500">
                <a:tc>
                  <a:txBody>
                    <a:bodyPr/>
                    <a:lstStyle/>
                    <a:p>
                      <a:pPr algn="l" fontAlgn="b"/>
                      <a:r>
                        <a:rPr lang="en-US" sz="1600" b="1" i="0" u="none" strike="noStrike" dirty="0">
                          <a:solidFill>
                            <a:srgbClr val="000000"/>
                          </a:solidFill>
                          <a:effectLst/>
                          <a:latin typeface="Calibri"/>
                        </a:rPr>
                        <a:t>TOTAL - Cosmic </a:t>
                      </a:r>
                      <a:r>
                        <a:rPr lang="en-US" sz="1600" b="1" i="0" u="none" strike="noStrike" dirty="0" smtClean="0">
                          <a:solidFill>
                            <a:srgbClr val="000000"/>
                          </a:solidFill>
                          <a:effectLst/>
                          <a:latin typeface="Calibri"/>
                        </a:rPr>
                        <a:t>available</a:t>
                      </a:r>
                      <a:endParaRPr lang="en-US" sz="1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effectLst/>
                          <a:latin typeface="Calibri"/>
                        </a:rPr>
                        <a:t>69,239</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effectLst/>
                          <a:latin typeface="Calibri"/>
                        </a:rPr>
                        <a:t>77,922</a:t>
                      </a:r>
                    </a:p>
                  </a:txBody>
                  <a:tcPr marL="0" marR="0" marT="0" marB="0" anchor="b">
                    <a:lnL>
                      <a:noFill/>
                    </a:lnL>
                    <a:lnR>
                      <a:noFill/>
                    </a:lnR>
                    <a:lnT>
                      <a:noFill/>
                    </a:lnT>
                    <a:lnB>
                      <a:noFill/>
                    </a:lnB>
                  </a:tcPr>
                </a:tc>
                <a:tc>
                  <a:txBody>
                    <a:bodyPr/>
                    <a:lstStyle/>
                    <a:p>
                      <a:pPr algn="r" fontAlgn="b"/>
                      <a:r>
                        <a:rPr lang="en-US" sz="1600" b="1" i="0" u="none" strike="noStrike">
                          <a:solidFill>
                            <a:srgbClr val="000000"/>
                          </a:solidFill>
                          <a:effectLst/>
                          <a:latin typeface="Calibri"/>
                        </a:rPr>
                        <a:t>91,034</a:t>
                      </a:r>
                    </a:p>
                  </a:txBody>
                  <a:tcPr marL="0" marR="0" marT="0" marB="0" anchor="b">
                    <a:lnL>
                      <a:noFill/>
                    </a:lnL>
                    <a:lnR>
                      <a:noFill/>
                    </a:lnR>
                    <a:lnT>
                      <a:noFill/>
                    </a:lnT>
                    <a:lnB>
                      <a:noFill/>
                    </a:lnB>
                  </a:tcPr>
                </a:tc>
                <a:tc>
                  <a:txBody>
                    <a:bodyPr/>
                    <a:lstStyle/>
                    <a:p>
                      <a:pPr algn="r" fontAlgn="b"/>
                      <a:r>
                        <a:rPr lang="en-US" sz="1600" b="1" i="0" u="none" strike="noStrike" dirty="0">
                          <a:solidFill>
                            <a:srgbClr val="000000"/>
                          </a:solidFill>
                          <a:effectLst/>
                          <a:latin typeface="Calibri"/>
                        </a:rPr>
                        <a:t>93,673</a:t>
                      </a:r>
                    </a:p>
                  </a:txBody>
                  <a:tcPr marL="0" marR="0" marT="0" marB="0" anchor="b">
                    <a:lnL>
                      <a:noFill/>
                    </a:lnL>
                    <a:lnR>
                      <a:noFill/>
                    </a:lnR>
                    <a:lnT>
                      <a:noFill/>
                    </a:lnT>
                    <a:lnB>
                      <a:noFill/>
                    </a:lnB>
                  </a:tcPr>
                </a:tc>
              </a:tr>
              <a:tr h="190500">
                <a:tc>
                  <a:txBody>
                    <a:bodyPr/>
                    <a:lstStyle/>
                    <a:p>
                      <a:pPr algn="l" fontAlgn="b"/>
                      <a:r>
                        <a:rPr lang="en-US" sz="1600" b="0" i="1" u="none" strike="noStrike" dirty="0">
                          <a:solidFill>
                            <a:srgbClr val="000000"/>
                          </a:solidFill>
                          <a:effectLst/>
                          <a:latin typeface="Calibri"/>
                        </a:rPr>
                        <a:t>Other</a:t>
                      </a:r>
                    </a:p>
                  </a:txBody>
                  <a:tcPr marL="0" marR="0" marT="0"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600" b="1"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0" i="1" u="none" strike="noStrike">
                          <a:solidFill>
                            <a:srgbClr val="000000"/>
                          </a:solidFill>
                          <a:effectLst/>
                          <a:latin typeface="Calibri"/>
                        </a:rPr>
                        <a:t>8,046</a:t>
                      </a:r>
                    </a:p>
                  </a:txBody>
                  <a:tcPr marL="0" marR="0" marT="0" marB="0" anchor="b">
                    <a:lnL>
                      <a:noFill/>
                    </a:lnL>
                    <a:lnR>
                      <a:noFill/>
                    </a:lnR>
                    <a:lnT>
                      <a:noFill/>
                    </a:lnT>
                    <a:lnB>
                      <a:noFill/>
                    </a:lnB>
                  </a:tcPr>
                </a:tc>
                <a:tc>
                  <a:txBody>
                    <a:bodyPr/>
                    <a:lstStyle/>
                    <a:p>
                      <a:pPr algn="r" fontAlgn="b"/>
                      <a:r>
                        <a:rPr lang="en-US" sz="1600" b="0" i="1" u="none" strike="noStrike" dirty="0">
                          <a:solidFill>
                            <a:srgbClr val="000000"/>
                          </a:solidFill>
                          <a:effectLst/>
                          <a:latin typeface="Calibri"/>
                        </a:rPr>
                        <a:t>7,572</a:t>
                      </a:r>
                    </a:p>
                  </a:txBody>
                  <a:tcPr marL="0" marR="0" marT="0" marB="0" anchor="b">
                    <a:lnL>
                      <a:noFill/>
                    </a:lnL>
                    <a:lnR>
                      <a:noFill/>
                    </a:lnR>
                    <a:lnT>
                      <a:noFill/>
                    </a:lnT>
                    <a:lnB>
                      <a:noFill/>
                    </a:lnB>
                  </a:tcPr>
                </a:tc>
              </a:tr>
              <a:tr h="190500">
                <a:tc>
                  <a:txBody>
                    <a:bodyPr/>
                    <a:lstStyle/>
                    <a:p>
                      <a:pPr algn="l" fontAlgn="b"/>
                      <a:r>
                        <a:rPr lang="en-US" sz="1600" b="1" i="1" u="none" strike="noStrike" dirty="0">
                          <a:solidFill>
                            <a:srgbClr val="000000"/>
                          </a:solidFill>
                          <a:effectLst/>
                          <a:latin typeface="Calibri"/>
                        </a:rPr>
                        <a:t>TOTAL - Cosmic</a:t>
                      </a:r>
                    </a:p>
                  </a:txBody>
                  <a:tcPr marL="0" marR="0" marT="0" marB="0" anchor="b">
                    <a:lnL>
                      <a:noFill/>
                    </a:lnL>
                    <a:lnR>
                      <a:noFill/>
                    </a:lnR>
                    <a:lnT>
                      <a:noFill/>
                    </a:lnT>
                    <a:lnB>
                      <a:noFill/>
                    </a:lnB>
                  </a:tcPr>
                </a:tc>
                <a:tc>
                  <a:txBody>
                    <a:bodyPr/>
                    <a:lstStyle/>
                    <a:p>
                      <a:pPr algn="l" fontAlgn="b"/>
                      <a:endParaRPr lang="en-US" sz="1600" b="1" i="1"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600" b="1" i="1"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1600" b="1" i="1"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en-US" sz="1600" b="1" i="1" u="none" strike="noStrike" dirty="0">
                          <a:solidFill>
                            <a:srgbClr val="000000"/>
                          </a:solidFill>
                          <a:effectLst/>
                          <a:latin typeface="Calibri"/>
                        </a:rPr>
                        <a:t>99,080</a:t>
                      </a:r>
                    </a:p>
                  </a:txBody>
                  <a:tcPr marL="0" marR="0" marT="0" marB="0" anchor="b">
                    <a:lnL>
                      <a:noFill/>
                    </a:lnL>
                    <a:lnR>
                      <a:noFill/>
                    </a:lnR>
                    <a:lnT>
                      <a:noFill/>
                    </a:lnT>
                    <a:lnB>
                      <a:noFill/>
                    </a:lnB>
                  </a:tcPr>
                </a:tc>
                <a:tc>
                  <a:txBody>
                    <a:bodyPr/>
                    <a:lstStyle/>
                    <a:p>
                      <a:pPr algn="r" fontAlgn="b"/>
                      <a:r>
                        <a:rPr lang="en-US" sz="1600" b="1" i="1" u="none" strike="noStrike" dirty="0">
                          <a:solidFill>
                            <a:srgbClr val="000000"/>
                          </a:solidFill>
                          <a:effectLst/>
                          <a:latin typeface="Calibri"/>
                        </a:rPr>
                        <a:t>101,245</a:t>
                      </a:r>
                    </a:p>
                  </a:txBody>
                  <a:tcPr marL="0" marR="0" marT="0" marB="0" anchor="b">
                    <a:lnL>
                      <a:noFill/>
                    </a:lnL>
                    <a:lnR>
                      <a:noFill/>
                    </a:lnR>
                    <a:lnT>
                      <a:noFill/>
                    </a:lnT>
                    <a:lnB>
                      <a:noFill/>
                    </a:lnB>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347376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19893582"/>
              </p:ext>
            </p:extLst>
          </p:nvPr>
        </p:nvGraphicFramePr>
        <p:xfrm>
          <a:off x="352425" y="819273"/>
          <a:ext cx="8598144" cy="5897880"/>
        </p:xfrm>
        <a:graphic>
          <a:graphicData uri="http://schemas.openxmlformats.org/drawingml/2006/table">
            <a:tbl>
              <a:tblPr firstRow="1" bandRow="1">
                <a:tableStyleId>{6E25E649-3F16-4E02-A733-19D2CDBF48F0}</a:tableStyleId>
              </a:tblPr>
              <a:tblGrid>
                <a:gridCol w="1327198"/>
                <a:gridCol w="2971874"/>
                <a:gridCol w="1058660"/>
                <a:gridCol w="3240412"/>
              </a:tblGrid>
              <a:tr h="370840">
                <a:tc>
                  <a:txBody>
                    <a:bodyPr/>
                    <a:lstStyle/>
                    <a:p>
                      <a:r>
                        <a:rPr lang="en-US" dirty="0" smtClean="0"/>
                        <a:t>Date</a:t>
                      </a:r>
                      <a:endParaRPr lang="en-US" dirty="0"/>
                    </a:p>
                  </a:txBody>
                  <a:tcPr/>
                </a:tc>
                <a:tc>
                  <a:txBody>
                    <a:bodyPr/>
                    <a:lstStyle/>
                    <a:p>
                      <a:r>
                        <a:rPr lang="en-US" dirty="0" smtClean="0"/>
                        <a:t>DOE/HEPAP effort</a:t>
                      </a:r>
                      <a:endParaRPr lang="en-US" dirty="0"/>
                    </a:p>
                  </a:txBody>
                  <a:tcPr/>
                </a:tc>
                <a:tc>
                  <a:txBody>
                    <a:bodyPr/>
                    <a:lstStyle/>
                    <a:p>
                      <a:r>
                        <a:rPr lang="en-US" dirty="0" smtClean="0"/>
                        <a:t>Date</a:t>
                      </a:r>
                      <a:endParaRPr lang="en-US" dirty="0"/>
                    </a:p>
                  </a:txBody>
                  <a:tcPr/>
                </a:tc>
                <a:tc>
                  <a:txBody>
                    <a:bodyPr/>
                    <a:lstStyle/>
                    <a:p>
                      <a:r>
                        <a:rPr lang="en-US" dirty="0" smtClean="0"/>
                        <a:t>Other effort</a:t>
                      </a:r>
                      <a:endParaRPr lang="en-US" dirty="0"/>
                    </a:p>
                  </a:txBody>
                  <a:tcPr/>
                </a:tc>
              </a:tr>
              <a:tr h="370840">
                <a:tc>
                  <a:txBody>
                    <a:bodyPr/>
                    <a:lstStyle/>
                    <a:p>
                      <a:r>
                        <a:rPr lang="en-US" dirty="0" smtClean="0"/>
                        <a:t>Now</a:t>
                      </a:r>
                      <a:endParaRPr lang="en-US" dirty="0"/>
                    </a:p>
                  </a:txBody>
                  <a:tcPr/>
                </a:tc>
                <a:tc>
                  <a:txBody>
                    <a:bodyPr/>
                    <a:lstStyle/>
                    <a:p>
                      <a:r>
                        <a:rPr lang="en-US" dirty="0" smtClean="0"/>
                        <a:t>Developing</a:t>
                      </a:r>
                      <a:r>
                        <a:rPr lang="en-US" baseline="0" dirty="0" smtClean="0"/>
                        <a:t> implementation strategies</a:t>
                      </a:r>
                      <a:endParaRPr lang="en-US" dirty="0"/>
                    </a:p>
                  </a:txBody>
                  <a:tcPr/>
                </a:tc>
                <a:tc>
                  <a:txBody>
                    <a:bodyPr/>
                    <a:lstStyle/>
                    <a:p>
                      <a:r>
                        <a:rPr lang="en-US" dirty="0" smtClean="0"/>
                        <a:t>Now</a:t>
                      </a:r>
                      <a:endParaRPr lang="en-US" dirty="0"/>
                    </a:p>
                  </a:txBody>
                  <a:tcPr/>
                </a:tc>
                <a:tc>
                  <a:txBody>
                    <a:bodyPr/>
                    <a:lstStyle/>
                    <a:p>
                      <a:r>
                        <a:rPr lang="en-US" dirty="0" smtClean="0"/>
                        <a:t>Media</a:t>
                      </a:r>
                      <a:r>
                        <a:rPr lang="en-US" baseline="0" dirty="0" smtClean="0"/>
                        <a:t> advisories and other P5 “advertising”</a:t>
                      </a:r>
                      <a:endParaRPr lang="en-US" dirty="0"/>
                    </a:p>
                  </a:txBody>
                  <a:tcPr/>
                </a:tc>
              </a:tr>
              <a:tr h="370840">
                <a:tc>
                  <a:txBody>
                    <a:bodyPr/>
                    <a:lstStyle/>
                    <a:p>
                      <a:r>
                        <a:rPr lang="en-US" dirty="0" smtClean="0"/>
                        <a:t>May 22-23</a:t>
                      </a:r>
                      <a:endParaRPr lang="en-US" dirty="0"/>
                    </a:p>
                  </a:txBody>
                  <a:tcPr/>
                </a:tc>
                <a:tc>
                  <a:txBody>
                    <a:bodyPr/>
                    <a:lstStyle/>
                    <a:p>
                      <a:r>
                        <a:rPr lang="en-US" dirty="0" smtClean="0"/>
                        <a:t>HEPAP Meeting (</a:t>
                      </a:r>
                      <a:r>
                        <a:rPr lang="en-US" dirty="0" err="1" smtClean="0"/>
                        <a:t>incl</a:t>
                      </a:r>
                      <a:r>
                        <a:rPr lang="en-US" dirty="0" smtClean="0"/>
                        <a:t> press briefing, auxiliary </a:t>
                      </a:r>
                      <a:r>
                        <a:rPr lang="en-US" dirty="0" err="1" smtClean="0"/>
                        <a:t>mtgs</a:t>
                      </a:r>
                      <a:r>
                        <a:rPr lang="en-US" dirty="0" smtClean="0"/>
                        <a:t>)</a:t>
                      </a:r>
                      <a:endParaRPr lang="en-US" dirty="0"/>
                    </a:p>
                  </a:txBody>
                  <a:tcPr/>
                </a:tc>
                <a:tc>
                  <a:txBody>
                    <a:bodyPr/>
                    <a:lstStyle/>
                    <a:p>
                      <a:endParaRPr lang="en-US"/>
                    </a:p>
                  </a:txBody>
                  <a:tcPr/>
                </a:tc>
                <a:tc>
                  <a:txBody>
                    <a:bodyPr/>
                    <a:lstStyle/>
                    <a:p>
                      <a:r>
                        <a:rPr lang="en-US" dirty="0" smtClean="0"/>
                        <a:t>Press release (?); emails to community</a:t>
                      </a:r>
                      <a:endParaRPr lang="en-US" dirty="0"/>
                    </a:p>
                  </a:txBody>
                  <a:tcPr/>
                </a:tc>
              </a:tr>
              <a:tr h="370840">
                <a:tc>
                  <a:txBody>
                    <a:bodyPr/>
                    <a:lstStyle/>
                    <a:p>
                      <a:r>
                        <a:rPr lang="en-US" dirty="0" smtClean="0"/>
                        <a:t>Late May</a:t>
                      </a:r>
                      <a:endParaRPr lang="en-US" dirty="0"/>
                    </a:p>
                  </a:txBody>
                  <a:tcPr/>
                </a:tc>
                <a:tc>
                  <a:txBody>
                    <a:bodyPr/>
                    <a:lstStyle/>
                    <a:p>
                      <a:r>
                        <a:rPr lang="en-US" dirty="0" smtClean="0"/>
                        <a:t>Key stakeholder briefings</a:t>
                      </a:r>
                      <a:endParaRPr lang="en-US" dirty="0"/>
                    </a:p>
                  </a:txBody>
                  <a:tcPr/>
                </a:tc>
                <a:tc>
                  <a:txBody>
                    <a:bodyPr/>
                    <a:lstStyle/>
                    <a:p>
                      <a:r>
                        <a:rPr lang="en-US" dirty="0" smtClean="0"/>
                        <a:t>Late May</a:t>
                      </a:r>
                      <a:endParaRPr lang="en-US" dirty="0"/>
                    </a:p>
                  </a:txBody>
                  <a:tcPr/>
                </a:tc>
                <a:tc>
                  <a:txBody>
                    <a:bodyPr/>
                    <a:lstStyle/>
                    <a:p>
                      <a:r>
                        <a:rPr lang="en-US" dirty="0" smtClean="0"/>
                        <a:t>Letters from DPF exec, CERN</a:t>
                      </a:r>
                      <a:endParaRPr lang="en-US" dirty="0"/>
                    </a:p>
                  </a:txBody>
                  <a:tcPr/>
                </a:tc>
              </a:tr>
              <a:tr h="370840">
                <a:tc>
                  <a:txBody>
                    <a:bodyPr/>
                    <a:lstStyle/>
                    <a:p>
                      <a:endParaRPr lang="en-US" dirty="0"/>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dirty="0" smtClean="0"/>
                        <a:t>Request lab P5 responses</a:t>
                      </a:r>
                    </a:p>
                  </a:txBody>
                  <a:tcPr/>
                </a:tc>
                <a:tc>
                  <a:txBody>
                    <a:bodyPr/>
                    <a:lstStyle/>
                    <a:p>
                      <a:r>
                        <a:rPr lang="en-US" dirty="0" smtClean="0"/>
                        <a:t>June 2</a:t>
                      </a:r>
                      <a:endParaRPr lang="en-US" dirty="0"/>
                    </a:p>
                  </a:txBody>
                  <a:tcPr/>
                </a:tc>
                <a:tc>
                  <a:txBody>
                    <a:bodyPr/>
                    <a:lstStyle/>
                    <a:p>
                      <a:r>
                        <a:rPr lang="en-US" dirty="0" smtClean="0"/>
                        <a:t>Ritz community</a:t>
                      </a:r>
                      <a:r>
                        <a:rPr lang="en-US" baseline="0" dirty="0" smtClean="0"/>
                        <a:t> presentation</a:t>
                      </a:r>
                      <a:endParaRPr lang="en-US" dirty="0"/>
                    </a:p>
                  </a:txBody>
                  <a:tcPr/>
                </a:tc>
              </a:tr>
              <a:tr h="370840">
                <a:tc>
                  <a:txBody>
                    <a:bodyPr/>
                    <a:lstStyle/>
                    <a:p>
                      <a:r>
                        <a:rPr lang="en-US" dirty="0" smtClean="0"/>
                        <a:t>Early</a:t>
                      </a:r>
                      <a:r>
                        <a:rPr lang="en-US" baseline="0" dirty="0" smtClean="0"/>
                        <a:t> </a:t>
                      </a:r>
                      <a:r>
                        <a:rPr lang="en-US" dirty="0" smtClean="0"/>
                        <a:t>June</a:t>
                      </a:r>
                      <a:endParaRPr lang="en-US" dirty="0"/>
                    </a:p>
                  </a:txBody>
                  <a:tcPr/>
                </a:tc>
                <a:tc>
                  <a:txBody>
                    <a:bodyPr/>
                    <a:lstStyle/>
                    <a:p>
                      <a:r>
                        <a:rPr lang="en-US" dirty="0" smtClean="0"/>
                        <a:t>Meet with DPF exec?</a:t>
                      </a:r>
                      <a:endParaRPr lang="en-US" dirty="0"/>
                    </a:p>
                  </a:txBody>
                  <a:tcPr/>
                </a:tc>
                <a:tc>
                  <a:txBody>
                    <a:bodyPr/>
                    <a:lstStyle/>
                    <a:p>
                      <a:r>
                        <a:rPr lang="en-US" dirty="0" smtClean="0"/>
                        <a:t>June 4-6</a:t>
                      </a:r>
                      <a:endParaRPr lang="en-US" dirty="0"/>
                    </a:p>
                  </a:txBody>
                  <a:tcPr/>
                </a:tc>
                <a:tc>
                  <a:txBody>
                    <a:bodyPr/>
                    <a:lstStyle/>
                    <a:p>
                      <a:r>
                        <a:rPr lang="en-US" dirty="0" smtClean="0"/>
                        <a:t>DPF Congressional</a:t>
                      </a:r>
                      <a:r>
                        <a:rPr lang="en-US" baseline="0" dirty="0" smtClean="0"/>
                        <a:t> visits</a:t>
                      </a:r>
                      <a:endParaRPr lang="en-US" dirty="0"/>
                    </a:p>
                  </a:txBody>
                  <a:tcPr/>
                </a:tc>
              </a:tr>
              <a:tr h="370840">
                <a:tc>
                  <a:txBody>
                    <a:bodyPr/>
                    <a:lstStyle/>
                    <a:p>
                      <a:endParaRPr lang="en-US" dirty="0"/>
                    </a:p>
                  </a:txBody>
                  <a:tcPr/>
                </a:tc>
                <a:tc>
                  <a:txBody>
                    <a:bodyPr/>
                    <a:lstStyle/>
                    <a:p>
                      <a:r>
                        <a:rPr lang="en-US" dirty="0" smtClean="0"/>
                        <a:t>Lab SC briefings</a:t>
                      </a:r>
                      <a:endParaRPr lang="en-US" dirty="0"/>
                    </a:p>
                  </a:txBody>
                  <a:tcPr/>
                </a:tc>
                <a:tc>
                  <a:txBody>
                    <a:bodyPr/>
                    <a:lstStyle/>
                    <a:p>
                      <a:r>
                        <a:rPr lang="en-US" dirty="0" smtClean="0"/>
                        <a:t>June 10</a:t>
                      </a:r>
                      <a:endParaRPr lang="en-US" dirty="0"/>
                    </a:p>
                  </a:txBody>
                  <a:tcPr/>
                </a:tc>
                <a:tc>
                  <a:txBody>
                    <a:bodyPr/>
                    <a:lstStyle/>
                    <a:p>
                      <a:r>
                        <a:rPr lang="en-US" dirty="0" smtClean="0"/>
                        <a:t>House Science</a:t>
                      </a:r>
                      <a:r>
                        <a:rPr lang="en-US" baseline="0" dirty="0" smtClean="0"/>
                        <a:t> hearing</a:t>
                      </a:r>
                      <a:endParaRPr lang="en-US" dirty="0"/>
                    </a:p>
                  </a:txBody>
                  <a:tcPr/>
                </a:tc>
              </a:tr>
              <a:tr h="370840">
                <a:tc>
                  <a:txBody>
                    <a:bodyPr/>
                    <a:lstStyle/>
                    <a:p>
                      <a:r>
                        <a:rPr lang="en-US" dirty="0" smtClean="0"/>
                        <a:t>June 10</a:t>
                      </a:r>
                      <a:endParaRPr lang="en-US" dirty="0"/>
                    </a:p>
                  </a:txBody>
                  <a:tcPr>
                    <a:solidFill>
                      <a:schemeClr val="accent6">
                        <a:lumMod val="40000"/>
                        <a:lumOff val="60000"/>
                      </a:schemeClr>
                    </a:solidFill>
                  </a:tcPr>
                </a:tc>
                <a:tc>
                  <a:txBody>
                    <a:bodyPr/>
                    <a:lstStyle/>
                    <a:p>
                      <a:r>
                        <a:rPr lang="en-US" dirty="0" smtClean="0"/>
                        <a:t>AAAC meeting</a:t>
                      </a:r>
                      <a:endParaRPr lang="en-US"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tr>
              <a:tr h="370840">
                <a:tc>
                  <a:txBody>
                    <a:bodyPr/>
                    <a:lstStyle/>
                    <a:p>
                      <a:r>
                        <a:rPr lang="en-US" dirty="0" smtClean="0"/>
                        <a:t>June 11-12</a:t>
                      </a:r>
                      <a:endParaRPr lang="en-US" dirty="0"/>
                    </a:p>
                  </a:txBody>
                  <a:tcPr>
                    <a:noFill/>
                  </a:tcPr>
                </a:tc>
                <a:tc>
                  <a:txBody>
                    <a:bodyPr/>
                    <a:lstStyle/>
                    <a:p>
                      <a:r>
                        <a:rPr lang="en-US" dirty="0" smtClean="0"/>
                        <a:t>FNAL User Meeting</a:t>
                      </a:r>
                      <a:endParaRPr lang="en-US" dirty="0"/>
                    </a:p>
                  </a:txBody>
                  <a:tcPr>
                    <a:noFill/>
                  </a:tcPr>
                </a:tc>
                <a:tc>
                  <a:txBody>
                    <a:bodyPr/>
                    <a:lstStyle/>
                    <a:p>
                      <a:endParaRPr lang="en-US" dirty="0"/>
                    </a:p>
                  </a:txBody>
                  <a:tcPr>
                    <a:noFill/>
                  </a:tcPr>
                </a:tc>
                <a:tc>
                  <a:txBody>
                    <a:bodyPr/>
                    <a:lstStyle/>
                    <a:p>
                      <a:endParaRPr lang="en-US" dirty="0"/>
                    </a:p>
                  </a:txBody>
                  <a:tcPr>
                    <a:noFill/>
                  </a:tcPr>
                </a:tc>
              </a:tr>
              <a:tr h="370840">
                <a:tc>
                  <a:txBody>
                    <a:bodyPr/>
                    <a:lstStyle/>
                    <a:p>
                      <a:r>
                        <a:rPr lang="en-US" dirty="0" smtClean="0"/>
                        <a:t>June 16-17</a:t>
                      </a:r>
                      <a:endParaRPr lang="en-US" dirty="0"/>
                    </a:p>
                  </a:txBody>
                  <a:tcPr/>
                </a:tc>
                <a:tc>
                  <a:txBody>
                    <a:bodyPr/>
                    <a:lstStyle/>
                    <a:p>
                      <a:r>
                        <a:rPr lang="en-US" dirty="0" smtClean="0"/>
                        <a:t>HEP PI Meeting (Rockville)</a:t>
                      </a:r>
                      <a:endParaRPr lang="en-US" dirty="0"/>
                    </a:p>
                  </a:txBody>
                  <a:tcPr/>
                </a:tc>
                <a:tc>
                  <a:txBody>
                    <a:bodyPr/>
                    <a:lstStyle/>
                    <a:p>
                      <a:r>
                        <a:rPr lang="en-US" dirty="0" smtClean="0"/>
                        <a:t>June</a:t>
                      </a:r>
                      <a:r>
                        <a:rPr lang="en-US" baseline="0" dirty="0" smtClean="0"/>
                        <a:t> 18</a:t>
                      </a:r>
                      <a:endParaRPr lang="en-US" dirty="0"/>
                    </a:p>
                  </a:txBody>
                  <a:tcPr/>
                </a:tc>
                <a:tc>
                  <a:txBody>
                    <a:bodyPr/>
                    <a:lstStyle/>
                    <a:p>
                      <a:r>
                        <a:rPr lang="en-US" dirty="0" smtClean="0"/>
                        <a:t>PI Congressional visits</a:t>
                      </a:r>
                      <a:endParaRPr lang="en-US" dirty="0"/>
                    </a:p>
                  </a:txBody>
                  <a:tcPr/>
                </a:tc>
              </a:tr>
              <a:tr h="370840">
                <a:tc>
                  <a:txBody>
                    <a:bodyPr/>
                    <a:lstStyle/>
                    <a:p>
                      <a:r>
                        <a:rPr lang="en-US" dirty="0" smtClean="0"/>
                        <a:t>June 23-24</a:t>
                      </a:r>
                      <a:endParaRPr lang="en-US" dirty="0"/>
                    </a:p>
                  </a:txBody>
                  <a:tcPr/>
                </a:tc>
                <a:tc>
                  <a:txBody>
                    <a:bodyPr/>
                    <a:lstStyle/>
                    <a:p>
                      <a:r>
                        <a:rPr lang="en-US" dirty="0" smtClean="0"/>
                        <a:t>Funding Agency </a:t>
                      </a:r>
                      <a:r>
                        <a:rPr lang="en-US" dirty="0" err="1" smtClean="0"/>
                        <a:t>Mtg</a:t>
                      </a:r>
                      <a:r>
                        <a:rPr lang="en-US" dirty="0" smtClean="0"/>
                        <a:t> (Paris)</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Mid-July</a:t>
                      </a:r>
                      <a:endParaRPr lang="en-US" dirty="0"/>
                    </a:p>
                  </a:txBody>
                  <a:tcPr/>
                </a:tc>
                <a:tc>
                  <a:txBody>
                    <a:bodyPr/>
                    <a:lstStyle/>
                    <a:p>
                      <a:r>
                        <a:rPr lang="en-US" dirty="0" smtClean="0"/>
                        <a:t>HEP lab meeting (DC)</a:t>
                      </a:r>
                      <a:endParaRPr lang="en-US" dirty="0"/>
                    </a:p>
                  </a:txBody>
                  <a:tcPr/>
                </a:tc>
                <a:tc>
                  <a:txBody>
                    <a:bodyPr/>
                    <a:lstStyle/>
                    <a:p>
                      <a:r>
                        <a:rPr lang="en-US" dirty="0" smtClean="0"/>
                        <a:t>July 15</a:t>
                      </a:r>
                      <a:endParaRPr lang="en-US" dirty="0"/>
                    </a:p>
                  </a:txBody>
                  <a:tcPr/>
                </a:tc>
                <a:tc>
                  <a:txBody>
                    <a:bodyPr/>
                    <a:lstStyle/>
                    <a:p>
                      <a:r>
                        <a:rPr lang="en-US" dirty="0" smtClean="0"/>
                        <a:t>DPF Capitol</a:t>
                      </a:r>
                      <a:r>
                        <a:rPr lang="en-US" baseline="0" dirty="0" smtClean="0"/>
                        <a:t> Hill event “Future of US particle physics”</a:t>
                      </a:r>
                      <a:endParaRPr lang="en-US" dirty="0"/>
                    </a:p>
                  </a:txBody>
                  <a:tcPr/>
                </a:tc>
              </a:tr>
              <a:tr h="370840">
                <a:tc>
                  <a:txBody>
                    <a:bodyPr/>
                    <a:lstStyle/>
                    <a:p>
                      <a:r>
                        <a:rPr lang="en-US" dirty="0" smtClean="0"/>
                        <a:t>August</a:t>
                      </a:r>
                      <a:endParaRPr lang="en-US" dirty="0"/>
                    </a:p>
                  </a:txBody>
                  <a:tcPr/>
                </a:tc>
                <a:tc>
                  <a:txBody>
                    <a:bodyPr/>
                    <a:lstStyle/>
                    <a:p>
                      <a:r>
                        <a:rPr lang="en-US" dirty="0" smtClean="0"/>
                        <a:t>FY15 initial</a:t>
                      </a:r>
                      <a:r>
                        <a:rPr lang="en-US" baseline="0" dirty="0" smtClean="0"/>
                        <a:t> </a:t>
                      </a:r>
                      <a:r>
                        <a:rPr lang="en-US" baseline="0" dirty="0" err="1" smtClean="0"/>
                        <a:t>finplan</a:t>
                      </a:r>
                      <a:endParaRPr lang="en-US" dirty="0"/>
                    </a:p>
                  </a:txBody>
                  <a:tcPr/>
                </a:tc>
                <a:tc>
                  <a:txBody>
                    <a:bodyPr/>
                    <a:lstStyle/>
                    <a:p>
                      <a:r>
                        <a:rPr lang="en-US" dirty="0" smtClean="0"/>
                        <a:t>August</a:t>
                      </a:r>
                      <a:endParaRPr lang="en-US" dirty="0"/>
                    </a:p>
                  </a:txBody>
                  <a:tcPr/>
                </a:tc>
                <a:tc>
                  <a:txBody>
                    <a:bodyPr/>
                    <a:lstStyle/>
                    <a:p>
                      <a:r>
                        <a:rPr lang="en-US" dirty="0" smtClean="0"/>
                        <a:t>Congressional visits (in home districts)</a:t>
                      </a:r>
                      <a:endParaRPr lang="en-US" dirty="0"/>
                    </a:p>
                  </a:txBody>
                  <a:tcPr/>
                </a:tc>
              </a:tr>
            </a:tbl>
          </a:graphicData>
        </a:graphic>
      </p:graphicFrame>
      <p:sp>
        <p:nvSpPr>
          <p:cNvPr id="3" name="Title 2"/>
          <p:cNvSpPr>
            <a:spLocks noGrp="1"/>
          </p:cNvSpPr>
          <p:nvPr>
            <p:ph type="title"/>
          </p:nvPr>
        </p:nvSpPr>
        <p:spPr/>
        <p:txBody>
          <a:bodyPr/>
          <a:lstStyle/>
          <a:p>
            <a:r>
              <a:rPr lang="en-US" dirty="0" smtClean="0"/>
              <a:t>P5 Rollout Timeline</a:t>
            </a:r>
            <a:endParaRPr lang="en-US" dirty="0"/>
          </a:p>
        </p:txBody>
      </p:sp>
      <p:sp>
        <p:nvSpPr>
          <p:cNvPr id="4" name="Slide Number Placeholder 3"/>
          <p:cNvSpPr>
            <a:spLocks noGrp="1"/>
          </p:cNvSpPr>
          <p:nvPr>
            <p:ph type="sldNum" sz="quarter" idx="11"/>
          </p:nvPr>
        </p:nvSpPr>
        <p:spPr/>
        <p:txBody>
          <a:bodyPr/>
          <a:lstStyle/>
          <a:p>
            <a:pPr>
              <a:defRPr/>
            </a:pPr>
            <a:fld id="{56F4B2E3-7CDC-4972-8D42-2D141A8D5E9A}" type="slidenum">
              <a:rPr lang="en-US" smtClean="0"/>
              <a:pPr>
                <a:defRPr/>
              </a:pPr>
              <a:t>59</a:t>
            </a:fld>
            <a:endParaRPr lang="en-US"/>
          </a:p>
        </p:txBody>
      </p:sp>
      <p:pic>
        <p:nvPicPr>
          <p:cNvPr id="6" name="Picture 5"/>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10716" y="0"/>
            <a:ext cx="685800" cy="67437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51478763"/>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Rounded Rectangle 16"/>
          <p:cNvSpPr/>
          <p:nvPr/>
        </p:nvSpPr>
        <p:spPr>
          <a:xfrm>
            <a:off x="5832475" y="838200"/>
            <a:ext cx="3311525" cy="3967163"/>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a:solidFill>
                <a:prstClr val="white"/>
              </a:solidFill>
            </a:endParaRPr>
          </a:p>
        </p:txBody>
      </p:sp>
      <p:sp>
        <p:nvSpPr>
          <p:cNvPr id="2" name="Title 1"/>
          <p:cNvSpPr>
            <a:spLocks noGrp="1"/>
          </p:cNvSpPr>
          <p:nvPr>
            <p:ph type="title"/>
          </p:nvPr>
        </p:nvSpPr>
        <p:spPr>
          <a:xfrm>
            <a:off x="-35168" y="1"/>
            <a:ext cx="9284676" cy="838200"/>
          </a:xfrm>
          <a:solidFill>
            <a:srgbClr val="92D050"/>
          </a:solidFill>
        </p:spPr>
        <p:txBody>
          <a:bodyPr rtlCol="0">
            <a:noAutofit/>
          </a:bodyPr>
          <a:lstStyle/>
          <a:p>
            <a:pPr algn="l" eaLnBrk="1" fontAlgn="auto" hangingPunct="1">
              <a:spcAft>
                <a:spcPts val="0"/>
              </a:spcAft>
              <a:defRPr/>
            </a:pPr>
            <a:r>
              <a:rPr lang="en-US" sz="1600" b="1" dirty="0">
                <a:solidFill>
                  <a:prstClr val="black"/>
                </a:solidFill>
                <a:effectLst/>
              </a:rPr>
              <a:t>HEP’s Mission:  </a:t>
            </a:r>
            <a:br>
              <a:rPr lang="en-US" sz="1600" b="1" dirty="0">
                <a:solidFill>
                  <a:prstClr val="black"/>
                </a:solidFill>
                <a:effectLst/>
              </a:rPr>
            </a:br>
            <a:r>
              <a:rPr lang="en-US" sz="1400" b="1" dirty="0">
                <a:solidFill>
                  <a:srgbClr val="C00000"/>
                </a:solidFill>
                <a:effectLst/>
              </a:rPr>
              <a:t>To understand how the universe works at its most fundamental level, which is done by discovering the elementary constituents of matter and energy, probing the interactions between them, &amp;</a:t>
            </a:r>
            <a:r>
              <a:rPr lang="en-US" sz="1400" b="1" dirty="0" smtClean="0">
                <a:solidFill>
                  <a:srgbClr val="C00000"/>
                </a:solidFill>
                <a:effectLst/>
              </a:rPr>
              <a:t> </a:t>
            </a:r>
            <a:r>
              <a:rPr lang="en-US" sz="1400" b="1" dirty="0">
                <a:solidFill>
                  <a:srgbClr val="C00000"/>
                </a:solidFill>
                <a:effectLst/>
              </a:rPr>
              <a:t>exploring the basic nature of space and time</a:t>
            </a:r>
            <a:r>
              <a:rPr lang="en-US" sz="1400" b="1" dirty="0" smtClean="0">
                <a:solidFill>
                  <a:srgbClr val="C00000"/>
                </a:solidFill>
                <a:effectLst/>
              </a:rPr>
              <a:t>.</a:t>
            </a:r>
            <a:endParaRPr lang="en-US" sz="1400" b="1" dirty="0">
              <a:effectLst/>
            </a:endParaRPr>
          </a:p>
        </p:txBody>
      </p:sp>
      <p:sp>
        <p:nvSpPr>
          <p:cNvPr id="24579" name="Content Placeholder 2"/>
          <p:cNvSpPr>
            <a:spLocks noGrp="1"/>
          </p:cNvSpPr>
          <p:nvPr>
            <p:ph sz="half" idx="1"/>
          </p:nvPr>
        </p:nvSpPr>
        <p:spPr>
          <a:xfrm>
            <a:off x="304800" y="914400"/>
            <a:ext cx="5257800" cy="1447800"/>
          </a:xfrm>
        </p:spPr>
        <p:txBody>
          <a:bodyPr/>
          <a:lstStyle/>
          <a:p>
            <a:pPr eaLnBrk="1" hangingPunct="1">
              <a:buFont typeface="Arial" charset="0"/>
              <a:buNone/>
            </a:pPr>
            <a:endParaRPr lang="en-US" sz="1400" smtClean="0"/>
          </a:p>
          <a:p>
            <a:pPr eaLnBrk="1" hangingPunct="1">
              <a:buFont typeface="Arial" charset="0"/>
              <a:buNone/>
            </a:pPr>
            <a:endParaRPr lang="en-US" sz="1400" smtClean="0"/>
          </a:p>
          <a:p>
            <a:pPr eaLnBrk="1" hangingPunct="1">
              <a:buFont typeface="Arial" charset="0"/>
              <a:buNone/>
            </a:pPr>
            <a:endParaRPr lang="en-US" sz="1400" smtClean="0"/>
          </a:p>
          <a:p>
            <a:pPr eaLnBrk="1" hangingPunct="1">
              <a:buFont typeface="Arial" charset="0"/>
              <a:buNone/>
            </a:pPr>
            <a:endParaRPr lang="en-US" sz="1400" smtClean="0"/>
          </a:p>
        </p:txBody>
      </p:sp>
      <p:sp>
        <p:nvSpPr>
          <p:cNvPr id="6" name="TextBox 5"/>
          <p:cNvSpPr txBox="1"/>
          <p:nvPr/>
        </p:nvSpPr>
        <p:spPr>
          <a:xfrm>
            <a:off x="0" y="5486400"/>
            <a:ext cx="8686800" cy="830263"/>
          </a:xfrm>
          <a:prstGeom prst="rect">
            <a:avLst/>
          </a:prstGeom>
          <a:noFill/>
        </p:spPr>
        <p:txBody>
          <a:bodyPr>
            <a:spAutoFit/>
          </a:bodyPr>
          <a:lstStyle/>
          <a:p>
            <a:pPr fontAlgn="auto">
              <a:spcBef>
                <a:spcPts val="0"/>
              </a:spcBef>
              <a:spcAft>
                <a:spcPts val="0"/>
              </a:spcAft>
              <a:defRPr/>
            </a:pPr>
            <a:r>
              <a:rPr lang="en-US" sz="1600" cap="small" dirty="0">
                <a:solidFill>
                  <a:srgbClr val="0070C0"/>
                </a:solidFill>
                <a:latin typeface="+mn-lt"/>
              </a:rPr>
              <a:t>Accelerator </a:t>
            </a:r>
            <a:r>
              <a:rPr lang="en-US" sz="1600" cap="small" dirty="0" smtClean="0">
                <a:solidFill>
                  <a:srgbClr val="0070C0"/>
                </a:solidFill>
                <a:latin typeface="+mn-lt"/>
              </a:rPr>
              <a:t>Science: </a:t>
            </a:r>
            <a:r>
              <a:rPr lang="en-US" sz="1600" b="0" dirty="0">
                <a:solidFill>
                  <a:prstClr val="black"/>
                </a:solidFill>
                <a:latin typeface="+mn-lt"/>
              </a:rPr>
              <a:t>Supports R&amp;D at national labs and universities in beam physics, novel acceleration concepts, beam instrumentation and control, high gradient research, particle and RF sources, superconducting magnets and materials, and superconducting RF technology.</a:t>
            </a:r>
          </a:p>
        </p:txBody>
      </p:sp>
      <p:sp>
        <p:nvSpPr>
          <p:cNvPr id="8" name="TextBox 7"/>
          <p:cNvSpPr txBox="1"/>
          <p:nvPr/>
        </p:nvSpPr>
        <p:spPr>
          <a:xfrm>
            <a:off x="1" y="958849"/>
            <a:ext cx="5755298" cy="1323439"/>
          </a:xfrm>
          <a:prstGeom prst="rect">
            <a:avLst/>
          </a:prstGeom>
          <a:noFill/>
        </p:spPr>
        <p:txBody>
          <a:bodyPr wrap="square">
            <a:spAutoFit/>
          </a:bodyPr>
          <a:lstStyle/>
          <a:p>
            <a:pPr fontAlgn="auto">
              <a:spcBef>
                <a:spcPts val="0"/>
              </a:spcBef>
              <a:spcAft>
                <a:spcPts val="0"/>
              </a:spcAft>
              <a:defRPr/>
            </a:pPr>
            <a:r>
              <a:rPr lang="en-US" sz="1600" cap="small" dirty="0">
                <a:solidFill>
                  <a:srgbClr val="0070C0"/>
                </a:solidFill>
                <a:latin typeface="+mn-lt"/>
              </a:rPr>
              <a:t>Research at the Energy </a:t>
            </a:r>
            <a:r>
              <a:rPr lang="en-US" sz="1600" cap="small" dirty="0" smtClean="0">
                <a:solidFill>
                  <a:srgbClr val="0070C0"/>
                </a:solidFill>
                <a:latin typeface="+mn-lt"/>
              </a:rPr>
              <a:t>Frontier: </a:t>
            </a:r>
            <a:r>
              <a:rPr lang="en-US" sz="1600" b="0" dirty="0" smtClean="0">
                <a:solidFill>
                  <a:prstClr val="black"/>
                </a:solidFill>
                <a:latin typeface="+mn-lt"/>
              </a:rPr>
              <a:t>HEP </a:t>
            </a:r>
            <a:r>
              <a:rPr lang="en-US" sz="1600" b="0" dirty="0">
                <a:solidFill>
                  <a:prstClr val="black"/>
                </a:solidFill>
                <a:latin typeface="+mn-lt"/>
              </a:rPr>
              <a:t>supports research where powerful accelerators such as the LHC are used to create new particles, reveal their interactions, and investigate fundamental forces, and where experiments such as ATLAS and CMS explore these phenomena.</a:t>
            </a:r>
          </a:p>
        </p:txBody>
      </p:sp>
      <p:sp>
        <p:nvSpPr>
          <p:cNvPr id="9" name="TextBox 8"/>
          <p:cNvSpPr txBox="1"/>
          <p:nvPr/>
        </p:nvSpPr>
        <p:spPr>
          <a:xfrm>
            <a:off x="1" y="2209800"/>
            <a:ext cx="5832474" cy="1077218"/>
          </a:xfrm>
          <a:prstGeom prst="rect">
            <a:avLst/>
          </a:prstGeom>
          <a:noFill/>
        </p:spPr>
        <p:txBody>
          <a:bodyPr wrap="square">
            <a:spAutoFit/>
          </a:bodyPr>
          <a:lstStyle/>
          <a:p>
            <a:pPr fontAlgn="auto">
              <a:spcBef>
                <a:spcPts val="0"/>
              </a:spcBef>
              <a:spcAft>
                <a:spcPts val="0"/>
              </a:spcAft>
              <a:defRPr/>
            </a:pPr>
            <a:r>
              <a:rPr lang="en-US" sz="1600" cap="small" dirty="0">
                <a:solidFill>
                  <a:srgbClr val="0070C0"/>
                </a:solidFill>
                <a:latin typeface="+mn-lt"/>
              </a:rPr>
              <a:t>Research at </a:t>
            </a:r>
            <a:r>
              <a:rPr lang="en-US" sz="1600" cap="small" dirty="0" smtClean="0">
                <a:solidFill>
                  <a:srgbClr val="0070C0"/>
                </a:solidFill>
                <a:latin typeface="+mn-lt"/>
              </a:rPr>
              <a:t>the Intensity Frontier: </a:t>
            </a:r>
            <a:r>
              <a:rPr lang="en-US" sz="1600" b="0" dirty="0" smtClean="0">
                <a:solidFill>
                  <a:prstClr val="black"/>
                </a:solidFill>
                <a:latin typeface="+mn-lt"/>
              </a:rPr>
              <a:t>Reactor &amp; beam-based neutrino physics experiments such as </a:t>
            </a:r>
            <a:r>
              <a:rPr lang="en-US" sz="1600" b="0" dirty="0" err="1" smtClean="0">
                <a:solidFill>
                  <a:prstClr val="black"/>
                </a:solidFill>
                <a:latin typeface="+mn-lt"/>
              </a:rPr>
              <a:t>Daya</a:t>
            </a:r>
            <a:r>
              <a:rPr lang="en-US" sz="1600" b="0" dirty="0" smtClean="0">
                <a:solidFill>
                  <a:prstClr val="black"/>
                </a:solidFill>
                <a:latin typeface="+mn-lt"/>
              </a:rPr>
              <a:t> Bay and LBNE may ultimately answer some of the fundamental questions of our time: why does the </a:t>
            </a:r>
            <a:r>
              <a:rPr lang="en-US" sz="1600" b="0" dirty="0">
                <a:solidFill>
                  <a:prstClr val="black"/>
                </a:solidFill>
                <a:latin typeface="+mn-lt"/>
              </a:rPr>
              <a:t>Universe seem to be composed of matter and not anti-matter? </a:t>
            </a:r>
          </a:p>
        </p:txBody>
      </p:sp>
      <p:sp>
        <p:nvSpPr>
          <p:cNvPr id="10" name="TextBox 9"/>
          <p:cNvSpPr txBox="1"/>
          <p:nvPr/>
        </p:nvSpPr>
        <p:spPr>
          <a:xfrm>
            <a:off x="54342" y="3267898"/>
            <a:ext cx="5646615" cy="1477328"/>
          </a:xfrm>
          <a:prstGeom prst="rect">
            <a:avLst/>
          </a:prstGeom>
          <a:solidFill>
            <a:srgbClr val="FFFFCC"/>
          </a:solidFill>
        </p:spPr>
        <p:txBody>
          <a:bodyPr wrap="square">
            <a:spAutoFit/>
          </a:bodyPr>
          <a:lstStyle/>
          <a:p>
            <a:pPr fontAlgn="auto">
              <a:spcBef>
                <a:spcPts val="0"/>
              </a:spcBef>
              <a:spcAft>
                <a:spcPts val="0"/>
              </a:spcAft>
              <a:defRPr/>
            </a:pPr>
            <a:r>
              <a:rPr lang="en-US" cap="small" dirty="0">
                <a:solidFill>
                  <a:srgbClr val="0070C0"/>
                </a:solidFill>
                <a:latin typeface="+mn-lt"/>
              </a:rPr>
              <a:t>Research at the Cosmic </a:t>
            </a:r>
            <a:r>
              <a:rPr lang="en-US" cap="small" dirty="0" smtClean="0">
                <a:solidFill>
                  <a:srgbClr val="0070C0"/>
                </a:solidFill>
                <a:latin typeface="+mn-lt"/>
              </a:rPr>
              <a:t>Frontier: </a:t>
            </a:r>
            <a:r>
              <a:rPr lang="en-US" dirty="0" smtClean="0">
                <a:solidFill>
                  <a:prstClr val="black"/>
                </a:solidFill>
                <a:latin typeface="+mn-lt"/>
              </a:rPr>
              <a:t>Through </a:t>
            </a:r>
            <a:r>
              <a:rPr lang="en-US" dirty="0">
                <a:solidFill>
                  <a:prstClr val="black"/>
                </a:solidFill>
                <a:latin typeface="+mn-lt"/>
              </a:rPr>
              <a:t>ground-based telescopes, space missions, and deep underground detectors, research at the cosmic frontier aims to explore dark energy and dark matter, which together comprise approximately 95% of the universe.</a:t>
            </a:r>
          </a:p>
        </p:txBody>
      </p:sp>
      <p:sp>
        <p:nvSpPr>
          <p:cNvPr id="11" name="TextBox 10"/>
          <p:cNvSpPr txBox="1"/>
          <p:nvPr/>
        </p:nvSpPr>
        <p:spPr>
          <a:xfrm>
            <a:off x="1" y="4746531"/>
            <a:ext cx="8686800" cy="825500"/>
          </a:xfrm>
          <a:prstGeom prst="rect">
            <a:avLst/>
          </a:prstGeom>
          <a:noFill/>
        </p:spPr>
        <p:txBody>
          <a:bodyPr>
            <a:spAutoFit/>
          </a:bodyPr>
          <a:lstStyle/>
          <a:p>
            <a:pPr fontAlgn="auto">
              <a:spcBef>
                <a:spcPts val="0"/>
              </a:spcBef>
              <a:spcAft>
                <a:spcPts val="0"/>
              </a:spcAft>
              <a:defRPr/>
            </a:pPr>
            <a:r>
              <a:rPr lang="en-US" sz="1600" cap="small" dirty="0">
                <a:solidFill>
                  <a:srgbClr val="0070C0"/>
                </a:solidFill>
                <a:latin typeface="+mn-lt"/>
              </a:rPr>
              <a:t>Theory and </a:t>
            </a:r>
            <a:r>
              <a:rPr lang="en-US" sz="1600" cap="small" dirty="0" smtClean="0">
                <a:solidFill>
                  <a:srgbClr val="0070C0"/>
                </a:solidFill>
                <a:latin typeface="+mn-lt"/>
              </a:rPr>
              <a:t>Computation</a:t>
            </a:r>
            <a:r>
              <a:rPr lang="en-US" sz="1600" dirty="0">
                <a:solidFill>
                  <a:srgbClr val="0070C0"/>
                </a:solidFill>
                <a:latin typeface="+mn-lt"/>
              </a:rPr>
              <a:t>:</a:t>
            </a:r>
            <a:r>
              <a:rPr lang="en-US" sz="1600" dirty="0" smtClean="0">
                <a:solidFill>
                  <a:srgbClr val="0070C0"/>
                </a:solidFill>
                <a:latin typeface="+mn-lt"/>
              </a:rPr>
              <a:t>  </a:t>
            </a:r>
            <a:r>
              <a:rPr lang="en-US" sz="1600" b="0" dirty="0">
                <a:solidFill>
                  <a:prstClr val="black"/>
                </a:solidFill>
                <a:latin typeface="+mn-lt"/>
              </a:rPr>
              <a:t>Essential to the lifeblood of  High Energy Physics, the interplay between theory, computation, and experiment drive the science forward.  Computational sciences and resources enhance both data analysis and model building.</a:t>
            </a:r>
            <a:endParaRPr lang="en-US" b="0" dirty="0">
              <a:solidFill>
                <a:srgbClr val="FFFF00"/>
              </a:solidFill>
              <a:latin typeface="+mn-lt"/>
            </a:endParaRPr>
          </a:p>
        </p:txBody>
      </p:sp>
      <p:sp>
        <p:nvSpPr>
          <p:cNvPr id="12" name="Rectangle 8"/>
          <p:cNvSpPr>
            <a:spLocks noChangeArrowheads="1"/>
          </p:cNvSpPr>
          <p:nvPr/>
        </p:nvSpPr>
        <p:spPr bwMode="auto">
          <a:xfrm>
            <a:off x="0" y="8382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b="0" i="1" dirty="0">
              <a:solidFill>
                <a:prstClr val="black"/>
              </a:solidFill>
              <a:effectLst>
                <a:outerShdw blurRad="38100" dist="38100" dir="2700000" algn="tl">
                  <a:srgbClr val="FFFFFF"/>
                </a:outerShdw>
              </a:effectLst>
              <a:latin typeface="Book Antiqua" pitchFamily="18" charset="0"/>
            </a:endParaRPr>
          </a:p>
        </p:txBody>
      </p:sp>
      <p:pic>
        <p:nvPicPr>
          <p:cNvPr id="24586" name="Picture 4" descr="http://i.livescience.com/images/i/22662/i02/lhc-atlas-protons.jpg"/>
          <p:cNvPicPr>
            <a:picLocks noChangeAspect="1" noChangeArrowheads="1"/>
          </p:cNvPicPr>
          <p:nvPr/>
        </p:nvPicPr>
        <p:blipFill>
          <a:blip r:embed="rId2" cstate="print"/>
          <a:srcRect/>
          <a:stretch>
            <a:fillRect/>
          </a:stretch>
        </p:blipFill>
        <p:spPr bwMode="auto">
          <a:xfrm>
            <a:off x="6161088" y="1019175"/>
            <a:ext cx="2463800" cy="2000250"/>
          </a:xfrm>
          <a:prstGeom prst="rect">
            <a:avLst/>
          </a:prstGeom>
          <a:noFill/>
          <a:ln w="9525">
            <a:noFill/>
            <a:miter lim="800000"/>
            <a:headEnd/>
            <a:tailEnd/>
          </a:ln>
        </p:spPr>
      </p:pic>
      <p:grpSp>
        <p:nvGrpSpPr>
          <p:cNvPr id="3" name="Group 16"/>
          <p:cNvGrpSpPr>
            <a:grpSpLocks/>
          </p:cNvGrpSpPr>
          <p:nvPr/>
        </p:nvGrpSpPr>
        <p:grpSpPr bwMode="auto">
          <a:xfrm>
            <a:off x="6324600" y="2895600"/>
            <a:ext cx="2362200" cy="2032000"/>
            <a:chOff x="-786" y="-1111"/>
            <a:chExt cx="5568" cy="4184"/>
          </a:xfrm>
        </p:grpSpPr>
        <p:sp>
          <p:nvSpPr>
            <p:cNvPr id="24588" name="TextBox 11"/>
            <p:cNvSpPr txBox="1">
              <a:spLocks noChangeArrowheads="1"/>
            </p:cNvSpPr>
            <p:nvPr/>
          </p:nvSpPr>
          <p:spPr bwMode="auto">
            <a:xfrm>
              <a:off x="-647" y="2778"/>
              <a:ext cx="5279" cy="295"/>
            </a:xfrm>
            <a:prstGeom prst="rect">
              <a:avLst/>
            </a:prstGeom>
            <a:noFill/>
            <a:ln w="9525">
              <a:noFill/>
              <a:miter lim="800000"/>
              <a:headEnd/>
              <a:tailEnd/>
            </a:ln>
          </p:spPr>
          <p:txBody>
            <a:bodyPr>
              <a:spAutoFit/>
            </a:bodyPr>
            <a:lstStyle/>
            <a:p>
              <a:pPr algn="ctr" fontAlgn="auto">
                <a:spcBef>
                  <a:spcPts val="0"/>
                </a:spcBef>
                <a:spcAft>
                  <a:spcPts val="0"/>
                </a:spcAft>
              </a:pPr>
              <a:endParaRPr lang="en-US" b="0">
                <a:solidFill>
                  <a:srgbClr val="000000"/>
                </a:solidFill>
                <a:latin typeface="Calibri" pitchFamily="34" charset="0"/>
                <a:cs typeface="Arial" charset="0"/>
              </a:endParaRPr>
            </a:p>
          </p:txBody>
        </p:sp>
        <p:pic>
          <p:nvPicPr>
            <p:cNvPr id="24589" name="Picture 11" descr="Fermi LAT 1 year all sky.jpg"/>
            <p:cNvPicPr>
              <a:picLocks noChangeAspect="1"/>
            </p:cNvPicPr>
            <p:nvPr/>
          </p:nvPicPr>
          <p:blipFill>
            <a:blip r:embed="rId3" cstate="print"/>
            <a:srcRect l="5788" t="5022" r="5911" b="12643"/>
            <a:stretch>
              <a:fillRect/>
            </a:stretch>
          </p:blipFill>
          <p:spPr bwMode="auto">
            <a:xfrm>
              <a:off x="-786" y="-1111"/>
              <a:ext cx="5568" cy="3889"/>
            </a:xfrm>
            <a:prstGeom prst="rect">
              <a:avLst/>
            </a:prstGeom>
            <a:noFill/>
            <a:ln w="9525">
              <a:noFill/>
              <a:miter lim="800000"/>
              <a:headEnd/>
              <a:tailEnd/>
            </a:ln>
          </p:spPr>
        </p:pic>
      </p:grpSp>
      <p:sp>
        <p:nvSpPr>
          <p:cNvPr id="15" name="Slide Number Placeholder 14"/>
          <p:cNvSpPr>
            <a:spLocks noGrp="1"/>
          </p:cNvSpPr>
          <p:nvPr>
            <p:ph type="sldNum" sz="quarter" idx="4294967295"/>
          </p:nvPr>
        </p:nvSpPr>
        <p:spPr>
          <a:xfrm>
            <a:off x="8413750" y="6351588"/>
            <a:ext cx="381000" cy="365125"/>
          </a:xfrm>
          <a:prstGeom prst="rect">
            <a:avLst/>
          </a:prstGeom>
        </p:spPr>
        <p:txBody>
          <a:bodyPr/>
          <a:lstStyle/>
          <a:p>
            <a:pPr>
              <a:defRPr/>
            </a:pPr>
            <a:fld id="{5F31725D-45F0-4814-9017-08699E3E30CC}" type="slidenum">
              <a:rPr lang="en-US" smtClean="0"/>
              <a:pPr>
                <a:defRPr/>
              </a:pPr>
              <a:t>6</a:t>
            </a:fld>
            <a:endParaRPr lang="en-US"/>
          </a:p>
        </p:txBody>
      </p:sp>
      <p:sp>
        <p:nvSpPr>
          <p:cNvPr id="4" name="Rectangle 3"/>
          <p:cNvSpPr/>
          <p:nvPr/>
        </p:nvSpPr>
        <p:spPr>
          <a:xfrm>
            <a:off x="2995110" y="6316663"/>
            <a:ext cx="5582749" cy="523220"/>
          </a:xfrm>
          <a:prstGeom prst="rect">
            <a:avLst/>
          </a:prstGeom>
        </p:spPr>
        <p:txBody>
          <a:bodyPr wrap="square">
            <a:spAutoFit/>
          </a:bodyPr>
          <a:lstStyle/>
          <a:p>
            <a:pPr fontAlgn="auto">
              <a:spcBef>
                <a:spcPts val="0"/>
              </a:spcBef>
              <a:spcAft>
                <a:spcPts val="0"/>
              </a:spcAft>
            </a:pPr>
            <a:r>
              <a:rPr lang="en-US" sz="1400" dirty="0" smtClean="0">
                <a:solidFill>
                  <a:srgbClr val="FF0000"/>
                </a:solidFill>
                <a:sym typeface="Wingdings"/>
              </a:rPr>
              <a:t></a:t>
            </a:r>
            <a:r>
              <a:rPr lang="en-US" sz="1400" dirty="0">
                <a:solidFill>
                  <a:srgbClr val="FF0000"/>
                </a:solidFill>
              </a:rPr>
              <a:t>More than 20 physicists supported by the Office of High Energy Physics have received the Nobel Prize.</a:t>
            </a:r>
            <a:endParaRPr lang="en-US" sz="1400" b="0" dirty="0">
              <a:solidFill>
                <a:srgbClr val="FF00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131425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9" name="Rectangle 3"/>
          <p:cNvSpPr>
            <a:spLocks noGrp="1" noChangeArrowheads="1"/>
          </p:cNvSpPr>
          <p:nvPr>
            <p:ph type="body" idx="4294967295"/>
          </p:nvPr>
        </p:nvSpPr>
        <p:spPr>
          <a:xfrm>
            <a:off x="35626" y="990600"/>
            <a:ext cx="9144000" cy="4668837"/>
          </a:xfrm>
        </p:spPr>
        <p:txBody>
          <a:bodyPr>
            <a:normAutofit lnSpcReduction="10000"/>
          </a:bodyPr>
          <a:lstStyle/>
          <a:p>
            <a:pPr marL="0" lvl="1" indent="0">
              <a:spcBef>
                <a:spcPct val="0"/>
              </a:spcBef>
              <a:buFont typeface="Wingdings" pitchFamily="2" charset="2"/>
              <a:buNone/>
            </a:pPr>
            <a:r>
              <a:rPr lang="en-US" sz="1800" dirty="0" smtClean="0">
                <a:solidFill>
                  <a:srgbClr val="285C00"/>
                </a:solidFill>
                <a:cs typeface="Tahoma" pitchFamily="34" charset="0"/>
              </a:rPr>
              <a:t>In planning the program, we are following guidance from the Particle Astrophysics Science Advisory Group (</a:t>
            </a:r>
            <a:r>
              <a:rPr lang="en-US" sz="1800" b="1" dirty="0" smtClean="0">
                <a:solidFill>
                  <a:srgbClr val="000099"/>
                </a:solidFill>
                <a:cs typeface="Tahoma" pitchFamily="34" charset="0"/>
              </a:rPr>
              <a:t>PASAG</a:t>
            </a:r>
            <a:r>
              <a:rPr lang="en-US" sz="1800" dirty="0" smtClean="0">
                <a:solidFill>
                  <a:srgbClr val="285C00"/>
                </a:solidFill>
                <a:cs typeface="Tahoma" pitchFamily="34" charset="0"/>
              </a:rPr>
              <a:t>) HEPAP Subpanel </a:t>
            </a:r>
            <a:r>
              <a:rPr lang="en-US" sz="1800" b="1" dirty="0" smtClean="0">
                <a:solidFill>
                  <a:srgbClr val="285C00"/>
                </a:solidFill>
                <a:cs typeface="Tahoma" pitchFamily="34" charset="0"/>
              </a:rPr>
              <a:t>(Oct. 2009) </a:t>
            </a:r>
            <a:r>
              <a:rPr lang="en-US" sz="1800" dirty="0" smtClean="0">
                <a:solidFill>
                  <a:srgbClr val="285C00"/>
                </a:solidFill>
                <a:cs typeface="Tahoma" pitchFamily="34" charset="0"/>
                <a:sym typeface="Wingdings" pitchFamily="2" charset="2"/>
              </a:rPr>
              <a:t></a:t>
            </a:r>
          </a:p>
          <a:p>
            <a:pPr marL="0" lvl="1" indent="0">
              <a:spcBef>
                <a:spcPct val="0"/>
              </a:spcBef>
              <a:buFont typeface="Wingdings" pitchFamily="2" charset="2"/>
              <a:buNone/>
            </a:pPr>
            <a:endParaRPr lang="en-US" sz="1800" dirty="0" smtClean="0">
              <a:solidFill>
                <a:srgbClr val="000099"/>
              </a:solidFill>
              <a:cs typeface="Tahoma" pitchFamily="34" charset="0"/>
            </a:endParaRPr>
          </a:p>
          <a:p>
            <a:pPr marL="0" lvl="1" indent="0">
              <a:spcBef>
                <a:spcPct val="0"/>
              </a:spcBef>
            </a:pPr>
            <a:r>
              <a:rPr lang="en-US" sz="1800" dirty="0" smtClean="0">
                <a:solidFill>
                  <a:srgbClr val="000099"/>
                </a:solidFill>
              </a:rPr>
              <a:t> Recommended an optimized program over the next 10 years in 4 funding scenarios</a:t>
            </a:r>
          </a:p>
          <a:p>
            <a:pPr marL="0" lvl="1" indent="0">
              <a:spcBef>
                <a:spcPct val="0"/>
              </a:spcBef>
            </a:pPr>
            <a:r>
              <a:rPr lang="en-US" sz="1800" dirty="0" smtClean="0">
                <a:solidFill>
                  <a:srgbClr val="000099"/>
                </a:solidFill>
              </a:rPr>
              <a:t> Dark matter &amp; dark energy remain highest priorities; but don’t zero out everything else</a:t>
            </a:r>
          </a:p>
          <a:p>
            <a:pPr marL="0" lvl="1" indent="0">
              <a:spcBef>
                <a:spcPct val="0"/>
              </a:spcBef>
            </a:pPr>
            <a:r>
              <a:rPr lang="en-US" sz="1800" dirty="0">
                <a:solidFill>
                  <a:srgbClr val="000099"/>
                </a:solidFill>
              </a:rPr>
              <a:t> </a:t>
            </a:r>
            <a:r>
              <a:rPr lang="en-US" sz="1800" dirty="0" smtClean="0">
                <a:solidFill>
                  <a:srgbClr val="000099"/>
                </a:solidFill>
              </a:rPr>
              <a:t>HAWC in any funding scenario</a:t>
            </a:r>
          </a:p>
          <a:p>
            <a:pPr marL="0" lvl="1" indent="0">
              <a:spcBef>
                <a:spcPct val="0"/>
              </a:spcBef>
              <a:buFont typeface="Arial" charset="0"/>
              <a:buNone/>
            </a:pPr>
            <a:endParaRPr lang="en-US" sz="1800" dirty="0" smtClean="0">
              <a:solidFill>
                <a:srgbClr val="000099"/>
              </a:solidFill>
            </a:endParaRPr>
          </a:p>
          <a:p>
            <a:pPr marL="0" lvl="1" indent="0">
              <a:spcBef>
                <a:spcPct val="0"/>
              </a:spcBef>
              <a:buFontTx/>
              <a:buNone/>
            </a:pPr>
            <a:r>
              <a:rPr lang="en-US" sz="1800" u="sng" dirty="0" smtClean="0">
                <a:solidFill>
                  <a:srgbClr val="000099"/>
                </a:solidFill>
              </a:rPr>
              <a:t>Defined Prioritization Criteria</a:t>
            </a:r>
            <a:r>
              <a:rPr lang="en-US" sz="1800" dirty="0" smtClean="0">
                <a:solidFill>
                  <a:srgbClr val="000099"/>
                </a:solidFill>
              </a:rPr>
              <a:t> - make contributions to select, high impact experiments:</a:t>
            </a:r>
          </a:p>
          <a:p>
            <a:pPr marL="457200" lvl="2">
              <a:spcBef>
                <a:spcPct val="0"/>
              </a:spcBef>
              <a:buFontTx/>
              <a:buChar char="o"/>
            </a:pPr>
            <a:r>
              <a:rPr lang="en-US" sz="1800" dirty="0" smtClean="0">
                <a:solidFill>
                  <a:srgbClr val="000099"/>
                </a:solidFill>
              </a:rPr>
              <a:t> That directly address HEP science goals</a:t>
            </a:r>
          </a:p>
          <a:p>
            <a:pPr marL="457200" lvl="2">
              <a:spcBef>
                <a:spcPct val="0"/>
              </a:spcBef>
              <a:buFontTx/>
              <a:buChar char="o"/>
            </a:pPr>
            <a:r>
              <a:rPr lang="en-US" sz="1800" dirty="0" smtClean="0">
                <a:solidFill>
                  <a:srgbClr val="000099"/>
                </a:solidFill>
              </a:rPr>
              <a:t> That will make a visible or leadership contribution</a:t>
            </a:r>
          </a:p>
          <a:p>
            <a:pPr marL="457200" lvl="2">
              <a:spcBef>
                <a:spcPct val="0"/>
              </a:spcBef>
              <a:buFontTx/>
              <a:buChar char="o"/>
            </a:pPr>
            <a:r>
              <a:rPr lang="en-US" sz="1800" dirty="0" smtClean="0">
                <a:solidFill>
                  <a:srgbClr val="000099"/>
                </a:solidFill>
              </a:rPr>
              <a:t> For which the HEP community makes contributions – instrumentation, collaborations, analysis techniques etc. </a:t>
            </a:r>
          </a:p>
          <a:p>
            <a:pPr marL="457200" lvl="2">
              <a:spcBef>
                <a:spcPct val="0"/>
              </a:spcBef>
              <a:buFontTx/>
              <a:buChar char="o"/>
            </a:pPr>
            <a:endParaRPr lang="en-US" sz="1800" dirty="0" smtClean="0">
              <a:solidFill>
                <a:srgbClr val="000099"/>
              </a:solidFill>
            </a:endParaRPr>
          </a:p>
          <a:p>
            <a:pPr>
              <a:buNone/>
            </a:pPr>
            <a:r>
              <a:rPr lang="en-US" sz="2000" u="sng" dirty="0" smtClean="0">
                <a:solidFill>
                  <a:srgbClr val="135C00"/>
                </a:solidFill>
                <a:latin typeface="Calibri" pitchFamily="34" charset="0"/>
              </a:rPr>
              <a:t>PASAG Criteria</a:t>
            </a:r>
            <a:r>
              <a:rPr lang="en-US" sz="2000" dirty="0" smtClean="0">
                <a:solidFill>
                  <a:srgbClr val="135C00"/>
                </a:solidFill>
                <a:latin typeface="Calibri" pitchFamily="34" charset="0"/>
              </a:rPr>
              <a:t> can also be applied to </a:t>
            </a:r>
            <a:r>
              <a:rPr lang="en-US" sz="2000" u="sng" dirty="0" smtClean="0">
                <a:solidFill>
                  <a:srgbClr val="135C00"/>
                </a:solidFill>
                <a:latin typeface="Calibri" pitchFamily="34" charset="0"/>
              </a:rPr>
              <a:t>research efforts </a:t>
            </a:r>
            <a:r>
              <a:rPr lang="en-US" sz="2000" dirty="0" smtClean="0">
                <a:solidFill>
                  <a:srgbClr val="135C00"/>
                </a:solidFill>
                <a:latin typeface="Calibri" pitchFamily="34" charset="0"/>
              </a:rPr>
              <a:t>on projects in the program:</a:t>
            </a:r>
          </a:p>
          <a:p>
            <a:pPr>
              <a:buFontTx/>
              <a:buChar char="•"/>
            </a:pPr>
            <a:r>
              <a:rPr lang="en-US" sz="2000" dirty="0" smtClean="0">
                <a:latin typeface="Calibri" pitchFamily="34" charset="0"/>
                <a:sym typeface="Wingdings" pitchFamily="2" charset="2"/>
              </a:rPr>
              <a:t> will the effort will significantly advance HEP science goals?</a:t>
            </a:r>
          </a:p>
          <a:p>
            <a:pPr>
              <a:buFontTx/>
              <a:buChar char="•"/>
            </a:pPr>
            <a:r>
              <a:rPr lang="en-US" sz="2000" dirty="0" smtClean="0">
                <a:latin typeface="Calibri" pitchFamily="34" charset="0"/>
              </a:rPr>
              <a:t> will the researcher(s) make significant/visible/leadership impact &amp; contributions</a:t>
            </a:r>
          </a:p>
          <a:p>
            <a:endParaRPr lang="en-US" dirty="0" smtClean="0">
              <a:latin typeface="Calibri" pitchFamily="34" charset="0"/>
            </a:endParaRPr>
          </a:p>
          <a:p>
            <a:endParaRPr lang="en-US" dirty="0" smtClean="0">
              <a:solidFill>
                <a:srgbClr val="135C00"/>
              </a:solidFill>
            </a:endParaRPr>
          </a:p>
          <a:p>
            <a:pPr marL="457200" lvl="2">
              <a:spcBef>
                <a:spcPct val="0"/>
              </a:spcBef>
              <a:buFontTx/>
              <a:buChar char="o"/>
            </a:pPr>
            <a:endParaRPr lang="en-US" sz="1800" dirty="0" smtClean="0">
              <a:solidFill>
                <a:srgbClr val="285C00"/>
              </a:solidFill>
            </a:endParaRPr>
          </a:p>
          <a:p>
            <a:pPr marL="457200" lvl="2">
              <a:spcBef>
                <a:spcPct val="0"/>
              </a:spcBef>
              <a:buFont typeface="Arial" charset="0"/>
              <a:buNone/>
            </a:pPr>
            <a:endParaRPr lang="en-US" sz="2000" dirty="0" smtClean="0">
              <a:solidFill>
                <a:srgbClr val="285C00"/>
              </a:solidFill>
            </a:endParaRPr>
          </a:p>
          <a:p>
            <a:pPr marL="457200" lvl="2">
              <a:spcBef>
                <a:spcPct val="0"/>
              </a:spcBef>
              <a:buFontTx/>
              <a:buChar char="o"/>
            </a:pPr>
            <a:endParaRPr lang="en-US" sz="2000" dirty="0" smtClean="0">
              <a:solidFill>
                <a:srgbClr val="285C00"/>
              </a:solidFill>
            </a:endParaRPr>
          </a:p>
          <a:p>
            <a:pPr marL="457200" lvl="2">
              <a:spcBef>
                <a:spcPct val="0"/>
              </a:spcBef>
              <a:buFont typeface="Arial" charset="0"/>
              <a:buNone/>
            </a:pPr>
            <a:endParaRPr lang="en-US" sz="2000" dirty="0" smtClean="0">
              <a:solidFill>
                <a:srgbClr val="285C00"/>
              </a:solidFill>
            </a:endParaRPr>
          </a:p>
          <a:p>
            <a:pPr marL="0" lvl="1" indent="0">
              <a:spcBef>
                <a:spcPct val="0"/>
              </a:spcBef>
              <a:buFontTx/>
              <a:buNone/>
            </a:pPr>
            <a:endParaRPr lang="en-US" sz="2000" b="1" dirty="0" smtClean="0">
              <a:solidFill>
                <a:srgbClr val="237737"/>
              </a:solidFill>
            </a:endParaRPr>
          </a:p>
        </p:txBody>
      </p:sp>
      <p:sp>
        <p:nvSpPr>
          <p:cNvPr id="51203" name="Title 1"/>
          <p:cNvSpPr>
            <a:spLocks/>
          </p:cNvSpPr>
          <p:nvPr/>
        </p:nvSpPr>
        <p:spPr bwMode="auto">
          <a:xfrm>
            <a:off x="0" y="0"/>
            <a:ext cx="8640763" cy="609600"/>
          </a:xfrm>
          <a:prstGeom prst="rect">
            <a:avLst/>
          </a:prstGeom>
          <a:solidFill>
            <a:schemeClr val="bg1"/>
          </a:solidFill>
          <a:ln w="9525">
            <a:noFill/>
            <a:miter lim="800000"/>
            <a:headEnd/>
            <a:tailEnd/>
          </a:ln>
        </p:spPr>
        <p:txBody>
          <a:bodyPr anchor="ctr"/>
          <a:lstStyle/>
          <a:p>
            <a:pPr algn="ctr" eaLnBrk="0" hangingPunct="0"/>
            <a:r>
              <a:rPr lang="en-US" sz="2800" b="1" dirty="0">
                <a:solidFill>
                  <a:srgbClr val="285C00"/>
                </a:solidFill>
              </a:rPr>
              <a:t>Cosmic Frontier – </a:t>
            </a:r>
            <a:r>
              <a:rPr lang="en-US" sz="2800" b="1" dirty="0" smtClean="0">
                <a:solidFill>
                  <a:srgbClr val="285C00"/>
                </a:solidFill>
              </a:rPr>
              <a:t>PASAG guidance</a:t>
            </a:r>
          </a:p>
        </p:txBody>
      </p:sp>
      <p:sp>
        <p:nvSpPr>
          <p:cNvPr id="6" name="Slide Number Placeholder 1"/>
          <p:cNvSpPr txBox="1">
            <a:spLocks/>
          </p:cNvSpPr>
          <p:nvPr/>
        </p:nvSpPr>
        <p:spPr>
          <a:xfrm>
            <a:off x="8229600" y="6503988"/>
            <a:ext cx="533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5BDFBDF-F317-4955-B421-A93014685310}" type="slidenum">
              <a:rPr lang="en-US" smtClean="0"/>
              <a:pPr>
                <a:defRPr/>
              </a:pPr>
              <a:t>60</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5533591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77838" y="1"/>
            <a:ext cx="8215312" cy="609600"/>
          </a:xfrm>
        </p:spPr>
        <p:txBody>
          <a:bodyPr>
            <a:normAutofit fontScale="90000"/>
          </a:bodyPr>
          <a:lstStyle/>
          <a:p>
            <a:r>
              <a:rPr lang="en-US" sz="2000" b="1" dirty="0" smtClean="0">
                <a:solidFill>
                  <a:srgbClr val="336600"/>
                </a:solidFill>
                <a:effectLst/>
                <a:latin typeface="Tahoma" pitchFamily="34" charset="0"/>
                <a:cs typeface="Tahoma" pitchFamily="34" charset="0"/>
              </a:rPr>
              <a:t>Cosmic Frontier</a:t>
            </a:r>
            <a:br>
              <a:rPr lang="en-US" sz="2000" b="1" dirty="0" smtClean="0">
                <a:solidFill>
                  <a:srgbClr val="336600"/>
                </a:solidFill>
                <a:effectLst/>
                <a:latin typeface="Tahoma" pitchFamily="34" charset="0"/>
                <a:cs typeface="Tahoma" pitchFamily="34" charset="0"/>
              </a:rPr>
            </a:br>
            <a:r>
              <a:rPr lang="en-US" sz="2000" b="1" dirty="0" smtClean="0">
                <a:solidFill>
                  <a:srgbClr val="336600"/>
                </a:solidFill>
                <a:effectLst/>
                <a:latin typeface="Tahoma" pitchFamily="34" charset="0"/>
                <a:cs typeface="Tahoma" pitchFamily="34" charset="0"/>
              </a:rPr>
              <a:t>NWNH (Astro2010) guidance (August 2010)</a:t>
            </a:r>
          </a:p>
        </p:txBody>
      </p:sp>
      <p:sp>
        <p:nvSpPr>
          <p:cNvPr id="14339" name="Rectangle 3"/>
          <p:cNvSpPr>
            <a:spLocks noGrp="1" noChangeArrowheads="1"/>
          </p:cNvSpPr>
          <p:nvPr>
            <p:ph type="body" idx="1"/>
          </p:nvPr>
        </p:nvSpPr>
        <p:spPr>
          <a:xfrm>
            <a:off x="448335" y="838201"/>
            <a:ext cx="8293100" cy="5334000"/>
          </a:xfrm>
        </p:spPr>
        <p:txBody>
          <a:bodyPr/>
          <a:lstStyle/>
          <a:p>
            <a:pPr>
              <a:spcBef>
                <a:spcPts val="400"/>
              </a:spcBef>
              <a:buFont typeface="Wingdings" pitchFamily="2" charset="2"/>
              <a:buNone/>
            </a:pPr>
            <a:r>
              <a:rPr lang="en-US" sz="1300" dirty="0" smtClean="0">
                <a:latin typeface="Tahoma" pitchFamily="34" charset="0"/>
                <a:cs typeface="Tahoma" pitchFamily="34" charset="0"/>
              </a:rPr>
              <a:t>Budgetary scenarios</a:t>
            </a:r>
          </a:p>
          <a:p>
            <a:pPr>
              <a:spcBef>
                <a:spcPts val="400"/>
              </a:spcBef>
            </a:pPr>
            <a:r>
              <a:rPr lang="en-US" sz="1300" dirty="0" smtClean="0">
                <a:latin typeface="Tahoma" pitchFamily="34" charset="0"/>
                <a:cs typeface="Tahoma" pitchFamily="34" charset="0"/>
              </a:rPr>
              <a:t>Levels given by agencies:		Level used by Astro2010 for recommendations:</a:t>
            </a:r>
          </a:p>
          <a:p>
            <a:pPr lvl="1">
              <a:spcBef>
                <a:spcPts val="400"/>
              </a:spcBef>
              <a:buFontTx/>
              <a:buNone/>
            </a:pPr>
            <a:r>
              <a:rPr lang="en-US" sz="1300" dirty="0" smtClean="0">
                <a:latin typeface="Tahoma" pitchFamily="34" charset="0"/>
                <a:cs typeface="Tahoma" pitchFamily="34" charset="0"/>
              </a:rPr>
              <a:t>DOE, NSF – constant with inflation	DOE, NSF – doubling trajectory</a:t>
            </a:r>
          </a:p>
          <a:p>
            <a:pPr lvl="1">
              <a:spcBef>
                <a:spcPts val="400"/>
              </a:spcBef>
              <a:buFontTx/>
              <a:buNone/>
            </a:pPr>
            <a:r>
              <a:rPr lang="en-US" sz="1300" dirty="0" smtClean="0">
                <a:latin typeface="Tahoma" pitchFamily="34" charset="0"/>
                <a:cs typeface="Tahoma" pitchFamily="34" charset="0"/>
              </a:rPr>
              <a:t>NASA – constant dollars		NASA – constant with inflation</a:t>
            </a:r>
          </a:p>
          <a:p>
            <a:pPr>
              <a:spcBef>
                <a:spcPts val="400"/>
              </a:spcBef>
              <a:buFont typeface="Wingdings" pitchFamily="2" charset="2"/>
              <a:buNone/>
            </a:pPr>
            <a:endParaRPr lang="en-US" sz="1300" dirty="0" smtClean="0">
              <a:latin typeface="Tahoma" pitchFamily="34" charset="0"/>
              <a:cs typeface="Tahoma" pitchFamily="34" charset="0"/>
            </a:endParaRPr>
          </a:p>
          <a:p>
            <a:pPr>
              <a:spcBef>
                <a:spcPts val="400"/>
              </a:spcBef>
              <a:buFont typeface="Wingdings" pitchFamily="2" charset="2"/>
              <a:buNone/>
            </a:pPr>
            <a:r>
              <a:rPr lang="en-US" sz="1300" dirty="0" smtClean="0">
                <a:latin typeface="Tahoma" pitchFamily="34" charset="0"/>
                <a:cs typeface="Tahoma" pitchFamily="34" charset="0"/>
              </a:rPr>
              <a:t>Recommended a coordinated ground/space-based Dark Energy program  </a:t>
            </a:r>
          </a:p>
          <a:p>
            <a:pPr>
              <a:spcBef>
                <a:spcPts val="400"/>
              </a:spcBef>
            </a:pPr>
            <a:r>
              <a:rPr lang="en-US" sz="1300" b="0" dirty="0" smtClean="0">
                <a:latin typeface="Tahoma" pitchFamily="34" charset="0"/>
                <a:cs typeface="Tahoma" pitchFamily="34" charset="0"/>
              </a:rPr>
              <a:t>Highest priority in space:  WFIRST</a:t>
            </a:r>
          </a:p>
          <a:p>
            <a:pPr>
              <a:spcBef>
                <a:spcPts val="400"/>
              </a:spcBef>
            </a:pPr>
            <a:r>
              <a:rPr lang="en-US" sz="1300" b="0" dirty="0" smtClean="0">
                <a:latin typeface="Tahoma" pitchFamily="34" charset="0"/>
                <a:cs typeface="Tahoma" pitchFamily="34" charset="0"/>
              </a:rPr>
              <a:t>Highest priority on ground:  LSST</a:t>
            </a:r>
          </a:p>
          <a:p>
            <a:pPr>
              <a:spcBef>
                <a:spcPts val="400"/>
              </a:spcBef>
              <a:buFont typeface="Wingdings" pitchFamily="2" charset="2"/>
              <a:buNone/>
            </a:pPr>
            <a:endParaRPr lang="en-US" sz="1300" dirty="0" smtClean="0">
              <a:latin typeface="Tahoma" pitchFamily="34" charset="0"/>
              <a:cs typeface="Tahoma" pitchFamily="34" charset="0"/>
            </a:endParaRPr>
          </a:p>
          <a:p>
            <a:pPr>
              <a:spcBef>
                <a:spcPts val="400"/>
              </a:spcBef>
              <a:buFont typeface="Wingdings" pitchFamily="2" charset="2"/>
              <a:buNone/>
            </a:pPr>
            <a:r>
              <a:rPr lang="en-US" sz="1300" dirty="0" smtClean="0">
                <a:solidFill>
                  <a:srgbClr val="000099"/>
                </a:solidFill>
                <a:latin typeface="Tahoma" pitchFamily="34" charset="0"/>
                <a:cs typeface="Tahoma" pitchFamily="34" charset="0"/>
              </a:rPr>
              <a:t>Recommendations to DOE :</a:t>
            </a:r>
          </a:p>
          <a:p>
            <a:pPr>
              <a:spcBef>
                <a:spcPts val="400"/>
              </a:spcBef>
            </a:pPr>
            <a:r>
              <a:rPr lang="en-US" sz="1300" dirty="0" smtClean="0">
                <a:latin typeface="Tahoma" pitchFamily="34" charset="0"/>
                <a:cs typeface="Tahoma" pitchFamily="34" charset="0"/>
              </a:rPr>
              <a:t>The optimistic funding profile allows investment in:</a:t>
            </a:r>
          </a:p>
          <a:p>
            <a:pPr lvl="1">
              <a:spcBef>
                <a:spcPts val="400"/>
              </a:spcBef>
            </a:pPr>
            <a:r>
              <a:rPr lang="en-US" sz="1300" dirty="0" smtClean="0">
                <a:latin typeface="Tahoma" pitchFamily="34" charset="0"/>
                <a:cs typeface="Tahoma" pitchFamily="34" charset="0"/>
              </a:rPr>
              <a:t>LSST – DOE should partner with NSF</a:t>
            </a:r>
          </a:p>
          <a:p>
            <a:pPr lvl="1">
              <a:spcBef>
                <a:spcPts val="400"/>
              </a:spcBef>
            </a:pPr>
            <a:r>
              <a:rPr lang="en-US" sz="1300" dirty="0" smtClean="0">
                <a:latin typeface="Tahoma" pitchFamily="34" charset="0"/>
                <a:cs typeface="Tahoma" pitchFamily="34" charset="0"/>
              </a:rPr>
              <a:t>WFIRST – DOE should contribute (note that this is not a dedicated dark energy mission)</a:t>
            </a:r>
          </a:p>
          <a:p>
            <a:pPr>
              <a:spcBef>
                <a:spcPts val="400"/>
              </a:spcBef>
            </a:pPr>
            <a:r>
              <a:rPr lang="en-US" sz="1300" dirty="0" smtClean="0">
                <a:latin typeface="Tahoma" pitchFamily="34" charset="0"/>
                <a:cs typeface="Tahoma" pitchFamily="34" charset="0"/>
              </a:rPr>
              <a:t>At lower funding level: </a:t>
            </a:r>
          </a:p>
          <a:p>
            <a:pPr lvl="1">
              <a:spcBef>
                <a:spcPts val="400"/>
              </a:spcBef>
            </a:pPr>
            <a:r>
              <a:rPr lang="en-US" sz="1300" b="1" dirty="0" smtClean="0">
                <a:latin typeface="Tahoma" pitchFamily="34" charset="0"/>
                <a:cs typeface="Tahoma" pitchFamily="34" charset="0"/>
              </a:rPr>
              <a:t>LSST is recommended as the priority because DOE role is critical</a:t>
            </a:r>
          </a:p>
          <a:p>
            <a:pPr lvl="1">
              <a:spcBef>
                <a:spcPts val="400"/>
              </a:spcBef>
            </a:pPr>
            <a:endParaRPr lang="en-US" sz="1300" dirty="0" smtClean="0">
              <a:latin typeface="Tahoma" pitchFamily="34" charset="0"/>
              <a:cs typeface="Tahoma" pitchFamily="34" charset="0"/>
            </a:endParaRPr>
          </a:p>
          <a:p>
            <a:pPr>
              <a:spcBef>
                <a:spcPts val="400"/>
              </a:spcBef>
            </a:pPr>
            <a:r>
              <a:rPr lang="en-US" sz="1300" dirty="0" smtClean="0">
                <a:latin typeface="Tahoma" pitchFamily="34" charset="0"/>
                <a:cs typeface="Tahoma" pitchFamily="34" charset="0"/>
              </a:rPr>
              <a:t>Other identified opportunities:</a:t>
            </a:r>
          </a:p>
          <a:p>
            <a:pPr lvl="1">
              <a:spcBef>
                <a:spcPts val="400"/>
              </a:spcBef>
            </a:pPr>
            <a:r>
              <a:rPr lang="en-US" sz="1300" b="1" dirty="0" smtClean="0">
                <a:latin typeface="Tahoma" pitchFamily="34" charset="0"/>
                <a:cs typeface="Tahoma" pitchFamily="34" charset="0"/>
              </a:rPr>
              <a:t>Contributions to NSF mid-scale experiments (2</a:t>
            </a:r>
            <a:r>
              <a:rPr lang="en-US" sz="1300" b="1" baseline="30000" dirty="0" smtClean="0">
                <a:latin typeface="Tahoma" pitchFamily="34" charset="0"/>
                <a:cs typeface="Tahoma" pitchFamily="34" charset="0"/>
              </a:rPr>
              <a:t>nd</a:t>
            </a:r>
            <a:r>
              <a:rPr lang="en-US" sz="1300" b="1" dirty="0" smtClean="0">
                <a:latin typeface="Tahoma" pitchFamily="34" charset="0"/>
                <a:cs typeface="Tahoma" pitchFamily="34" charset="0"/>
              </a:rPr>
              <a:t> priority in ground-based)</a:t>
            </a:r>
            <a:r>
              <a:rPr lang="en-US" sz="1300" dirty="0" smtClean="0">
                <a:latin typeface="Tahoma" pitchFamily="34" charset="0"/>
                <a:cs typeface="Tahoma" pitchFamily="34" charset="0"/>
              </a:rPr>
              <a:t> </a:t>
            </a:r>
          </a:p>
          <a:p>
            <a:pPr lvl="1">
              <a:spcBef>
                <a:spcPts val="400"/>
              </a:spcBef>
              <a:buFontTx/>
              <a:buNone/>
            </a:pPr>
            <a:r>
              <a:rPr lang="en-US" sz="1300" dirty="0" smtClean="0">
                <a:latin typeface="Tahoma" pitchFamily="34" charset="0"/>
                <a:cs typeface="Tahoma" pitchFamily="34" charset="0"/>
              </a:rPr>
              <a:t> 	e.g. </a:t>
            </a:r>
            <a:r>
              <a:rPr lang="en-US" sz="1300" dirty="0" err="1" smtClean="0">
                <a:latin typeface="Tahoma" pitchFamily="34" charset="0"/>
                <a:cs typeface="Tahoma" pitchFamily="34" charset="0"/>
              </a:rPr>
              <a:t>BigBOSS</a:t>
            </a:r>
            <a:r>
              <a:rPr lang="en-US" sz="1300" dirty="0" smtClean="0">
                <a:latin typeface="Tahoma" pitchFamily="34" charset="0"/>
                <a:cs typeface="Tahoma" pitchFamily="34" charset="0"/>
              </a:rPr>
              <a:t>, CMB, HAWC experiments, etc.</a:t>
            </a:r>
          </a:p>
          <a:p>
            <a:pPr lvl="1">
              <a:spcBef>
                <a:spcPts val="400"/>
              </a:spcBef>
            </a:pPr>
            <a:r>
              <a:rPr lang="en-US" sz="1300" b="1" dirty="0" smtClean="0">
                <a:latin typeface="Tahoma" pitchFamily="34" charset="0"/>
                <a:cs typeface="Tahoma" pitchFamily="34" charset="0"/>
              </a:rPr>
              <a:t>NSF &amp; DOE contribute as a minor partner (4</a:t>
            </a:r>
            <a:r>
              <a:rPr lang="en-US" sz="1300" b="1" baseline="30000" dirty="0" smtClean="0">
                <a:latin typeface="Tahoma" pitchFamily="34" charset="0"/>
                <a:cs typeface="Tahoma" pitchFamily="34" charset="0"/>
              </a:rPr>
              <a:t>th</a:t>
            </a:r>
            <a:r>
              <a:rPr lang="en-US" sz="1300" b="1" dirty="0" smtClean="0">
                <a:latin typeface="Tahoma" pitchFamily="34" charset="0"/>
                <a:cs typeface="Tahoma" pitchFamily="34" charset="0"/>
              </a:rPr>
              <a:t> priority  in ground-based)</a:t>
            </a:r>
          </a:p>
          <a:p>
            <a:pPr lvl="1">
              <a:spcBef>
                <a:spcPts val="400"/>
              </a:spcBef>
              <a:buFontTx/>
              <a:buNone/>
            </a:pPr>
            <a:r>
              <a:rPr lang="en-US" sz="1300" b="1" dirty="0" smtClean="0">
                <a:latin typeface="Tahoma" pitchFamily="34" charset="0"/>
                <a:cs typeface="Tahoma" pitchFamily="34" charset="0"/>
              </a:rPr>
              <a:t>	</a:t>
            </a:r>
            <a:r>
              <a:rPr lang="en-US" sz="1300" dirty="0" smtClean="0">
                <a:latin typeface="Tahoma" pitchFamily="34" charset="0"/>
                <a:cs typeface="Tahoma" pitchFamily="34" charset="0"/>
              </a:rPr>
              <a:t> to a European-led AGIS/CTA ground-based gamma-ray observatory</a:t>
            </a:r>
          </a:p>
          <a:p>
            <a:pPr lvl="1">
              <a:spcBef>
                <a:spcPts val="400"/>
              </a:spcBef>
              <a:buFontTx/>
              <a:buNone/>
            </a:pPr>
            <a:endParaRPr lang="en-US" sz="1300" dirty="0" smtClean="0">
              <a:latin typeface="Tahoma" pitchFamily="34" charset="0"/>
              <a:cs typeface="Tahoma" pitchFamily="34" charset="0"/>
            </a:endParaRPr>
          </a:p>
          <a:p>
            <a:pPr>
              <a:spcBef>
                <a:spcPts val="400"/>
              </a:spcBef>
              <a:buFont typeface="Wingdings" pitchFamily="2" charset="2"/>
              <a:buNone/>
            </a:pPr>
            <a:endParaRPr lang="en-US" sz="1300" dirty="0" smtClean="0">
              <a:latin typeface="Tahoma" pitchFamily="34" charset="0"/>
              <a:cs typeface="Tahoma" pitchFamily="34" charset="0"/>
            </a:endParaRPr>
          </a:p>
        </p:txBody>
      </p:sp>
      <p:sp>
        <p:nvSpPr>
          <p:cNvPr id="6" name="Slide Number Placeholder 1"/>
          <p:cNvSpPr txBox="1">
            <a:spLocks/>
          </p:cNvSpPr>
          <p:nvPr/>
        </p:nvSpPr>
        <p:spPr>
          <a:xfrm>
            <a:off x="8229600" y="6503988"/>
            <a:ext cx="533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5BDFBDF-F317-4955-B421-A93014685310}" type="slidenum">
              <a:rPr lang="en-US" smtClean="0"/>
              <a:pPr>
                <a:defRPr/>
              </a:pPr>
              <a:t>61</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73468593"/>
      </p:ext>
    </p:extLst>
  </p:cSld>
  <p:clrMapOvr>
    <a:masterClrMapping/>
  </p:clrMapOvr>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69559" y="4424485"/>
            <a:ext cx="7772400" cy="1362075"/>
          </a:xfrm>
          <a:solidFill>
            <a:schemeClr val="bg1"/>
          </a:solidFill>
        </p:spPr>
        <p:txBody>
          <a:bodyPr>
            <a:normAutofit/>
          </a:bodyPr>
          <a:lstStyle/>
          <a:p>
            <a:pPr marL="0" indent="0"/>
            <a:r>
              <a:rPr lang="en-US" dirty="0" smtClean="0">
                <a:solidFill>
                  <a:srgbClr val="006600"/>
                </a:solidFill>
              </a:rPr>
              <a:t>Backups  - Grants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229546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41275"/>
            <a:ext cx="8229600" cy="609600"/>
          </a:xfrm>
        </p:spPr>
        <p:txBody>
          <a:bodyPr rtlCol="0">
            <a:noAutofit/>
          </a:bodyPr>
          <a:lstStyle/>
          <a:p>
            <a:pPr eaLnBrk="1" fontAlgn="auto" hangingPunct="1">
              <a:spcAft>
                <a:spcPts val="0"/>
              </a:spcAft>
              <a:defRPr/>
            </a:pPr>
            <a:r>
              <a:rPr lang="en-US" sz="2400" b="1" dirty="0" smtClean="0">
                <a:solidFill>
                  <a:srgbClr val="285C00"/>
                </a:solidFill>
                <a:effectLst/>
                <a:latin typeface="Cambria" pitchFamily="18" charset="0"/>
              </a:rPr>
              <a:t>Comparative Review: </a:t>
            </a:r>
            <a:br>
              <a:rPr lang="en-US" sz="2400" b="1" dirty="0" smtClean="0">
                <a:solidFill>
                  <a:srgbClr val="285C00"/>
                </a:solidFill>
                <a:effectLst/>
                <a:latin typeface="Cambria" pitchFamily="18" charset="0"/>
              </a:rPr>
            </a:br>
            <a:r>
              <a:rPr lang="en-US" sz="2400" b="1" dirty="0" smtClean="0">
                <a:solidFill>
                  <a:srgbClr val="285C00"/>
                </a:solidFill>
                <a:effectLst/>
                <a:latin typeface="Cambria" pitchFamily="18" charset="0"/>
              </a:rPr>
              <a:t>Subprogram Review Panels</a:t>
            </a:r>
          </a:p>
        </p:txBody>
      </p:sp>
      <p:sp>
        <p:nvSpPr>
          <p:cNvPr id="75778" name="Content Placeholder 2"/>
          <p:cNvSpPr>
            <a:spLocks noGrp="1"/>
          </p:cNvSpPr>
          <p:nvPr>
            <p:ph idx="1"/>
          </p:nvPr>
        </p:nvSpPr>
        <p:spPr>
          <a:xfrm>
            <a:off x="114300" y="866813"/>
            <a:ext cx="8915400" cy="5761037"/>
          </a:xfrm>
        </p:spPr>
        <p:txBody>
          <a:bodyPr/>
          <a:lstStyle/>
          <a:p>
            <a:pPr eaLnBrk="1" hangingPunct="1">
              <a:buFont typeface="Wingdings" pitchFamily="2" charset="2"/>
              <a:buChar char="§"/>
            </a:pPr>
            <a:r>
              <a:rPr lang="en-US" sz="1800" b="1" dirty="0" smtClean="0">
                <a:solidFill>
                  <a:srgbClr val="008000"/>
                </a:solidFill>
              </a:rPr>
              <a:t>The Comparative Review process is very competitive and hard choices have to be made based on the reviews, as well as to fit into our limited funding availability  </a:t>
            </a:r>
          </a:p>
          <a:p>
            <a:pPr lvl="1" eaLnBrk="1" hangingPunct="1"/>
            <a:r>
              <a:rPr lang="en-US" sz="1600" b="1" dirty="0" smtClean="0"/>
              <a:t>The process by definition implies that certain proposals and investigators will be ranked at the top, middle, and bottom.  </a:t>
            </a:r>
          </a:p>
          <a:p>
            <a:pPr eaLnBrk="1" hangingPunct="1"/>
            <a:endParaRPr lang="en-US" sz="800" b="1" dirty="0" smtClean="0">
              <a:solidFill>
                <a:srgbClr val="008000"/>
              </a:solidFill>
            </a:endParaRPr>
          </a:p>
          <a:p>
            <a:pPr eaLnBrk="1" hangingPunct="1">
              <a:buFont typeface="Wingdings" pitchFamily="2" charset="2"/>
              <a:buChar char="§"/>
            </a:pPr>
            <a:r>
              <a:rPr lang="en-US" sz="1800" b="1" dirty="0" smtClean="0">
                <a:solidFill>
                  <a:srgbClr val="008000"/>
                </a:solidFill>
              </a:rPr>
              <a:t>It is understood that the vast majority of people applying are working hard and their efforts are in support of the HEP program.  Due to the rankings &amp; comments by the reviewers and our constrained budgets, some people whose research activities and level of effort who are ranked lower in terms of  priority and impact  relative to others in the field will not be funded on the grant  </a:t>
            </a:r>
          </a:p>
          <a:p>
            <a:pPr lvl="1" eaLnBrk="1" hangingPunct="1"/>
            <a:r>
              <a:rPr lang="en-US" sz="1600" b="1" dirty="0" smtClean="0"/>
              <a:t>This does not necessarily mean the person cannot continue working on the experiments;   they are not being funded by the grant to do it.  It could be that the person has a critical role in the program but this did not come out in the proposal or review process.   That is why it is imperative to respond to the FOA solicitation and detail each person’s efforts.  </a:t>
            </a:r>
          </a:p>
          <a:p>
            <a:pPr eaLnBrk="1" hangingPunct="1"/>
            <a:endParaRPr lang="en-US" sz="800" b="1" dirty="0" smtClean="0">
              <a:solidFill>
                <a:srgbClr val="008000"/>
              </a:solidFill>
            </a:endParaRPr>
          </a:p>
          <a:p>
            <a:pPr eaLnBrk="1" hangingPunct="1">
              <a:buFont typeface="Wingdings" pitchFamily="2" charset="2"/>
              <a:buChar char="§"/>
            </a:pPr>
            <a:r>
              <a:rPr lang="en-US" sz="1800" b="1" dirty="0" smtClean="0">
                <a:solidFill>
                  <a:srgbClr val="008000"/>
                </a:solidFill>
              </a:rPr>
              <a:t>The subprogram review panel sees all of the proposals and will make recommendations and rankings relative to each other.  When the panel is faced with comparing efforts, impacts and a limited budget, rather than rank the whole proposal low, they may provide guidance regarding details of the proposals</a:t>
            </a:r>
          </a:p>
          <a:p>
            <a:pPr lvl="1" eaLnBrk="1" hangingPunct="1"/>
            <a:r>
              <a:rPr lang="en-US" sz="1600" b="1" i="1" dirty="0" smtClean="0"/>
              <a:t>e.g.,  </a:t>
            </a:r>
            <a:r>
              <a:rPr lang="en-US" sz="1600" b="1" dirty="0" smtClean="0"/>
              <a:t>person X should not be funded;  do not add additional postdoc on this effort </a:t>
            </a:r>
            <a:r>
              <a:rPr lang="en-US" sz="2000" b="1" dirty="0" smtClean="0"/>
              <a:t> </a:t>
            </a:r>
          </a:p>
        </p:txBody>
      </p:sp>
      <p:sp>
        <p:nvSpPr>
          <p:cNvPr id="9" name="Rectangle 8"/>
          <p:cNvSpPr>
            <a:spLocks noChangeArrowheads="1"/>
          </p:cNvSpPr>
          <p:nvPr/>
        </p:nvSpPr>
        <p:spPr bwMode="auto">
          <a:xfrm>
            <a:off x="0" y="696913"/>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439560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
            <a:ext cx="8229600" cy="712788"/>
          </a:xfrm>
        </p:spPr>
        <p:txBody>
          <a:bodyPr rtlCol="0">
            <a:normAutofit/>
          </a:bodyPr>
          <a:lstStyle/>
          <a:p>
            <a:pPr eaLnBrk="1" fontAlgn="auto" hangingPunct="1">
              <a:spcAft>
                <a:spcPts val="0"/>
              </a:spcAft>
              <a:defRPr/>
            </a:pPr>
            <a:r>
              <a:rPr lang="en-US" sz="3200" b="1" dirty="0" smtClean="0">
                <a:solidFill>
                  <a:srgbClr val="285C00"/>
                </a:solidFill>
                <a:effectLst>
                  <a:outerShdw blurRad="38100" dist="38100" dir="2700000" algn="tl">
                    <a:srgbClr val="000000">
                      <a:alpha val="43137"/>
                    </a:srgbClr>
                  </a:outerShdw>
                </a:effectLst>
                <a:latin typeface="Cambria" pitchFamily="18" charset="0"/>
              </a:rPr>
              <a:t>Programmatic Considerations</a:t>
            </a:r>
            <a:endParaRPr lang="en-US" sz="3200" b="1" dirty="0">
              <a:solidFill>
                <a:srgbClr val="285C00"/>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96838" y="977900"/>
            <a:ext cx="8923337" cy="5337175"/>
          </a:xfrm>
        </p:spPr>
        <p:txBody>
          <a:bodyPr rtlCol="0">
            <a:noAutofit/>
          </a:bodyPr>
          <a:lstStyle/>
          <a:p>
            <a:pPr eaLnBrk="1" fontAlgn="auto" hangingPunct="1">
              <a:spcAft>
                <a:spcPts val="0"/>
              </a:spcAft>
              <a:buFont typeface="Wingdings" pitchFamily="2" charset="2"/>
              <a:buChar char="§"/>
              <a:defRPr/>
            </a:pPr>
            <a:r>
              <a:rPr lang="en-US" sz="2000" b="1" dirty="0" smtClean="0">
                <a:solidFill>
                  <a:srgbClr val="008000"/>
                </a:solidFill>
              </a:rPr>
              <a:t>Generally very useful to have head-to-head reviews of PIs working in similar areas, particularly for large grants</a:t>
            </a:r>
          </a:p>
          <a:p>
            <a:pPr eaLnBrk="1" fontAlgn="auto" hangingPunct="1">
              <a:spcAft>
                <a:spcPts val="0"/>
              </a:spcAft>
              <a:buFont typeface="Wingdings" pitchFamily="2" charset="2"/>
              <a:buChar char="§"/>
              <a:defRPr/>
            </a:pPr>
            <a:r>
              <a:rPr lang="en-US" sz="2000" b="1" dirty="0" smtClean="0">
                <a:solidFill>
                  <a:srgbClr val="008000"/>
                </a:solidFill>
              </a:rPr>
              <a:t>Lots of discussion of relative strengths and weaknesses of individual </a:t>
            </a:r>
            <a:br>
              <a:rPr lang="en-US" sz="2000" b="1" dirty="0" smtClean="0">
                <a:solidFill>
                  <a:srgbClr val="008000"/>
                </a:solidFill>
              </a:rPr>
            </a:br>
            <a:r>
              <a:rPr lang="en-US" sz="2000" b="1" dirty="0" smtClean="0">
                <a:solidFill>
                  <a:srgbClr val="008000"/>
                </a:solidFill>
              </a:rPr>
              <a:t>proposals and PIs</a:t>
            </a:r>
          </a:p>
          <a:p>
            <a:pPr eaLnBrk="1" fontAlgn="auto" hangingPunct="1">
              <a:spcAft>
                <a:spcPts val="0"/>
              </a:spcAft>
              <a:buFont typeface="Wingdings" pitchFamily="2" charset="2"/>
              <a:buChar char="§"/>
              <a:defRPr/>
            </a:pPr>
            <a:r>
              <a:rPr lang="en-US" sz="2000" b="1" dirty="0" smtClean="0">
                <a:solidFill>
                  <a:srgbClr val="008000"/>
                </a:solidFill>
              </a:rPr>
              <a:t>Many factors weigh into final funding decisions</a:t>
            </a:r>
          </a:p>
          <a:p>
            <a:pPr lvl="1" eaLnBrk="1" fontAlgn="auto" hangingPunct="1">
              <a:spcAft>
                <a:spcPts val="0"/>
              </a:spcAft>
              <a:buFont typeface="Arial"/>
              <a:buChar char="–"/>
              <a:defRPr/>
            </a:pPr>
            <a:r>
              <a:rPr lang="en-US" sz="2000" b="1" dirty="0" smtClean="0"/>
              <a:t>Compelling research proposal for next </a:t>
            </a:r>
            <a:r>
              <a:rPr lang="en-US" sz="2000" b="1" dirty="0" smtClean="0">
                <a:latin typeface="Arial" pitchFamily="34" charset="0"/>
                <a:cs typeface="Arial" pitchFamily="34" charset="0"/>
              </a:rPr>
              <a:t>~</a:t>
            </a:r>
            <a:r>
              <a:rPr lang="en-US" sz="2000" b="1" dirty="0" smtClean="0"/>
              <a:t>3 years</a:t>
            </a:r>
          </a:p>
          <a:p>
            <a:pPr lvl="2" eaLnBrk="1" fontAlgn="auto" hangingPunct="1">
              <a:spcAft>
                <a:spcPts val="0"/>
              </a:spcAft>
              <a:buClr>
                <a:srgbClr val="008000"/>
              </a:buClr>
              <a:buFont typeface="Wingdings" pitchFamily="2" charset="2"/>
              <a:buChar char=""/>
              <a:defRPr/>
            </a:pPr>
            <a:r>
              <a:rPr lang="en-US" sz="2000" b="1" dirty="0" smtClean="0">
                <a:solidFill>
                  <a:schemeClr val="accent1"/>
                </a:solidFill>
              </a:rPr>
              <a:t>  </a:t>
            </a:r>
            <a:r>
              <a:rPr lang="en-US" sz="1400" b="1" dirty="0" smtClean="0">
                <a:solidFill>
                  <a:schemeClr val="accent1"/>
                </a:solidFill>
              </a:rPr>
              <a:t> </a:t>
            </a:r>
            <a:r>
              <a:rPr lang="en-US" sz="2000" b="1" dirty="0" smtClean="0">
                <a:solidFill>
                  <a:srgbClr val="0070C0"/>
                </a:solidFill>
              </a:rPr>
              <a:t>Interesting?    Novel?    Significant?    Plausibly achievable?</a:t>
            </a:r>
          </a:p>
          <a:p>
            <a:pPr lvl="2" eaLnBrk="1" fontAlgn="auto" hangingPunct="1">
              <a:spcAft>
                <a:spcPts val="0"/>
              </a:spcAft>
              <a:buClr>
                <a:srgbClr val="FF0000"/>
              </a:buClr>
              <a:buFont typeface="Wingdings" pitchFamily="2" charset="2"/>
              <a:buChar char="x"/>
              <a:defRPr/>
            </a:pPr>
            <a:r>
              <a:rPr lang="en-US" sz="2000" b="1" dirty="0" smtClean="0">
                <a:solidFill>
                  <a:schemeClr val="accent1"/>
                </a:solidFill>
              </a:rPr>
              <a:t>  </a:t>
            </a:r>
            <a:r>
              <a:rPr lang="en-US" sz="2000" b="1" dirty="0" smtClean="0">
                <a:solidFill>
                  <a:srgbClr val="0070C0"/>
                </a:solidFill>
              </a:rPr>
              <a:t>Incremental?    Implausibly ambitious?    Poorly presented?</a:t>
            </a:r>
          </a:p>
          <a:p>
            <a:pPr lvl="1" eaLnBrk="1" fontAlgn="auto" hangingPunct="1">
              <a:spcAft>
                <a:spcPts val="0"/>
              </a:spcAft>
              <a:buFont typeface="Arial"/>
              <a:buChar char="–"/>
              <a:defRPr/>
            </a:pPr>
            <a:r>
              <a:rPr lang="en-US" sz="2000" b="1" dirty="0" smtClean="0"/>
              <a:t>Significant recent contributions in last 3-4 years</a:t>
            </a:r>
          </a:p>
          <a:p>
            <a:pPr lvl="2" eaLnBrk="1" fontAlgn="auto" hangingPunct="1">
              <a:spcAft>
                <a:spcPts val="0"/>
              </a:spcAft>
              <a:buFont typeface="Arial"/>
              <a:buChar char="•"/>
              <a:defRPr/>
            </a:pPr>
            <a:r>
              <a:rPr lang="en-US" sz="2000" b="1" dirty="0" smtClean="0">
                <a:solidFill>
                  <a:srgbClr val="0070C0"/>
                </a:solidFill>
              </a:rPr>
              <a:t>Synergy and collaboration within group (as appropriate)</a:t>
            </a:r>
          </a:p>
          <a:p>
            <a:pPr lvl="2" eaLnBrk="1" fontAlgn="auto" hangingPunct="1">
              <a:spcAft>
                <a:spcPts val="0"/>
              </a:spcAft>
              <a:buFont typeface="Arial"/>
              <a:buChar char="•"/>
              <a:defRPr/>
            </a:pPr>
            <a:r>
              <a:rPr lang="en-US" sz="2000" b="1" dirty="0" smtClean="0">
                <a:solidFill>
                  <a:srgbClr val="0070C0"/>
                </a:solidFill>
              </a:rPr>
              <a:t>Contributions </a:t>
            </a:r>
            <a:r>
              <a:rPr lang="en-US" sz="2000" b="1" dirty="0">
                <a:solidFill>
                  <a:srgbClr val="0070C0"/>
                </a:solidFill>
              </a:rPr>
              <a:t>to </a:t>
            </a:r>
            <a:r>
              <a:rPr lang="en-US" sz="2000" b="1" dirty="0" smtClean="0">
                <a:solidFill>
                  <a:srgbClr val="0070C0"/>
                </a:solidFill>
              </a:rPr>
              <a:t>the research </a:t>
            </a:r>
            <a:r>
              <a:rPr lang="en-US" sz="2000" b="1" dirty="0">
                <a:solidFill>
                  <a:srgbClr val="0070C0"/>
                </a:solidFill>
              </a:rPr>
              <a:t>infrastructure of </a:t>
            </a:r>
            <a:r>
              <a:rPr lang="en-US" sz="2000" b="1" dirty="0" smtClean="0">
                <a:solidFill>
                  <a:srgbClr val="0070C0"/>
                </a:solidFill>
              </a:rPr>
              <a:t>experiments</a:t>
            </a:r>
          </a:p>
          <a:p>
            <a:pPr lvl="1" eaLnBrk="1" fontAlgn="auto" hangingPunct="1">
              <a:spcAft>
                <a:spcPts val="0"/>
              </a:spcAft>
              <a:buFont typeface="Arial"/>
              <a:buChar char="–"/>
              <a:defRPr/>
            </a:pPr>
            <a:r>
              <a:rPr lang="en-US" sz="2000" b="1" dirty="0"/>
              <a:t>Alignment with programmatic </a:t>
            </a:r>
            <a:r>
              <a:rPr lang="en-US" sz="2000" b="1" dirty="0" smtClean="0"/>
              <a:t>priorities</a:t>
            </a:r>
          </a:p>
          <a:p>
            <a:pPr lvl="2" eaLnBrk="1" fontAlgn="auto" hangingPunct="1">
              <a:spcAft>
                <a:spcPts val="0"/>
              </a:spcAft>
              <a:buFont typeface="Arial"/>
              <a:buChar char="•"/>
              <a:defRPr/>
            </a:pPr>
            <a:endParaRPr lang="en-US" sz="2000" b="1" dirty="0" smtClean="0">
              <a:solidFill>
                <a:schemeClr val="tx2">
                  <a:lumMod val="60000"/>
                  <a:lumOff val="40000"/>
                </a:schemeClr>
              </a:solidFill>
            </a:endParaRPr>
          </a:p>
          <a:p>
            <a:pPr eaLnBrk="1" fontAlgn="auto" hangingPunct="1">
              <a:spcAft>
                <a:spcPts val="0"/>
              </a:spcAft>
              <a:buFont typeface="Wingdings" pitchFamily="2" charset="2"/>
              <a:buChar char="§"/>
              <a:defRPr/>
            </a:pPr>
            <a:r>
              <a:rPr lang="en-US" sz="2000" b="1" dirty="0" smtClean="0">
                <a:solidFill>
                  <a:srgbClr val="008000"/>
                </a:solidFill>
              </a:rPr>
              <a:t>Supportive of excellent people, including excellent </a:t>
            </a:r>
            <a:r>
              <a:rPr lang="en-US" sz="2000" b="1" i="1" dirty="0" smtClean="0">
                <a:solidFill>
                  <a:srgbClr val="008000"/>
                </a:solidFill>
              </a:rPr>
              <a:t>new </a:t>
            </a:r>
            <a:r>
              <a:rPr lang="en-US" sz="2000" b="1" dirty="0" smtClean="0">
                <a:solidFill>
                  <a:srgbClr val="008000"/>
                </a:solidFill>
              </a:rPr>
              <a:t>people, even when </a:t>
            </a:r>
            <a:r>
              <a:rPr lang="en-US" sz="2000" b="1" dirty="0" smtClean="0">
                <a:solidFill>
                  <a:srgbClr val="FF0000"/>
                </a:solidFill>
              </a:rPr>
              <a:t>times are tough!</a:t>
            </a:r>
          </a:p>
        </p:txBody>
      </p:sp>
      <p:sp>
        <p:nvSpPr>
          <p:cNvPr id="8" name="Rectangle 8"/>
          <p:cNvSpPr>
            <a:spLocks noChangeArrowheads="1"/>
          </p:cNvSpPr>
          <p:nvPr/>
        </p:nvSpPr>
        <p:spPr bwMode="auto">
          <a:xfrm>
            <a:off x="0" y="696913"/>
            <a:ext cx="9144000" cy="42862"/>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auto" hangingPunct="0">
              <a:lnSpc>
                <a:spcPct val="85000"/>
              </a:lnSpc>
              <a:spcBef>
                <a:spcPts val="0"/>
              </a:spcBef>
              <a:spcAft>
                <a:spcPts val="0"/>
              </a:spcAft>
              <a:defRPr/>
            </a:pPr>
            <a:endParaRPr lang="en-US" sz="2200" i="1" dirty="0">
              <a:effectLst>
                <a:outerShdw blurRad="38100" dist="38100" dir="2700000" algn="tl">
                  <a:srgbClr val="FFFFFF"/>
                </a:outerShdw>
              </a:effectLst>
              <a:latin typeface="Book Antiqua" pitchFamily="18"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644417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76200" y="4343400"/>
            <a:ext cx="8993697" cy="1969770"/>
          </a:xfrm>
          <a:prstGeom prst="rect">
            <a:avLst/>
          </a:prstGeom>
          <a:solidFill>
            <a:schemeClr val="accent2">
              <a:lumMod val="20000"/>
              <a:lumOff val="80000"/>
            </a:schemeClr>
          </a:solidFill>
        </p:spPr>
        <p:txBody>
          <a:bodyPr wrap="square" rtlCol="0">
            <a:spAutoFit/>
          </a:bodyPr>
          <a:lstStyle/>
          <a:p>
            <a:r>
              <a:rPr lang="en-US" sz="1400" dirty="0" smtClean="0">
                <a:latin typeface="Trebuchet MS" pitchFamily="34" charset="0"/>
              </a:rPr>
              <a:t> </a:t>
            </a:r>
            <a:r>
              <a:rPr lang="en-US" sz="1200" b="1" dirty="0" smtClean="0">
                <a:latin typeface="Trebuchet MS" pitchFamily="34" charset="0"/>
              </a:rPr>
              <a:t>NOTES:</a:t>
            </a:r>
          </a:p>
          <a:p>
            <a:pPr>
              <a:buFont typeface="Arial" pitchFamily="34" charset="0"/>
              <a:buChar char="•"/>
            </a:pPr>
            <a:r>
              <a:rPr lang="en-US" sz="1200" b="1" dirty="0" smtClean="0">
                <a:latin typeface="Trebuchet MS" pitchFamily="34" charset="0"/>
              </a:rPr>
              <a:t>  Single proposals with multiple research thrusts are counted multiple times [1 /thrust]</a:t>
            </a:r>
          </a:p>
          <a:p>
            <a:pPr>
              <a:buFont typeface="Arial" pitchFamily="34" charset="0"/>
              <a:buChar char="•"/>
            </a:pPr>
            <a:r>
              <a:rPr lang="en-US" sz="1200" b="1" dirty="0" smtClean="0">
                <a:latin typeface="Trebuchet MS" pitchFamily="34" charset="0"/>
              </a:rPr>
              <a:t>  </a:t>
            </a:r>
            <a:r>
              <a:rPr lang="en-US" sz="1200" dirty="0" smtClean="0">
                <a:latin typeface="Trebuchet MS" pitchFamily="34" charset="0"/>
              </a:rPr>
              <a:t>( ) indicates number of proposals from research PI/groups that </a:t>
            </a:r>
            <a:r>
              <a:rPr lang="en-US" sz="1200" u="sng" dirty="0" smtClean="0">
                <a:latin typeface="Trebuchet MS" pitchFamily="34" charset="0"/>
              </a:rPr>
              <a:t>did not</a:t>
            </a:r>
            <a:r>
              <a:rPr lang="en-US" sz="1200" dirty="0" smtClean="0">
                <a:latin typeface="Trebuchet MS" pitchFamily="34" charset="0"/>
              </a:rPr>
              <a:t> receive DOE HEP funding in FY13.</a:t>
            </a:r>
          </a:p>
          <a:p>
            <a:pPr>
              <a:buFont typeface="Arial" pitchFamily="34" charset="0"/>
              <a:buChar char="•"/>
            </a:pPr>
            <a:r>
              <a:rPr lang="en-US" sz="1200" dirty="0" smtClean="0">
                <a:latin typeface="Trebuchet MS" pitchFamily="34" charset="0"/>
              </a:rPr>
              <a:t> “Success Rate” is = # Funded/ # Reviewed. </a:t>
            </a:r>
          </a:p>
          <a:p>
            <a:pPr>
              <a:buFont typeface="Arial" pitchFamily="34" charset="0"/>
              <a:buChar char="•"/>
            </a:pPr>
            <a:r>
              <a:rPr lang="en-US" sz="1200" dirty="0" smtClean="0">
                <a:latin typeface="Trebuchet MS" pitchFamily="34" charset="0"/>
              </a:rPr>
              <a:t>  Most proposals are not fully funded at the “requested” level.</a:t>
            </a:r>
          </a:p>
          <a:p>
            <a:pPr>
              <a:buFont typeface="Arial" pitchFamily="34" charset="0"/>
              <a:buChar char="•"/>
            </a:pPr>
            <a:r>
              <a:rPr lang="en-US" sz="1200" dirty="0" smtClean="0">
                <a:latin typeface="Trebuchet MS" pitchFamily="34" charset="0"/>
              </a:rPr>
              <a:t>  About 43% of the proposals reviewed were from research groups that received DOE HEP funding in FY13.</a:t>
            </a:r>
          </a:p>
          <a:p>
            <a:pPr>
              <a:buFont typeface="Arial" pitchFamily="34" charset="0"/>
              <a:buChar char="•"/>
            </a:pPr>
            <a:r>
              <a:rPr lang="en-US" sz="1200" dirty="0" smtClean="0">
                <a:latin typeface="Trebuchet MS" pitchFamily="34" charset="0"/>
              </a:rPr>
              <a:t>  Overall success rate of reviewed proposals for previously (newly) funded groups was 81% (24%).</a:t>
            </a:r>
          </a:p>
          <a:p>
            <a:pPr>
              <a:buFont typeface="Arial" pitchFamily="34" charset="0"/>
              <a:buChar char="•"/>
            </a:pPr>
            <a:r>
              <a:rPr lang="en-US" sz="1200" dirty="0">
                <a:latin typeface="Trebuchet MS" pitchFamily="34" charset="0"/>
              </a:rPr>
              <a:t> </a:t>
            </a:r>
            <a:r>
              <a:rPr lang="en-US" sz="1200" dirty="0" smtClean="0">
                <a:latin typeface="Trebuchet MS" pitchFamily="34" charset="0"/>
              </a:rPr>
              <a:t> </a:t>
            </a:r>
            <a:r>
              <a:rPr lang="en-US" sz="1200" i="1" dirty="0" smtClean="0">
                <a:latin typeface="Trebuchet MS" pitchFamily="34" charset="0"/>
              </a:rPr>
              <a:t>For Ref:  </a:t>
            </a:r>
            <a:r>
              <a:rPr lang="en-US" sz="1200" u="sng" dirty="0" smtClean="0">
                <a:latin typeface="Trebuchet MS" pitchFamily="34" charset="0"/>
              </a:rPr>
              <a:t>FY13</a:t>
            </a:r>
            <a:r>
              <a:rPr lang="en-US" sz="1200" dirty="0" smtClean="0">
                <a:latin typeface="Trebuchet MS" pitchFamily="34" charset="0"/>
              </a:rPr>
              <a:t> Comp. Review proposal success rate was 62%;  previously (newly) funded was 78% (34%).</a:t>
            </a:r>
          </a:p>
          <a:p>
            <a:endParaRPr lang="en-US" sz="1200" dirty="0" smtClean="0">
              <a:latin typeface="Trebuchet MS" pitchFamily="34" charset="0"/>
            </a:endParaRPr>
          </a:p>
          <a:p>
            <a:r>
              <a:rPr lang="en-US" sz="1200" b="1" baseline="30000" dirty="0" smtClean="0">
                <a:solidFill>
                  <a:schemeClr val="tx2"/>
                </a:solidFill>
                <a:latin typeface="Trebuchet MS" pitchFamily="34" charset="0"/>
              </a:rPr>
              <a:t>(a) </a:t>
            </a:r>
            <a:r>
              <a:rPr lang="en-US" sz="1200" dirty="0" smtClean="0">
                <a:solidFill>
                  <a:schemeClr val="tx2"/>
                </a:solidFill>
                <a:latin typeface="Trebuchet MS" pitchFamily="34" charset="0"/>
              </a:rPr>
              <a:t>Total does not include 2 proposals currently ‘on-hold’ pending funding decisions from separate federal funding agency.</a:t>
            </a:r>
            <a:endParaRPr lang="en-US" sz="1200" baseline="30000" dirty="0" smtClean="0">
              <a:solidFill>
                <a:schemeClr val="tx2"/>
              </a:solidFill>
              <a:latin typeface="Trebuchet MS" pitchFamily="34" charset="0"/>
            </a:endParaRPr>
          </a:p>
        </p:txBody>
      </p:sp>
      <p:sp>
        <p:nvSpPr>
          <p:cNvPr id="3" name="Title 2"/>
          <p:cNvSpPr>
            <a:spLocks noGrp="1"/>
          </p:cNvSpPr>
          <p:nvPr>
            <p:ph type="title" idx="4294967295"/>
          </p:nvPr>
        </p:nvSpPr>
        <p:spPr>
          <a:xfrm>
            <a:off x="304800" y="0"/>
            <a:ext cx="8382000" cy="609600"/>
          </a:xfrm>
        </p:spPr>
        <p:txBody>
          <a:bodyPr>
            <a:noAutofit/>
          </a:bodyPr>
          <a:lstStyle/>
          <a:p>
            <a:r>
              <a:rPr lang="en-US" sz="2400" b="1" dirty="0" smtClean="0">
                <a:solidFill>
                  <a:srgbClr val="006600"/>
                </a:solidFill>
                <a:effectLst>
                  <a:outerShdw blurRad="38100" dist="38100" dir="2700000" algn="tl">
                    <a:srgbClr val="000000">
                      <a:alpha val="43137"/>
                    </a:srgbClr>
                  </a:outerShdw>
                </a:effectLst>
                <a:latin typeface="Cambria" panose="02040503050406030204" pitchFamily="18" charset="0"/>
              </a:rPr>
              <a:t>FY14 Comparative Review Data </a:t>
            </a:r>
            <a:r>
              <a:rPr lang="en-US" sz="2400" b="1" dirty="0" smtClean="0">
                <a:solidFill>
                  <a:srgbClr val="006600"/>
                </a:solidFill>
                <a:effectLst>
                  <a:outerShdw blurRad="38100" dist="38100" dir="2700000" algn="tl">
                    <a:srgbClr val="000000">
                      <a:alpha val="43137"/>
                    </a:srgbClr>
                  </a:outerShdw>
                </a:effectLst>
                <a:latin typeface="Calibri"/>
                <a:cs typeface="Calibri"/>
              </a:rPr>
              <a:t>― </a:t>
            </a:r>
            <a:r>
              <a:rPr lang="en-US" sz="2400" b="1" dirty="0" smtClean="0">
                <a:solidFill>
                  <a:srgbClr val="006600"/>
                </a:solidFill>
                <a:effectLst>
                  <a:outerShdw blurRad="38100" dist="38100" dir="2700000" algn="tl">
                    <a:srgbClr val="000000">
                      <a:alpha val="43137"/>
                    </a:srgbClr>
                  </a:outerShdw>
                </a:effectLst>
                <a:latin typeface="Cambria" panose="02040503050406030204" pitchFamily="18" charset="0"/>
              </a:rPr>
              <a:t>by Proposal</a:t>
            </a:r>
            <a:endParaRPr lang="en-US" sz="2400" b="1" dirty="0">
              <a:solidFill>
                <a:srgbClr val="006600"/>
              </a:solidFill>
              <a:effectLst>
                <a:outerShdw blurRad="38100" dist="38100" dir="2700000" algn="tl">
                  <a:srgbClr val="000000">
                    <a:alpha val="43137"/>
                  </a:srgbClr>
                </a:outerShdw>
              </a:effectLst>
              <a:latin typeface="Cambria" panose="02040503050406030204" pitchFamily="18" charset="0"/>
            </a:endParaRPr>
          </a:p>
        </p:txBody>
      </p:sp>
      <p:graphicFrame>
        <p:nvGraphicFramePr>
          <p:cNvPr id="6" name="Content Placeholder 5"/>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99754290"/>
              </p:ext>
            </p:extLst>
          </p:nvPr>
        </p:nvGraphicFramePr>
        <p:xfrm>
          <a:off x="228600" y="685800"/>
          <a:ext cx="8686800" cy="3622040"/>
        </p:xfrm>
        <a:graphic>
          <a:graphicData uri="http://schemas.openxmlformats.org/drawingml/2006/table">
            <a:tbl>
              <a:tblPr firstRow="1" bandRow="1">
                <a:tableStyleId>{5C22544A-7EE6-4342-B048-85BDC9FD1C3A}</a:tableStyleId>
              </a:tblPr>
              <a:tblGrid>
                <a:gridCol w="1994018"/>
                <a:gridCol w="877368"/>
                <a:gridCol w="1116650"/>
                <a:gridCol w="957129"/>
                <a:gridCol w="957129"/>
                <a:gridCol w="877368"/>
                <a:gridCol w="797607"/>
                <a:gridCol w="1109531"/>
              </a:tblGrid>
              <a:tr h="370840">
                <a:tc rowSpan="2">
                  <a:txBody>
                    <a:bodyPr/>
                    <a:lstStyle/>
                    <a:p>
                      <a:pPr algn="ctr"/>
                      <a:endParaRPr lang="en-US" dirty="0"/>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gridSpan="6">
                  <a:txBody>
                    <a:bodyPr/>
                    <a:lstStyle/>
                    <a:p>
                      <a:pPr algn="ctr"/>
                      <a:r>
                        <a:rPr lang="en-US" sz="1800" dirty="0" smtClean="0"/>
                        <a:t>HEP Subprogram</a:t>
                      </a:r>
                      <a:endParaRPr lang="en-US" sz="1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rowSpan="2">
                  <a:txBody>
                    <a:bodyPr/>
                    <a:lstStyle/>
                    <a:p>
                      <a:pPr algn="ctr"/>
                      <a:endParaRPr lang="en-US" b="1" dirty="0" smtClean="0">
                        <a:solidFill>
                          <a:schemeClr val="bg1"/>
                        </a:solidFill>
                      </a:endParaRPr>
                    </a:p>
                    <a:p>
                      <a:pPr algn="ctr"/>
                      <a:r>
                        <a:rPr lang="en-US" b="1" dirty="0" smtClean="0">
                          <a:solidFill>
                            <a:schemeClr val="bg1"/>
                          </a:solidFill>
                        </a:rPr>
                        <a:t>HEP </a:t>
                      </a:r>
                    </a:p>
                    <a:p>
                      <a:pPr algn="ctr"/>
                      <a:r>
                        <a:rPr lang="en-US" b="1" dirty="0" smtClean="0">
                          <a:solidFill>
                            <a:schemeClr val="bg1"/>
                          </a:solidFill>
                        </a:rPr>
                        <a:t>Total</a:t>
                      </a:r>
                      <a:endParaRPr lang="en-US" b="1"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r>
              <a:tr h="543560">
                <a:tc vMerge="1">
                  <a:txBody>
                    <a:bodyPr/>
                    <a:lstStyle/>
                    <a:p>
                      <a:pPr algn="ctr"/>
                      <a:endParaRPr lang="en-US" b="1" dirty="0">
                        <a:solidFill>
                          <a:schemeClr val="bg1"/>
                        </a:solidFill>
                      </a:endParaRPr>
                    </a:p>
                  </a:txBody>
                  <a:tcPr>
                    <a:solidFill>
                      <a:schemeClr val="accent1"/>
                    </a:solidFill>
                  </a:tcPr>
                </a:tc>
                <a:tc>
                  <a:txBody>
                    <a:bodyPr/>
                    <a:lstStyle/>
                    <a:p>
                      <a:pPr algn="ctr"/>
                      <a:r>
                        <a:rPr lang="en-US" b="1" dirty="0" smtClean="0">
                          <a:solidFill>
                            <a:schemeClr val="bg1"/>
                          </a:solidFill>
                        </a:rPr>
                        <a:t>Energy</a:t>
                      </a:r>
                      <a:endParaRPr lang="en-US" b="1" dirty="0">
                        <a:solidFill>
                          <a:schemeClr val="bg1"/>
                        </a:solidFill>
                      </a:endParaRPr>
                    </a:p>
                  </a:txBody>
                  <a:tcPr>
                    <a:lnL w="28575"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b="1" dirty="0" smtClean="0">
                          <a:solidFill>
                            <a:schemeClr val="bg1"/>
                          </a:solidFill>
                        </a:rPr>
                        <a:t>Intensity</a:t>
                      </a:r>
                      <a:endParaRPr lang="en-US" b="1" dirty="0">
                        <a:solidFill>
                          <a:schemeClr val="bg1"/>
                        </a:solidFill>
                      </a:endParaRPr>
                    </a:p>
                  </a:txBody>
                  <a:tcP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b="1" dirty="0" smtClean="0">
                          <a:solidFill>
                            <a:schemeClr val="bg1"/>
                          </a:solidFill>
                        </a:rPr>
                        <a:t>Cosmic</a:t>
                      </a:r>
                      <a:endParaRPr lang="en-US" b="1" dirty="0">
                        <a:solidFill>
                          <a:schemeClr val="bg1"/>
                        </a:solidFill>
                      </a:endParaRPr>
                    </a:p>
                  </a:txBody>
                  <a:tcP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b="1" dirty="0" smtClean="0">
                          <a:solidFill>
                            <a:schemeClr val="bg1"/>
                          </a:solidFill>
                        </a:rPr>
                        <a:t>Theory</a:t>
                      </a:r>
                      <a:endParaRPr lang="en-US" b="1" dirty="0">
                        <a:solidFill>
                          <a:schemeClr val="bg1"/>
                        </a:solidFill>
                      </a:endParaRPr>
                    </a:p>
                  </a:txBody>
                  <a:tcP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b="1" dirty="0" smtClean="0">
                          <a:solidFill>
                            <a:schemeClr val="bg1"/>
                          </a:solidFill>
                        </a:rPr>
                        <a:t> Acc.</a:t>
                      </a:r>
                      <a:r>
                        <a:rPr lang="en-US" b="1" baseline="0" dirty="0" smtClean="0">
                          <a:solidFill>
                            <a:schemeClr val="bg1"/>
                          </a:solidFill>
                        </a:rPr>
                        <a:t> R&amp;D</a:t>
                      </a:r>
                      <a:endParaRPr lang="en-US" b="1" dirty="0">
                        <a:solidFill>
                          <a:schemeClr val="bg1"/>
                        </a:solidFill>
                      </a:endParaRPr>
                    </a:p>
                  </a:txBody>
                  <a:tcP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US" b="1" dirty="0" smtClean="0">
                          <a:solidFill>
                            <a:schemeClr val="bg1"/>
                          </a:solidFill>
                        </a:rPr>
                        <a:t>Det. R&amp;D</a:t>
                      </a:r>
                      <a:endParaRPr lang="en-US" b="1" dirty="0">
                        <a:solidFill>
                          <a:schemeClr val="bg1"/>
                        </a:solidFill>
                      </a:endParaRPr>
                    </a:p>
                  </a:txBody>
                  <a:tcPr>
                    <a:lnR w="28575"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pPr algn="ctr"/>
                      <a:endParaRPr lang="en-US" b="1" dirty="0">
                        <a:solidFill>
                          <a:schemeClr val="bg1"/>
                        </a:solidFill>
                      </a:endParaRPr>
                    </a:p>
                  </a:txBody>
                  <a:tcPr>
                    <a:solidFill>
                      <a:schemeClr val="accent1"/>
                    </a:solidFill>
                  </a:tcPr>
                </a:tc>
              </a:tr>
              <a:tr h="370840">
                <a:tc>
                  <a:txBody>
                    <a:bodyPr/>
                    <a:lstStyle/>
                    <a:p>
                      <a:r>
                        <a:rPr lang="en-US" sz="1600" b="1" dirty="0" smtClean="0">
                          <a:latin typeface="+mj-lt"/>
                          <a:cs typeface="Times New Roman" pitchFamily="18" charset="0"/>
                        </a:rPr>
                        <a:t>Received</a:t>
                      </a:r>
                      <a:endParaRPr lang="en-US" sz="1600" b="1" dirty="0">
                        <a:latin typeface="+mj-lt"/>
                        <a:cs typeface="Times New Roman" pitchFamily="18" charset="0"/>
                      </a:endParaRP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r"/>
                      <a:r>
                        <a:rPr lang="en-US" sz="1600" b="1" dirty="0" smtClean="0">
                          <a:latin typeface="+mj-lt"/>
                          <a:cs typeface="Times New Roman" pitchFamily="18" charset="0"/>
                        </a:rPr>
                        <a:t>20</a:t>
                      </a:r>
                      <a:endParaRPr lang="en-US" sz="1600" b="1" dirty="0">
                        <a:latin typeface="+mj-lt"/>
                        <a:cs typeface="Times New Roman" pitchFamily="18" charset="0"/>
                      </a:endParaRP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gn="r"/>
                      <a:r>
                        <a:rPr lang="en-US" sz="1600" b="1" dirty="0" smtClean="0">
                          <a:latin typeface="+mj-lt"/>
                          <a:cs typeface="Times New Roman" pitchFamily="18" charset="0"/>
                        </a:rPr>
                        <a:t>26</a:t>
                      </a:r>
                      <a:endParaRPr lang="en-US" sz="1600" b="1" dirty="0">
                        <a:latin typeface="+mj-lt"/>
                        <a:cs typeface="Times New Roman" pitchFamily="18" charset="0"/>
                      </a:endParaRPr>
                    </a:p>
                  </a:txBody>
                  <a:tcPr>
                    <a:lnT w="28575" cap="flat" cmpd="sng" algn="ctr">
                      <a:solidFill>
                        <a:schemeClr val="bg1"/>
                      </a:solidFill>
                      <a:prstDash val="solid"/>
                      <a:round/>
                      <a:headEnd type="none" w="med" len="med"/>
                      <a:tailEnd type="none" w="med" len="med"/>
                    </a:lnT>
                  </a:tcPr>
                </a:tc>
                <a:tc>
                  <a:txBody>
                    <a:bodyPr/>
                    <a:lstStyle/>
                    <a:p>
                      <a:pPr algn="r"/>
                      <a:r>
                        <a:rPr lang="en-US" sz="1600" b="1" dirty="0" smtClean="0">
                          <a:latin typeface="+mj-lt"/>
                          <a:cs typeface="Times New Roman" pitchFamily="18" charset="0"/>
                        </a:rPr>
                        <a:t>29</a:t>
                      </a:r>
                      <a:endParaRPr lang="en-US" sz="1600" b="1" dirty="0">
                        <a:latin typeface="+mj-lt"/>
                        <a:cs typeface="Times New Roman" pitchFamily="18" charset="0"/>
                      </a:endParaRPr>
                    </a:p>
                  </a:txBody>
                  <a:tcPr>
                    <a:lnT w="28575" cap="flat" cmpd="sng" algn="ctr">
                      <a:solidFill>
                        <a:schemeClr val="bg1"/>
                      </a:solidFill>
                      <a:prstDash val="solid"/>
                      <a:round/>
                      <a:headEnd type="none" w="med" len="med"/>
                      <a:tailEnd type="none" w="med" len="med"/>
                    </a:lnT>
                  </a:tcPr>
                </a:tc>
                <a:tc>
                  <a:txBody>
                    <a:bodyPr/>
                    <a:lstStyle/>
                    <a:p>
                      <a:pPr algn="r"/>
                      <a:r>
                        <a:rPr lang="en-US" sz="1600" b="1" dirty="0" smtClean="0">
                          <a:latin typeface="+mj-lt"/>
                          <a:cs typeface="Times New Roman" pitchFamily="18" charset="0"/>
                        </a:rPr>
                        <a:t>33</a:t>
                      </a:r>
                      <a:endParaRPr lang="en-US" sz="1600" b="1" dirty="0">
                        <a:latin typeface="+mj-lt"/>
                        <a:cs typeface="Times New Roman" pitchFamily="18" charset="0"/>
                      </a:endParaRPr>
                    </a:p>
                  </a:txBody>
                  <a:tcPr>
                    <a:lnT w="28575" cap="flat" cmpd="sng" algn="ctr">
                      <a:solidFill>
                        <a:schemeClr val="bg1"/>
                      </a:solidFill>
                      <a:prstDash val="solid"/>
                      <a:round/>
                      <a:headEnd type="none" w="med" len="med"/>
                      <a:tailEnd type="none" w="med" len="med"/>
                    </a:lnT>
                  </a:tcPr>
                </a:tc>
                <a:tc>
                  <a:txBody>
                    <a:bodyPr/>
                    <a:lstStyle/>
                    <a:p>
                      <a:pPr algn="r"/>
                      <a:r>
                        <a:rPr lang="en-US" sz="1600" b="1" dirty="0" smtClean="0">
                          <a:latin typeface="+mj-lt"/>
                          <a:cs typeface="Times New Roman" pitchFamily="18" charset="0"/>
                        </a:rPr>
                        <a:t>31</a:t>
                      </a:r>
                      <a:endParaRPr lang="en-US" sz="1600" b="1" dirty="0">
                        <a:latin typeface="+mj-lt"/>
                        <a:cs typeface="Times New Roman" pitchFamily="18" charset="0"/>
                      </a:endParaRPr>
                    </a:p>
                  </a:txBody>
                  <a:tcPr>
                    <a:lnT w="28575" cap="flat" cmpd="sng" algn="ctr">
                      <a:solidFill>
                        <a:schemeClr val="bg1"/>
                      </a:solidFill>
                      <a:prstDash val="solid"/>
                      <a:round/>
                      <a:headEnd type="none" w="med" len="med"/>
                      <a:tailEnd type="none" w="med" len="med"/>
                    </a:lnT>
                  </a:tcPr>
                </a:tc>
                <a:tc>
                  <a:txBody>
                    <a:bodyPr/>
                    <a:lstStyle/>
                    <a:p>
                      <a:pPr algn="r"/>
                      <a:r>
                        <a:rPr lang="en-US" sz="1600" b="1" dirty="0" smtClean="0">
                          <a:solidFill>
                            <a:schemeClr val="tx1"/>
                          </a:solidFill>
                          <a:latin typeface="+mj-lt"/>
                          <a:cs typeface="Times New Roman" pitchFamily="18" charset="0"/>
                        </a:rPr>
                        <a:t>16</a:t>
                      </a:r>
                      <a:endParaRPr lang="en-US" sz="1600" b="1" dirty="0">
                        <a:solidFill>
                          <a:schemeClr val="tx1"/>
                        </a:solidFill>
                        <a:latin typeface="+mj-lt"/>
                        <a:cs typeface="Times New Roman" pitchFamily="18" charset="0"/>
                      </a:endParaRP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r"/>
                      <a:r>
                        <a:rPr lang="en-US" sz="1600" b="1" dirty="0" smtClean="0">
                          <a:solidFill>
                            <a:srgbClr val="FF0000"/>
                          </a:solidFill>
                          <a:latin typeface="+mj-lt"/>
                          <a:cs typeface="Times New Roman" pitchFamily="18" charset="0"/>
                        </a:rPr>
                        <a:t>129</a:t>
                      </a:r>
                      <a:endParaRPr lang="en-US" sz="1600" b="1" dirty="0">
                        <a:solidFill>
                          <a:srgbClr val="FF0000"/>
                        </a:solidFill>
                        <a:latin typeface="+mj-lt"/>
                        <a:cs typeface="Times New Roman"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r>
              <a:tr h="370840">
                <a:tc>
                  <a:txBody>
                    <a:bodyPr/>
                    <a:lstStyle/>
                    <a:p>
                      <a:r>
                        <a:rPr lang="en-US" sz="1500" b="1" dirty="0" smtClean="0">
                          <a:latin typeface="+mj-lt"/>
                          <a:cs typeface="Times New Roman" pitchFamily="18" charset="0"/>
                        </a:rPr>
                        <a:t>Declined</a:t>
                      </a:r>
                      <a:endParaRPr lang="en-US" sz="1500" b="1" baseline="0" dirty="0" smtClean="0">
                        <a:latin typeface="+mj-lt"/>
                        <a:cs typeface="Times New Roman" pitchFamily="18" charset="0"/>
                      </a:endParaRPr>
                    </a:p>
                    <a:p>
                      <a:r>
                        <a:rPr lang="en-US" sz="1500" b="1" baseline="0" dirty="0" smtClean="0">
                          <a:latin typeface="+mj-lt"/>
                          <a:cs typeface="Times New Roman" pitchFamily="18" charset="0"/>
                        </a:rPr>
                        <a:t>Without Review</a:t>
                      </a:r>
                      <a:endParaRPr lang="en-US" sz="1500" b="1" dirty="0">
                        <a:latin typeface="+mj-lt"/>
                        <a:cs typeface="Times New Roman" pitchFamily="18" charset="0"/>
                      </a:endParaRPr>
                    </a:p>
                  </a:txBody>
                  <a:tcPr>
                    <a:lnR w="28575" cap="flat" cmpd="sng" algn="ctr">
                      <a:solidFill>
                        <a:schemeClr val="bg1"/>
                      </a:solidFill>
                      <a:prstDash val="solid"/>
                      <a:round/>
                      <a:headEnd type="none" w="med" len="med"/>
                      <a:tailEnd type="none" w="med" len="med"/>
                    </a:lnR>
                  </a:tcPr>
                </a:tc>
                <a:tc>
                  <a:txBody>
                    <a:bodyPr/>
                    <a:lstStyle/>
                    <a:p>
                      <a:pPr algn="r"/>
                      <a:r>
                        <a:rPr lang="en-US" sz="1600" b="1" dirty="0" smtClean="0">
                          <a:latin typeface="+mj-lt"/>
                          <a:cs typeface="Times New Roman" pitchFamily="18" charset="0"/>
                        </a:rPr>
                        <a:t>0</a:t>
                      </a:r>
                      <a:endParaRPr lang="en-US" sz="1600" b="1" dirty="0">
                        <a:latin typeface="+mj-lt"/>
                        <a:cs typeface="Times New Roman" pitchFamily="18" charset="0"/>
                      </a:endParaRPr>
                    </a:p>
                  </a:txBody>
                  <a:tcPr>
                    <a:lnL w="28575" cap="flat" cmpd="sng" algn="ctr">
                      <a:solidFill>
                        <a:schemeClr val="bg1"/>
                      </a:solidFill>
                      <a:prstDash val="solid"/>
                      <a:round/>
                      <a:headEnd type="none" w="med" len="med"/>
                      <a:tailEnd type="none" w="med" len="med"/>
                    </a:lnL>
                  </a:tcPr>
                </a:tc>
                <a:tc>
                  <a:txBody>
                    <a:bodyPr/>
                    <a:lstStyle/>
                    <a:p>
                      <a:pPr algn="r"/>
                      <a:r>
                        <a:rPr lang="en-US" sz="1600" b="1" dirty="0" smtClean="0">
                          <a:latin typeface="+mj-lt"/>
                          <a:cs typeface="Times New Roman" pitchFamily="18" charset="0"/>
                        </a:rPr>
                        <a:t>0</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0</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2</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2</a:t>
                      </a:r>
                      <a:endParaRPr lang="en-US" sz="1600" b="1" dirty="0">
                        <a:solidFill>
                          <a:schemeClr val="tx1"/>
                        </a:solidFill>
                        <a:latin typeface="+mj-lt"/>
                        <a:cs typeface="Times New Roman" pitchFamily="18" charset="0"/>
                      </a:endParaRPr>
                    </a:p>
                  </a:txBody>
                  <a:tcPr>
                    <a:lnR w="28575" cap="flat" cmpd="sng" algn="ctr">
                      <a:solidFill>
                        <a:schemeClr val="bg1"/>
                      </a:solidFill>
                      <a:prstDash val="solid"/>
                      <a:round/>
                      <a:headEnd type="none" w="med" len="med"/>
                      <a:tailEnd type="none" w="med" len="med"/>
                    </a:lnR>
                  </a:tcPr>
                </a:tc>
                <a:tc>
                  <a:txBody>
                    <a:bodyPr/>
                    <a:lstStyle/>
                    <a:p>
                      <a:pPr algn="r"/>
                      <a:r>
                        <a:rPr lang="en-US" sz="1600" b="1" dirty="0" smtClean="0">
                          <a:solidFill>
                            <a:srgbClr val="FF0000"/>
                          </a:solidFill>
                          <a:latin typeface="+mj-lt"/>
                          <a:cs typeface="Times New Roman" pitchFamily="18" charset="0"/>
                        </a:rPr>
                        <a:t>5</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r>
              <a:tr h="370840">
                <a:tc>
                  <a:txBody>
                    <a:bodyPr/>
                    <a:lstStyle/>
                    <a:p>
                      <a:r>
                        <a:rPr lang="en-US" sz="1600" b="1" dirty="0" smtClean="0">
                          <a:latin typeface="+mj-lt"/>
                          <a:cs typeface="Times New Roman" pitchFamily="18" charset="0"/>
                        </a:rPr>
                        <a:t>Reviewed</a:t>
                      </a:r>
                      <a:endParaRPr lang="en-US" sz="1600" b="1" dirty="0">
                        <a:latin typeface="+mj-lt"/>
                        <a:cs typeface="Times New Roman" pitchFamily="18" charset="0"/>
                      </a:endParaRPr>
                    </a:p>
                  </a:txBody>
                  <a:tcPr>
                    <a:lnR w="28575" cap="flat" cmpd="sng" algn="ctr">
                      <a:solidFill>
                        <a:schemeClr val="bg1"/>
                      </a:solidFill>
                      <a:prstDash val="solid"/>
                      <a:round/>
                      <a:headEnd type="none" w="med" len="med"/>
                      <a:tailEnd type="none" w="med" len="med"/>
                    </a:lnR>
                  </a:tcPr>
                </a:tc>
                <a:tc>
                  <a:txBody>
                    <a:bodyPr/>
                    <a:lstStyle/>
                    <a:p>
                      <a:pPr algn="r"/>
                      <a:r>
                        <a:rPr lang="en-US" sz="1600" b="1" dirty="0" smtClean="0">
                          <a:latin typeface="+mj-lt"/>
                          <a:cs typeface="Times New Roman" pitchFamily="18" charset="0"/>
                        </a:rPr>
                        <a:t>20 (7)</a:t>
                      </a:r>
                      <a:endParaRPr lang="en-US" sz="1600" b="1" dirty="0">
                        <a:latin typeface="+mj-lt"/>
                        <a:cs typeface="Times New Roman" pitchFamily="18" charset="0"/>
                      </a:endParaRPr>
                    </a:p>
                  </a:txBody>
                  <a:tcPr>
                    <a:lnL w="28575" cap="flat" cmpd="sng" algn="ctr">
                      <a:solidFill>
                        <a:schemeClr val="bg1"/>
                      </a:solidFill>
                      <a:prstDash val="solid"/>
                      <a:round/>
                      <a:headEnd type="none" w="med" len="med"/>
                      <a:tailEnd type="none" w="med" len="med"/>
                    </a:lnL>
                  </a:tcPr>
                </a:tc>
                <a:tc>
                  <a:txBody>
                    <a:bodyPr/>
                    <a:lstStyle/>
                    <a:p>
                      <a:pPr algn="r"/>
                      <a:r>
                        <a:rPr lang="en-US" sz="1600" b="1" dirty="0" smtClean="0">
                          <a:latin typeface="+mj-lt"/>
                          <a:cs typeface="Times New Roman" pitchFamily="18" charset="0"/>
                        </a:rPr>
                        <a:t>26 (</a:t>
                      </a:r>
                      <a:r>
                        <a:rPr lang="en-US" sz="1600" b="1" baseline="0" dirty="0" smtClean="0">
                          <a:latin typeface="+mj-lt"/>
                          <a:cs typeface="Times New Roman" pitchFamily="18" charset="0"/>
                        </a:rPr>
                        <a:t>11</a:t>
                      </a:r>
                      <a:r>
                        <a:rPr lang="en-US" sz="1600" b="1" dirty="0" smtClean="0">
                          <a:latin typeface="+mj-lt"/>
                          <a:cs typeface="Times New Roman" pitchFamily="18" charset="0"/>
                        </a:rPr>
                        <a:t>)</a:t>
                      </a:r>
                      <a:endParaRPr lang="en-US" sz="1600" b="1" dirty="0">
                        <a:latin typeface="+mj-lt"/>
                        <a:cs typeface="Times New Roman" pitchFamily="18" charset="0"/>
                      </a:endParaRPr>
                    </a:p>
                  </a:txBody>
                  <a:tcPr/>
                </a:tc>
                <a:tc>
                  <a:txBody>
                    <a:bodyPr/>
                    <a:lstStyle/>
                    <a:p>
                      <a:pPr algn="r"/>
                      <a:r>
                        <a:rPr lang="en-US" sz="1600" b="1" baseline="0" dirty="0" smtClean="0">
                          <a:latin typeface="+mj-lt"/>
                          <a:cs typeface="Times New Roman" pitchFamily="18" charset="0"/>
                        </a:rPr>
                        <a:t>28 (14)</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33 (</a:t>
                      </a:r>
                      <a:r>
                        <a:rPr lang="en-US" sz="1600" b="1" baseline="0" dirty="0" smtClean="0">
                          <a:latin typeface="+mj-lt"/>
                          <a:cs typeface="Times New Roman" pitchFamily="18" charset="0"/>
                        </a:rPr>
                        <a:t>17</a:t>
                      </a:r>
                      <a:r>
                        <a:rPr lang="en-US" sz="1600" b="1" dirty="0" smtClean="0">
                          <a:latin typeface="+mj-lt"/>
                          <a:cs typeface="Times New Roman" pitchFamily="18" charset="0"/>
                        </a:rPr>
                        <a:t>)</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29 (20)</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14 (</a:t>
                      </a:r>
                      <a:r>
                        <a:rPr lang="en-US" sz="1600" b="1" baseline="0" dirty="0" smtClean="0">
                          <a:solidFill>
                            <a:schemeClr val="tx1"/>
                          </a:solidFill>
                          <a:latin typeface="+mj-lt"/>
                          <a:cs typeface="Times New Roman" pitchFamily="18" charset="0"/>
                        </a:rPr>
                        <a:t>4</a:t>
                      </a:r>
                      <a:r>
                        <a:rPr lang="en-US" sz="1600" b="1" dirty="0" smtClean="0">
                          <a:solidFill>
                            <a:schemeClr val="tx1"/>
                          </a:solidFill>
                          <a:latin typeface="+mj-lt"/>
                          <a:cs typeface="Times New Roman" pitchFamily="18" charset="0"/>
                        </a:rPr>
                        <a:t>)</a:t>
                      </a:r>
                      <a:endParaRPr lang="en-US" sz="1600" b="1" dirty="0">
                        <a:solidFill>
                          <a:schemeClr val="tx1"/>
                        </a:solidFill>
                        <a:latin typeface="+mj-lt"/>
                        <a:cs typeface="Times New Roman" pitchFamily="18" charset="0"/>
                      </a:endParaRPr>
                    </a:p>
                  </a:txBody>
                  <a:tcPr>
                    <a:lnR w="28575" cap="flat" cmpd="sng" algn="ctr">
                      <a:solidFill>
                        <a:schemeClr val="bg1"/>
                      </a:solidFill>
                      <a:prstDash val="solid"/>
                      <a:round/>
                      <a:headEnd type="none" w="med" len="med"/>
                      <a:tailEnd type="none" w="med" len="med"/>
                    </a:lnR>
                  </a:tcPr>
                </a:tc>
                <a:tc>
                  <a:txBody>
                    <a:bodyPr/>
                    <a:lstStyle/>
                    <a:p>
                      <a:pPr algn="r"/>
                      <a:r>
                        <a:rPr lang="en-US" sz="1600" b="1" dirty="0" smtClean="0">
                          <a:solidFill>
                            <a:srgbClr val="FF0000"/>
                          </a:solidFill>
                          <a:latin typeface="+mj-lt"/>
                          <a:cs typeface="Times New Roman" pitchFamily="18" charset="0"/>
                        </a:rPr>
                        <a:t>124 (</a:t>
                      </a:r>
                      <a:r>
                        <a:rPr lang="en-US" sz="1600" b="1" baseline="0" dirty="0" smtClean="0">
                          <a:solidFill>
                            <a:srgbClr val="FF0000"/>
                          </a:solidFill>
                          <a:latin typeface="+mj-lt"/>
                          <a:cs typeface="Times New Roman" pitchFamily="18" charset="0"/>
                        </a:rPr>
                        <a:t>71</a:t>
                      </a:r>
                      <a:r>
                        <a:rPr lang="en-US" sz="1600" b="1" dirty="0" smtClean="0">
                          <a:solidFill>
                            <a:srgbClr val="FF0000"/>
                          </a:solidFill>
                          <a:latin typeface="+mj-lt"/>
                          <a:cs typeface="Times New Roman" pitchFamily="18" charset="0"/>
                        </a:rPr>
                        <a:t>)</a:t>
                      </a:r>
                      <a:endParaRPr lang="en-US" sz="1600" b="1" dirty="0">
                        <a:solidFill>
                          <a:srgbClr val="FF0000"/>
                        </a:solidFill>
                        <a:latin typeface="+mj-lt"/>
                        <a:cs typeface="Times New Roman"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r>
              <a:tr h="370840">
                <a:tc>
                  <a:txBody>
                    <a:bodyPr/>
                    <a:lstStyle/>
                    <a:p>
                      <a:r>
                        <a:rPr lang="en-US" sz="1600" b="1" dirty="0" smtClean="0">
                          <a:latin typeface="+mj-lt"/>
                          <a:cs typeface="Times New Roman" pitchFamily="18" charset="0"/>
                        </a:rPr>
                        <a:t>Funded</a:t>
                      </a:r>
                      <a:endParaRPr lang="en-US" sz="1600" b="1" dirty="0">
                        <a:latin typeface="+mj-lt"/>
                        <a:cs typeface="Times New Roman" pitchFamily="18" charset="0"/>
                      </a:endParaRPr>
                    </a:p>
                  </a:txBody>
                  <a:tcPr>
                    <a:lnR w="28575" cap="flat" cmpd="sng" algn="ctr">
                      <a:solidFill>
                        <a:schemeClr val="bg1"/>
                      </a:solidFill>
                      <a:prstDash val="solid"/>
                      <a:round/>
                      <a:headEnd type="none" w="med" len="med"/>
                      <a:tailEnd type="none" w="med" len="med"/>
                    </a:lnR>
                  </a:tcPr>
                </a:tc>
                <a:tc>
                  <a:txBody>
                    <a:bodyPr/>
                    <a:lstStyle/>
                    <a:p>
                      <a:pPr algn="r"/>
                      <a:r>
                        <a:rPr lang="en-US" sz="1600" b="1" baseline="0" dirty="0" smtClean="0">
                          <a:latin typeface="+mj-lt"/>
                          <a:cs typeface="Times New Roman" pitchFamily="18" charset="0"/>
                        </a:rPr>
                        <a:t>16</a:t>
                      </a:r>
                      <a:r>
                        <a:rPr lang="en-US" sz="1600" b="1" dirty="0" smtClean="0">
                          <a:latin typeface="+mj-lt"/>
                          <a:cs typeface="Times New Roman" pitchFamily="18" charset="0"/>
                        </a:rPr>
                        <a:t> (4)</a:t>
                      </a:r>
                      <a:endParaRPr lang="en-US" sz="1600" b="1" dirty="0">
                        <a:latin typeface="+mj-lt"/>
                        <a:cs typeface="Times New Roman" pitchFamily="18" charset="0"/>
                      </a:endParaRPr>
                    </a:p>
                  </a:txBody>
                  <a:tcPr>
                    <a:lnL w="28575" cap="flat" cmpd="sng" algn="ctr">
                      <a:solidFill>
                        <a:schemeClr val="bg1"/>
                      </a:solidFill>
                      <a:prstDash val="solid"/>
                      <a:round/>
                      <a:headEnd type="none" w="med" len="med"/>
                      <a:tailEnd type="none" w="med" len="med"/>
                    </a:lnL>
                  </a:tcPr>
                </a:tc>
                <a:tc>
                  <a:txBody>
                    <a:bodyPr/>
                    <a:lstStyle/>
                    <a:p>
                      <a:pPr algn="r"/>
                      <a:r>
                        <a:rPr lang="en-US" sz="1600" b="1" dirty="0" smtClean="0">
                          <a:latin typeface="+mj-lt"/>
                          <a:cs typeface="Times New Roman" pitchFamily="18" charset="0"/>
                        </a:rPr>
                        <a:t>17 (</a:t>
                      </a:r>
                      <a:r>
                        <a:rPr lang="en-US" sz="1600" b="1" baseline="0" dirty="0" smtClean="0">
                          <a:latin typeface="+mj-lt"/>
                          <a:cs typeface="Times New Roman" pitchFamily="18" charset="0"/>
                        </a:rPr>
                        <a:t>3</a:t>
                      </a:r>
                      <a:r>
                        <a:rPr lang="en-US" sz="1600" b="1" dirty="0" smtClean="0">
                          <a:latin typeface="+mj-lt"/>
                          <a:cs typeface="Times New Roman" pitchFamily="18" charset="0"/>
                        </a:rPr>
                        <a:t>)</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19 (5)</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16 (</a:t>
                      </a:r>
                      <a:r>
                        <a:rPr lang="en-US" sz="1600" b="1" baseline="0" dirty="0" smtClean="0">
                          <a:latin typeface="+mj-lt"/>
                          <a:cs typeface="Times New Roman" pitchFamily="18" charset="0"/>
                        </a:rPr>
                        <a:t>1</a:t>
                      </a:r>
                      <a:r>
                        <a:rPr lang="en-US" sz="1600" b="1" dirty="0" smtClean="0">
                          <a:latin typeface="+mj-lt"/>
                          <a:cs typeface="Times New Roman" pitchFamily="18" charset="0"/>
                        </a:rPr>
                        <a:t>)</a:t>
                      </a:r>
                      <a:endParaRPr lang="en-US" sz="1600" b="1" dirty="0">
                        <a:latin typeface="+mj-lt"/>
                        <a:cs typeface="Times New Roman" pitchFamily="18" charset="0"/>
                      </a:endParaRPr>
                    </a:p>
                  </a:txBody>
                  <a:tcPr/>
                </a:tc>
                <a:tc>
                  <a:txBody>
                    <a:bodyPr/>
                    <a:lstStyle/>
                    <a:p>
                      <a:pPr algn="r"/>
                      <a:r>
                        <a:rPr lang="en-US" sz="1600" b="1" dirty="0" smtClean="0">
                          <a:latin typeface="+mj-lt"/>
                          <a:cs typeface="Times New Roman" pitchFamily="18" charset="0"/>
                        </a:rPr>
                        <a:t>11 (</a:t>
                      </a:r>
                      <a:r>
                        <a:rPr lang="en-US" sz="1600" b="1" baseline="0" dirty="0" smtClean="0">
                          <a:latin typeface="+mj-lt"/>
                          <a:cs typeface="Times New Roman" pitchFamily="18" charset="0"/>
                        </a:rPr>
                        <a:t>4</a:t>
                      </a:r>
                      <a:r>
                        <a:rPr lang="en-US" sz="1600" b="1" dirty="0" smtClean="0">
                          <a:latin typeface="+mj-lt"/>
                          <a:cs typeface="Times New Roman" pitchFamily="18" charset="0"/>
                        </a:rPr>
                        <a:t>)</a:t>
                      </a:r>
                      <a:endParaRPr lang="en-US" sz="1600" b="1" dirty="0">
                        <a:latin typeface="+mj-lt"/>
                        <a:cs typeface="Times New Roman" pitchFamily="18" charset="0"/>
                      </a:endParaRPr>
                    </a:p>
                  </a:txBody>
                  <a:tcPr/>
                </a:tc>
                <a:tc>
                  <a:txBody>
                    <a:bodyPr/>
                    <a:lstStyle/>
                    <a:p>
                      <a:pPr algn="r"/>
                      <a:r>
                        <a:rPr lang="en-US" sz="1600" b="1" dirty="0" smtClean="0">
                          <a:solidFill>
                            <a:schemeClr val="tx1"/>
                          </a:solidFill>
                          <a:latin typeface="+mj-lt"/>
                          <a:cs typeface="Times New Roman" pitchFamily="18" charset="0"/>
                        </a:rPr>
                        <a:t>7 (</a:t>
                      </a:r>
                      <a:r>
                        <a:rPr lang="en-US" sz="1600" b="1" baseline="0" dirty="0" smtClean="0">
                          <a:solidFill>
                            <a:schemeClr val="tx1"/>
                          </a:solidFill>
                          <a:latin typeface="+mj-lt"/>
                          <a:cs typeface="Times New Roman" pitchFamily="18" charset="0"/>
                        </a:rPr>
                        <a:t>0</a:t>
                      </a:r>
                      <a:r>
                        <a:rPr lang="en-US" sz="1600" b="1" dirty="0" smtClean="0">
                          <a:solidFill>
                            <a:schemeClr val="tx1"/>
                          </a:solidFill>
                          <a:latin typeface="+mj-lt"/>
                          <a:cs typeface="Times New Roman" pitchFamily="18" charset="0"/>
                        </a:rPr>
                        <a:t>)</a:t>
                      </a:r>
                      <a:endParaRPr lang="en-US" sz="1600" b="1" dirty="0">
                        <a:solidFill>
                          <a:schemeClr val="tx1"/>
                        </a:solidFill>
                        <a:latin typeface="+mj-lt"/>
                        <a:cs typeface="Times New Roman" pitchFamily="18" charset="0"/>
                      </a:endParaRPr>
                    </a:p>
                  </a:txBody>
                  <a:tcPr>
                    <a:lnR w="28575" cap="flat" cmpd="sng" algn="ctr">
                      <a:solidFill>
                        <a:schemeClr val="bg1"/>
                      </a:solidFill>
                      <a:prstDash val="solid"/>
                      <a:round/>
                      <a:headEnd type="none" w="med" len="med"/>
                      <a:tailEnd type="none" w="med" len="med"/>
                    </a:lnR>
                  </a:tcPr>
                </a:tc>
                <a:tc>
                  <a:txBody>
                    <a:bodyPr/>
                    <a:lstStyle/>
                    <a:p>
                      <a:pPr algn="r"/>
                      <a:r>
                        <a:rPr lang="en-US" sz="1600" b="1" dirty="0" smtClean="0">
                          <a:solidFill>
                            <a:srgbClr val="FF0000"/>
                          </a:solidFill>
                          <a:latin typeface="+mj-lt"/>
                          <a:cs typeface="Times New Roman" pitchFamily="18" charset="0"/>
                        </a:rPr>
                        <a:t>60</a:t>
                      </a:r>
                      <a:r>
                        <a:rPr lang="en-US" sz="800" b="1" dirty="0" smtClean="0">
                          <a:solidFill>
                            <a:srgbClr val="FF0000"/>
                          </a:solidFill>
                          <a:latin typeface="+mj-lt"/>
                          <a:cs typeface="Times New Roman" pitchFamily="18" charset="0"/>
                        </a:rPr>
                        <a:t> </a:t>
                      </a:r>
                      <a:r>
                        <a:rPr lang="en-US" sz="1600" b="1" baseline="30000" dirty="0" smtClean="0">
                          <a:solidFill>
                            <a:srgbClr val="FF0000"/>
                          </a:solidFill>
                          <a:latin typeface="+mj-lt"/>
                          <a:cs typeface="Times New Roman" pitchFamily="18" charset="0"/>
                        </a:rPr>
                        <a:t>(a)</a:t>
                      </a:r>
                      <a:r>
                        <a:rPr lang="en-US" sz="1600" b="1" dirty="0" smtClean="0">
                          <a:solidFill>
                            <a:srgbClr val="FF0000"/>
                          </a:solidFill>
                          <a:latin typeface="+mj-lt"/>
                          <a:cs typeface="Times New Roman" pitchFamily="18" charset="0"/>
                        </a:rPr>
                        <a:t> (</a:t>
                      </a:r>
                      <a:r>
                        <a:rPr lang="en-US" sz="1600" b="1" baseline="0" dirty="0" smtClean="0">
                          <a:solidFill>
                            <a:srgbClr val="FF0000"/>
                          </a:solidFill>
                          <a:latin typeface="+mj-lt"/>
                          <a:cs typeface="Times New Roman" pitchFamily="18" charset="0"/>
                        </a:rPr>
                        <a:t>17</a:t>
                      </a:r>
                      <a:r>
                        <a:rPr lang="en-US" sz="1600" b="1" dirty="0" smtClean="0">
                          <a:solidFill>
                            <a:srgbClr val="FF0000"/>
                          </a:solidFill>
                          <a:latin typeface="+mj-lt"/>
                          <a:cs typeface="Times New Roman" pitchFamily="18" charset="0"/>
                        </a:rPr>
                        <a:t>)</a:t>
                      </a:r>
                      <a:endParaRPr lang="en-US" sz="1600" b="1" dirty="0">
                        <a:solidFill>
                          <a:srgbClr val="FF0000"/>
                        </a:solidFill>
                        <a:latin typeface="+mj-lt"/>
                        <a:cs typeface="Times New Roman"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r>
              <a:tr h="370840">
                <a:tc>
                  <a:txBody>
                    <a:bodyPr/>
                    <a:lstStyle/>
                    <a:p>
                      <a:r>
                        <a:rPr lang="en-US" sz="1600" b="1" dirty="0" smtClean="0">
                          <a:latin typeface="+mj-lt"/>
                          <a:cs typeface="Times New Roman" pitchFamily="18" charset="0"/>
                        </a:rPr>
                        <a:t>Declined</a:t>
                      </a:r>
                      <a:endParaRPr lang="en-US" sz="1600" b="1" dirty="0">
                        <a:latin typeface="+mj-lt"/>
                        <a:cs typeface="Times New Roman" pitchFamily="18" charset="0"/>
                      </a:endParaRP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r"/>
                      <a:r>
                        <a:rPr lang="en-US" sz="1600" b="1" dirty="0" smtClean="0">
                          <a:latin typeface="+mj-lt"/>
                          <a:cs typeface="Times New Roman" pitchFamily="18" charset="0"/>
                        </a:rPr>
                        <a:t>4 (3)</a:t>
                      </a:r>
                      <a:endParaRPr lang="en-US" sz="1600" b="1" dirty="0">
                        <a:latin typeface="+mj-lt"/>
                        <a:cs typeface="Times New Roman" pitchFamily="18" charset="0"/>
                      </a:endParaRP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p>
                      <a:pPr algn="r"/>
                      <a:r>
                        <a:rPr lang="en-US" sz="1600" b="1" dirty="0" smtClean="0">
                          <a:latin typeface="+mj-lt"/>
                          <a:cs typeface="Times New Roman" pitchFamily="18" charset="0"/>
                        </a:rPr>
                        <a:t>9 (</a:t>
                      </a:r>
                      <a:r>
                        <a:rPr lang="en-US" sz="1600" b="1" baseline="0" dirty="0" smtClean="0">
                          <a:latin typeface="+mj-lt"/>
                          <a:cs typeface="Times New Roman" pitchFamily="18" charset="0"/>
                        </a:rPr>
                        <a:t>8</a:t>
                      </a:r>
                      <a:r>
                        <a:rPr lang="en-US" sz="1600" b="1" dirty="0" smtClean="0">
                          <a:latin typeface="+mj-lt"/>
                          <a:cs typeface="Times New Roman" pitchFamily="18" charset="0"/>
                        </a:rPr>
                        <a:t>)</a:t>
                      </a:r>
                      <a:endParaRPr lang="en-US" sz="1600" b="1" dirty="0">
                        <a:latin typeface="+mj-lt"/>
                        <a:cs typeface="Times New Roman" pitchFamily="18" charset="0"/>
                      </a:endParaRPr>
                    </a:p>
                  </a:txBody>
                  <a:tcPr>
                    <a:lnB w="28575" cap="flat" cmpd="sng" algn="ctr">
                      <a:solidFill>
                        <a:schemeClr val="bg1"/>
                      </a:solidFill>
                      <a:prstDash val="solid"/>
                      <a:round/>
                      <a:headEnd type="none" w="med" len="med"/>
                      <a:tailEnd type="none" w="med" len="med"/>
                    </a:lnB>
                  </a:tcPr>
                </a:tc>
                <a:tc>
                  <a:txBody>
                    <a:bodyPr/>
                    <a:lstStyle/>
                    <a:p>
                      <a:pPr algn="r"/>
                      <a:r>
                        <a:rPr lang="en-US" sz="1600" b="1" dirty="0" smtClean="0">
                          <a:latin typeface="+mj-lt"/>
                          <a:cs typeface="Times New Roman" pitchFamily="18" charset="0"/>
                        </a:rPr>
                        <a:t>9 (</a:t>
                      </a:r>
                      <a:r>
                        <a:rPr lang="en-US" sz="1600" b="1" baseline="0" dirty="0" smtClean="0">
                          <a:latin typeface="+mj-lt"/>
                          <a:cs typeface="Times New Roman" pitchFamily="18" charset="0"/>
                        </a:rPr>
                        <a:t>9</a:t>
                      </a:r>
                      <a:r>
                        <a:rPr lang="en-US" sz="1600" b="1" dirty="0" smtClean="0">
                          <a:latin typeface="+mj-lt"/>
                          <a:cs typeface="Times New Roman" pitchFamily="18" charset="0"/>
                        </a:rPr>
                        <a:t>)</a:t>
                      </a:r>
                      <a:endParaRPr lang="en-US" sz="1600" b="1" dirty="0">
                        <a:latin typeface="+mj-lt"/>
                        <a:cs typeface="Times New Roman" pitchFamily="18" charset="0"/>
                      </a:endParaRPr>
                    </a:p>
                  </a:txBody>
                  <a:tcPr>
                    <a:lnB w="28575" cap="flat" cmpd="sng" algn="ctr">
                      <a:solidFill>
                        <a:schemeClr val="bg1"/>
                      </a:solidFill>
                      <a:prstDash val="solid"/>
                      <a:round/>
                      <a:headEnd type="none" w="med" len="med"/>
                      <a:tailEnd type="none" w="med" len="med"/>
                    </a:lnB>
                  </a:tcPr>
                </a:tc>
                <a:tc>
                  <a:txBody>
                    <a:bodyPr/>
                    <a:lstStyle/>
                    <a:p>
                      <a:pPr algn="r"/>
                      <a:r>
                        <a:rPr lang="en-US" sz="1600" b="1" dirty="0" smtClean="0">
                          <a:latin typeface="+mj-lt"/>
                          <a:cs typeface="Times New Roman" pitchFamily="18" charset="0"/>
                        </a:rPr>
                        <a:t>17 (</a:t>
                      </a:r>
                      <a:r>
                        <a:rPr lang="en-US" sz="1600" b="1" baseline="0" dirty="0" smtClean="0">
                          <a:latin typeface="+mj-lt"/>
                          <a:cs typeface="Times New Roman" pitchFamily="18" charset="0"/>
                        </a:rPr>
                        <a:t>16</a:t>
                      </a:r>
                      <a:r>
                        <a:rPr lang="en-US" sz="1600" b="1" dirty="0" smtClean="0">
                          <a:latin typeface="+mj-lt"/>
                          <a:cs typeface="Times New Roman" pitchFamily="18" charset="0"/>
                        </a:rPr>
                        <a:t>)</a:t>
                      </a:r>
                      <a:endParaRPr lang="en-US" sz="1600" b="1" dirty="0">
                        <a:latin typeface="+mj-lt"/>
                        <a:cs typeface="Times New Roman" pitchFamily="18" charset="0"/>
                      </a:endParaRPr>
                    </a:p>
                  </a:txBody>
                  <a:tcPr>
                    <a:lnB w="28575" cap="flat" cmpd="sng" algn="ctr">
                      <a:solidFill>
                        <a:schemeClr val="bg1"/>
                      </a:solidFill>
                      <a:prstDash val="solid"/>
                      <a:round/>
                      <a:headEnd type="none" w="med" len="med"/>
                      <a:tailEnd type="none" w="med" len="med"/>
                    </a:lnB>
                  </a:tcPr>
                </a:tc>
                <a:tc>
                  <a:txBody>
                    <a:bodyPr/>
                    <a:lstStyle/>
                    <a:p>
                      <a:pPr algn="r"/>
                      <a:r>
                        <a:rPr lang="en-US" sz="1600" b="1" dirty="0" smtClean="0">
                          <a:latin typeface="+mj-lt"/>
                          <a:cs typeface="Times New Roman" pitchFamily="18" charset="0"/>
                        </a:rPr>
                        <a:t>18 (</a:t>
                      </a:r>
                      <a:r>
                        <a:rPr lang="en-US" sz="1600" b="1" baseline="0" dirty="0" smtClean="0">
                          <a:latin typeface="+mj-lt"/>
                          <a:cs typeface="Times New Roman" pitchFamily="18" charset="0"/>
                        </a:rPr>
                        <a:t>16</a:t>
                      </a:r>
                      <a:r>
                        <a:rPr lang="en-US" sz="1600" b="1" dirty="0" smtClean="0">
                          <a:latin typeface="+mj-lt"/>
                          <a:cs typeface="Times New Roman" pitchFamily="18" charset="0"/>
                        </a:rPr>
                        <a:t>)</a:t>
                      </a:r>
                      <a:endParaRPr lang="en-US" sz="1600" b="1" dirty="0">
                        <a:latin typeface="+mj-lt"/>
                        <a:cs typeface="Times New Roman" pitchFamily="18" charset="0"/>
                      </a:endParaRPr>
                    </a:p>
                  </a:txBody>
                  <a:tcPr>
                    <a:lnB w="28575" cap="flat" cmpd="sng" algn="ctr">
                      <a:solidFill>
                        <a:schemeClr val="bg1"/>
                      </a:solidFill>
                      <a:prstDash val="solid"/>
                      <a:round/>
                      <a:headEnd type="none" w="med" len="med"/>
                      <a:tailEnd type="none" w="med" len="med"/>
                    </a:lnB>
                  </a:tcPr>
                </a:tc>
                <a:tc>
                  <a:txBody>
                    <a:bodyPr/>
                    <a:lstStyle/>
                    <a:p>
                      <a:pPr algn="r"/>
                      <a:r>
                        <a:rPr lang="en-US" sz="1600" b="1" dirty="0" smtClean="0">
                          <a:solidFill>
                            <a:schemeClr val="tx1"/>
                          </a:solidFill>
                          <a:latin typeface="+mj-lt"/>
                          <a:cs typeface="Times New Roman" pitchFamily="18" charset="0"/>
                        </a:rPr>
                        <a:t>7 (</a:t>
                      </a:r>
                      <a:r>
                        <a:rPr lang="en-US" sz="1600" b="1" baseline="0" dirty="0" smtClean="0">
                          <a:solidFill>
                            <a:schemeClr val="tx1"/>
                          </a:solidFill>
                          <a:latin typeface="+mj-lt"/>
                          <a:cs typeface="Times New Roman" pitchFamily="18" charset="0"/>
                        </a:rPr>
                        <a:t>4</a:t>
                      </a:r>
                      <a:r>
                        <a:rPr lang="en-US" sz="1600" b="1" dirty="0" smtClean="0">
                          <a:solidFill>
                            <a:schemeClr val="tx1"/>
                          </a:solidFill>
                          <a:latin typeface="+mj-lt"/>
                          <a:cs typeface="Times New Roman" pitchFamily="18" charset="0"/>
                        </a:rPr>
                        <a:t>)</a:t>
                      </a:r>
                      <a:endParaRPr lang="en-US" sz="1600" b="1" dirty="0">
                        <a:solidFill>
                          <a:schemeClr val="tx1"/>
                        </a:solidFill>
                        <a:latin typeface="+mj-lt"/>
                        <a:cs typeface="Times New Roman" pitchFamily="18" charset="0"/>
                      </a:endParaRP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r"/>
                      <a:r>
                        <a:rPr lang="en-US" sz="1600" b="1" dirty="0" smtClean="0">
                          <a:solidFill>
                            <a:srgbClr val="FF0000"/>
                          </a:solidFill>
                          <a:latin typeface="+mj-lt"/>
                          <a:cs typeface="Times New Roman" pitchFamily="18" charset="0"/>
                        </a:rPr>
                        <a:t>62</a:t>
                      </a:r>
                      <a:r>
                        <a:rPr lang="en-US" sz="1600" b="1" baseline="30000" dirty="0" smtClean="0">
                          <a:solidFill>
                            <a:srgbClr val="FF0000"/>
                          </a:solidFill>
                          <a:latin typeface="+mj-lt"/>
                          <a:cs typeface="Times New Roman" pitchFamily="18" charset="0"/>
                        </a:rPr>
                        <a:t> </a:t>
                      </a:r>
                      <a:r>
                        <a:rPr lang="en-US" sz="1600" b="1" dirty="0" smtClean="0">
                          <a:solidFill>
                            <a:srgbClr val="FF0000"/>
                          </a:solidFill>
                          <a:latin typeface="+mj-lt"/>
                          <a:cs typeface="Times New Roman" pitchFamily="18" charset="0"/>
                        </a:rPr>
                        <a:t>(</a:t>
                      </a:r>
                      <a:r>
                        <a:rPr lang="en-US" sz="1600" b="1" baseline="0" dirty="0" smtClean="0">
                          <a:solidFill>
                            <a:srgbClr val="FF0000"/>
                          </a:solidFill>
                          <a:latin typeface="+mj-lt"/>
                          <a:cs typeface="Times New Roman" pitchFamily="18" charset="0"/>
                        </a:rPr>
                        <a:t>54</a:t>
                      </a:r>
                      <a:r>
                        <a:rPr lang="en-US" sz="1600" b="1" dirty="0" smtClean="0">
                          <a:solidFill>
                            <a:srgbClr val="FF0000"/>
                          </a:solidFill>
                          <a:latin typeface="+mj-lt"/>
                          <a:cs typeface="Times New Roman" pitchFamily="18" charset="0"/>
                        </a:rPr>
                        <a:t>)</a:t>
                      </a:r>
                      <a:endParaRPr lang="en-US" sz="1600" b="1" dirty="0">
                        <a:solidFill>
                          <a:srgbClr val="FF0000"/>
                        </a:solidFill>
                        <a:latin typeface="+mj-lt"/>
                        <a:cs typeface="Times New Roman"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r>
              <a:tr h="370840">
                <a:tc>
                  <a:txBody>
                    <a:bodyPr/>
                    <a:lstStyle/>
                    <a:p>
                      <a:r>
                        <a:rPr lang="en-US" sz="1600" b="1" dirty="0" smtClean="0">
                          <a:solidFill>
                            <a:srgbClr val="FFFF00"/>
                          </a:solidFill>
                          <a:latin typeface="+mj-lt"/>
                          <a:cs typeface="Times New Roman" pitchFamily="18" charset="0"/>
                        </a:rPr>
                        <a:t>“Success Rate” (%)</a:t>
                      </a:r>
                    </a:p>
                    <a:p>
                      <a:r>
                        <a:rPr lang="en-US" sz="1600" b="1" dirty="0" smtClean="0">
                          <a:solidFill>
                            <a:srgbClr val="FFFF00"/>
                          </a:solidFill>
                          <a:latin typeface="+mj-lt"/>
                          <a:cs typeface="Times New Roman" pitchFamily="18" charset="0"/>
                        </a:rPr>
                        <a:t>(Previous/New)</a:t>
                      </a:r>
                      <a:endParaRPr lang="en-US" sz="1600" b="1" dirty="0">
                        <a:solidFill>
                          <a:srgbClr val="FFFF00"/>
                        </a:solidFill>
                        <a:latin typeface="+mj-lt"/>
                        <a:cs typeface="Times New Roman" pitchFamily="18" charset="0"/>
                      </a:endParaRP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1"/>
                    </a:solidFill>
                  </a:tcPr>
                </a:tc>
                <a:tc>
                  <a:txBody>
                    <a:bodyPr/>
                    <a:lstStyle/>
                    <a:p>
                      <a:pPr algn="r"/>
                      <a:r>
                        <a:rPr lang="en-US" sz="1600" b="1" dirty="0" smtClean="0">
                          <a:solidFill>
                            <a:srgbClr val="FFFF00"/>
                          </a:solidFill>
                          <a:latin typeface="+mj-lt"/>
                          <a:cs typeface="Times New Roman" pitchFamily="18" charset="0"/>
                        </a:rPr>
                        <a:t>80</a:t>
                      </a:r>
                      <a:endParaRPr lang="en-US" sz="1600" b="1" dirty="0">
                        <a:solidFill>
                          <a:srgbClr val="FFFF00"/>
                        </a:solidFill>
                        <a:latin typeface="+mj-lt"/>
                        <a:cs typeface="Times New Roman" pitchFamily="18" charset="0"/>
                      </a:endParaRP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accent1"/>
                    </a:solidFill>
                  </a:tcPr>
                </a:tc>
                <a:tc>
                  <a:txBody>
                    <a:bodyPr/>
                    <a:lstStyle/>
                    <a:p>
                      <a:pPr algn="r"/>
                      <a:r>
                        <a:rPr lang="en-US" sz="1600" b="1" dirty="0" smtClean="0">
                          <a:solidFill>
                            <a:srgbClr val="FFFF00"/>
                          </a:solidFill>
                          <a:latin typeface="+mj-lt"/>
                          <a:cs typeface="Times New Roman" pitchFamily="18" charset="0"/>
                        </a:rPr>
                        <a:t>65</a:t>
                      </a:r>
                      <a:endParaRPr lang="en-US" sz="1600" b="1" dirty="0">
                        <a:solidFill>
                          <a:srgbClr val="FFFF00"/>
                        </a:solidFill>
                        <a:latin typeface="+mj-lt"/>
                        <a:cs typeface="Times New Roman" pitchFamily="18" charset="0"/>
                      </a:endParaRPr>
                    </a:p>
                  </a:txBody>
                  <a:tcPr>
                    <a:lnT w="28575" cap="flat" cmpd="sng" algn="ctr">
                      <a:solidFill>
                        <a:schemeClr val="bg1"/>
                      </a:solidFill>
                      <a:prstDash val="solid"/>
                      <a:round/>
                      <a:headEnd type="none" w="med" len="med"/>
                      <a:tailEnd type="none" w="med" len="med"/>
                    </a:lnT>
                    <a:solidFill>
                      <a:schemeClr val="accent1"/>
                    </a:solidFill>
                  </a:tcPr>
                </a:tc>
                <a:tc>
                  <a:txBody>
                    <a:bodyPr/>
                    <a:lstStyle/>
                    <a:p>
                      <a:pPr algn="r"/>
                      <a:r>
                        <a:rPr lang="en-US" sz="1600" b="1" dirty="0" smtClean="0">
                          <a:solidFill>
                            <a:srgbClr val="FFFF00"/>
                          </a:solidFill>
                          <a:latin typeface="+mj-lt"/>
                          <a:cs typeface="Times New Roman" pitchFamily="18" charset="0"/>
                        </a:rPr>
                        <a:t>68</a:t>
                      </a:r>
                      <a:endParaRPr lang="en-US" sz="1600" b="1" dirty="0">
                        <a:solidFill>
                          <a:srgbClr val="FFFF00"/>
                        </a:solidFill>
                        <a:latin typeface="+mj-lt"/>
                        <a:cs typeface="Times New Roman" pitchFamily="18" charset="0"/>
                      </a:endParaRPr>
                    </a:p>
                  </a:txBody>
                  <a:tcPr>
                    <a:lnT w="28575" cap="flat" cmpd="sng" algn="ctr">
                      <a:solidFill>
                        <a:schemeClr val="bg1"/>
                      </a:solidFill>
                      <a:prstDash val="solid"/>
                      <a:round/>
                      <a:headEnd type="none" w="med" len="med"/>
                      <a:tailEnd type="none" w="med" len="med"/>
                    </a:lnT>
                    <a:solidFill>
                      <a:schemeClr val="accent1"/>
                    </a:solidFill>
                  </a:tcPr>
                </a:tc>
                <a:tc>
                  <a:txBody>
                    <a:bodyPr/>
                    <a:lstStyle/>
                    <a:p>
                      <a:pPr algn="r"/>
                      <a:r>
                        <a:rPr lang="en-US" sz="1600" b="1" dirty="0" smtClean="0">
                          <a:solidFill>
                            <a:srgbClr val="FFFF00"/>
                          </a:solidFill>
                          <a:latin typeface="+mj-lt"/>
                          <a:cs typeface="Times New Roman" pitchFamily="18" charset="0"/>
                        </a:rPr>
                        <a:t>48</a:t>
                      </a:r>
                      <a:endParaRPr lang="en-US" sz="1600" b="1" dirty="0">
                        <a:solidFill>
                          <a:srgbClr val="FFFF00"/>
                        </a:solidFill>
                        <a:latin typeface="+mj-lt"/>
                        <a:cs typeface="Times New Roman" pitchFamily="18" charset="0"/>
                      </a:endParaRPr>
                    </a:p>
                  </a:txBody>
                  <a:tcPr>
                    <a:lnT w="28575" cap="flat" cmpd="sng" algn="ctr">
                      <a:solidFill>
                        <a:schemeClr val="bg1"/>
                      </a:solidFill>
                      <a:prstDash val="solid"/>
                      <a:round/>
                      <a:headEnd type="none" w="med" len="med"/>
                      <a:tailEnd type="none" w="med" len="med"/>
                    </a:lnT>
                    <a:solidFill>
                      <a:schemeClr val="accent1"/>
                    </a:solidFill>
                  </a:tcPr>
                </a:tc>
                <a:tc>
                  <a:txBody>
                    <a:bodyPr/>
                    <a:lstStyle/>
                    <a:p>
                      <a:pPr algn="r"/>
                      <a:r>
                        <a:rPr lang="en-US" sz="1600" b="1" dirty="0" smtClean="0">
                          <a:solidFill>
                            <a:srgbClr val="FFFF00"/>
                          </a:solidFill>
                          <a:latin typeface="+mj-lt"/>
                          <a:cs typeface="Times New Roman" pitchFamily="18" charset="0"/>
                        </a:rPr>
                        <a:t>38</a:t>
                      </a:r>
                      <a:endParaRPr lang="en-US" sz="1600" b="1" dirty="0">
                        <a:solidFill>
                          <a:srgbClr val="FFFF00"/>
                        </a:solidFill>
                        <a:latin typeface="+mj-lt"/>
                        <a:cs typeface="Times New Roman" pitchFamily="18" charset="0"/>
                      </a:endParaRPr>
                    </a:p>
                  </a:txBody>
                  <a:tcPr>
                    <a:lnT w="28575" cap="flat" cmpd="sng" algn="ctr">
                      <a:solidFill>
                        <a:schemeClr val="bg1"/>
                      </a:solidFill>
                      <a:prstDash val="solid"/>
                      <a:round/>
                      <a:headEnd type="none" w="med" len="med"/>
                      <a:tailEnd type="none" w="med" len="med"/>
                    </a:lnT>
                    <a:solidFill>
                      <a:schemeClr val="accent1"/>
                    </a:solidFill>
                  </a:tcPr>
                </a:tc>
                <a:tc>
                  <a:txBody>
                    <a:bodyPr/>
                    <a:lstStyle/>
                    <a:p>
                      <a:pPr algn="r"/>
                      <a:r>
                        <a:rPr lang="en-US" sz="1600" b="1" dirty="0" smtClean="0">
                          <a:solidFill>
                            <a:srgbClr val="FFFF00"/>
                          </a:solidFill>
                          <a:latin typeface="+mj-lt"/>
                          <a:cs typeface="Times New Roman" pitchFamily="18" charset="0"/>
                        </a:rPr>
                        <a:t>50</a:t>
                      </a:r>
                      <a:endParaRPr lang="en-US" sz="1600" b="1" dirty="0">
                        <a:solidFill>
                          <a:srgbClr val="FFFF00"/>
                        </a:solidFill>
                        <a:latin typeface="+mj-lt"/>
                        <a:cs typeface="Times New Roman" pitchFamily="18" charset="0"/>
                      </a:endParaRP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1"/>
                    </a:solidFill>
                  </a:tcPr>
                </a:tc>
                <a:tc>
                  <a:txBody>
                    <a:bodyPr/>
                    <a:lstStyle/>
                    <a:p>
                      <a:pPr algn="r"/>
                      <a:r>
                        <a:rPr lang="en-US" sz="1600" b="1" dirty="0" smtClean="0">
                          <a:solidFill>
                            <a:schemeClr val="accent2">
                              <a:lumMod val="20000"/>
                              <a:lumOff val="80000"/>
                            </a:schemeClr>
                          </a:solidFill>
                          <a:latin typeface="+mj-lt"/>
                          <a:cs typeface="Times New Roman" pitchFamily="18" charset="0"/>
                        </a:rPr>
                        <a:t>48</a:t>
                      </a:r>
                    </a:p>
                    <a:p>
                      <a:pPr algn="r"/>
                      <a:r>
                        <a:rPr lang="en-US" sz="1600" b="1" dirty="0" smtClean="0">
                          <a:solidFill>
                            <a:schemeClr val="accent2">
                              <a:lumMod val="20000"/>
                              <a:lumOff val="80000"/>
                            </a:schemeClr>
                          </a:solidFill>
                          <a:latin typeface="+mj-lt"/>
                          <a:cs typeface="Times New Roman" pitchFamily="18" charset="0"/>
                        </a:rPr>
                        <a:t>(</a:t>
                      </a:r>
                      <a:r>
                        <a:rPr lang="en-US" sz="1600" b="1" baseline="0" dirty="0" smtClean="0">
                          <a:solidFill>
                            <a:schemeClr val="accent2">
                              <a:lumMod val="20000"/>
                              <a:lumOff val="80000"/>
                            </a:schemeClr>
                          </a:solidFill>
                          <a:latin typeface="+mj-lt"/>
                          <a:cs typeface="Times New Roman" pitchFamily="18" charset="0"/>
                        </a:rPr>
                        <a:t>81</a:t>
                      </a:r>
                      <a:r>
                        <a:rPr lang="en-US" sz="1600" b="1" dirty="0" smtClean="0">
                          <a:solidFill>
                            <a:schemeClr val="accent2">
                              <a:lumMod val="20000"/>
                              <a:lumOff val="80000"/>
                            </a:schemeClr>
                          </a:solidFill>
                          <a:latin typeface="+mj-lt"/>
                          <a:cs typeface="Times New Roman" pitchFamily="18" charset="0"/>
                        </a:rPr>
                        <a:t>/24)</a:t>
                      </a:r>
                      <a:endParaRPr lang="en-US" sz="1600" b="1" dirty="0">
                        <a:solidFill>
                          <a:schemeClr val="accent2">
                            <a:lumMod val="20000"/>
                            <a:lumOff val="80000"/>
                          </a:schemeClr>
                        </a:solidFill>
                        <a:latin typeface="+mj-lt"/>
                        <a:cs typeface="Times New Roman" pitchFamily="18"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1"/>
                    </a:solidFill>
                  </a:tcPr>
                </a:tc>
              </a:tr>
            </a:tbl>
          </a:graphicData>
        </a:graphic>
      </p:graphicFrame>
      <p:sp>
        <p:nvSpPr>
          <p:cNvPr id="7" name="Rectangle 8"/>
          <p:cNvSpPr>
            <a:spLocks noChangeArrowheads="1"/>
          </p:cNvSpPr>
          <p:nvPr/>
        </p:nvSpPr>
        <p:spPr bwMode="auto">
          <a:xfrm>
            <a:off x="0" y="6096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cxnSp>
        <p:nvCxnSpPr>
          <p:cNvPr id="12" name="Straight Connector 11"/>
          <p:cNvCxnSpPr/>
          <p:nvPr/>
        </p:nvCxnSpPr>
        <p:spPr bwMode="auto">
          <a:xfrm>
            <a:off x="159391" y="6313170"/>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804586" y="6581001"/>
            <a:ext cx="263214" cy="276999"/>
          </a:xfrm>
          <a:prstGeom prst="rect">
            <a:avLst/>
          </a:prstGeom>
          <a:noFill/>
        </p:spPr>
        <p:txBody>
          <a:bodyPr wrap="none" rtlCol="0">
            <a:spAutoFit/>
          </a:bodyPr>
          <a:lstStyle/>
          <a:p>
            <a:r>
              <a:rPr lang="en-US" sz="1200" dirty="0" smtClean="0"/>
              <a:t>5</a:t>
            </a:r>
            <a:endParaRPr lang="en-US" sz="12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515064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609600"/>
          </a:xfrm>
        </p:spPr>
        <p:txBody>
          <a:bodyPr>
            <a:noAutofit/>
          </a:bodyPr>
          <a:lstStyle/>
          <a:p>
            <a:r>
              <a:rPr lang="en-US" sz="2800" b="1" dirty="0" smtClean="0">
                <a:solidFill>
                  <a:srgbClr val="006600"/>
                </a:solidFill>
                <a:effectLst>
                  <a:outerShdw blurRad="38100" dist="38100" dir="2700000" algn="tl">
                    <a:srgbClr val="000000">
                      <a:alpha val="43137"/>
                    </a:srgbClr>
                  </a:outerShdw>
                </a:effectLst>
                <a:latin typeface="Cambria" panose="02040503050406030204" pitchFamily="18" charset="0"/>
              </a:rPr>
              <a:t>FY14 Comparative Review: Submitted Proposals</a:t>
            </a:r>
            <a:endParaRPr lang="en-US" sz="2800" b="1" dirty="0">
              <a:solidFill>
                <a:srgbClr val="006600"/>
              </a:solidFill>
              <a:effectLst>
                <a:outerShdw blurRad="38100" dist="38100" dir="2700000" algn="tl">
                  <a:srgbClr val="000000">
                    <a:alpha val="43137"/>
                  </a:srgbClr>
                </a:outerShdw>
              </a:effectLst>
              <a:latin typeface="Cambria" panose="02040503050406030204" pitchFamily="18" charset="0"/>
            </a:endParaRPr>
          </a:p>
        </p:txBody>
      </p:sp>
      <p:sp>
        <p:nvSpPr>
          <p:cNvPr id="3" name="Content Placeholder 2"/>
          <p:cNvSpPr>
            <a:spLocks noGrp="1"/>
          </p:cNvSpPr>
          <p:nvPr>
            <p:ph idx="1"/>
          </p:nvPr>
        </p:nvSpPr>
        <p:spPr>
          <a:xfrm>
            <a:off x="76200" y="713315"/>
            <a:ext cx="9067800" cy="5791200"/>
          </a:xfrm>
        </p:spPr>
        <p:txBody>
          <a:bodyPr>
            <a:noAutofit/>
          </a:bodyPr>
          <a:lstStyle/>
          <a:p>
            <a:pPr>
              <a:spcBef>
                <a:spcPts val="0"/>
              </a:spcBef>
              <a:buFont typeface="Wingdings" pitchFamily="2" charset="2"/>
              <a:buChar char="§"/>
            </a:pPr>
            <a:r>
              <a:rPr lang="en-US" sz="1800" dirty="0" smtClean="0">
                <a:solidFill>
                  <a:srgbClr val="006600"/>
                </a:solidFill>
                <a:latin typeface="+mn-lt"/>
              </a:rPr>
              <a:t>For the FY 2014 cycle, 141 proposals requesting support totaling $196.138M in one or more of the 6 HEP subprograms were received by the September </a:t>
            </a:r>
            <a:r>
              <a:rPr lang="en-US" sz="1800" dirty="0">
                <a:solidFill>
                  <a:srgbClr val="006600"/>
                </a:solidFill>
                <a:latin typeface="+mn-lt"/>
              </a:rPr>
              <a:t>9</a:t>
            </a:r>
            <a:r>
              <a:rPr lang="en-US" sz="1800" dirty="0" smtClean="0">
                <a:solidFill>
                  <a:srgbClr val="006600"/>
                </a:solidFill>
                <a:latin typeface="+mn-lt"/>
              </a:rPr>
              <a:t>, 2013 deadline in response to the Funding Opportunity Announcement (FOA) </a:t>
            </a:r>
            <a:r>
              <a:rPr lang="en-US" sz="1800" i="1" dirty="0" smtClean="0">
                <a:solidFill>
                  <a:srgbClr val="006600"/>
                </a:solidFill>
                <a:latin typeface="+mn-lt"/>
              </a:rPr>
              <a:t>“FY 2014 Research Opportunities in High Energy Physics” </a:t>
            </a:r>
            <a:r>
              <a:rPr lang="en-US" sz="1800" dirty="0" smtClean="0">
                <a:solidFill>
                  <a:srgbClr val="006600"/>
                </a:solidFill>
                <a:latin typeface="+mn-lt"/>
              </a:rPr>
              <a:t>[DE-FOA-0000948].</a:t>
            </a:r>
          </a:p>
          <a:p>
            <a:pPr>
              <a:spcBef>
                <a:spcPts val="0"/>
              </a:spcBef>
              <a:buNone/>
            </a:pPr>
            <a:endParaRPr lang="en-US" sz="1000" dirty="0" smtClean="0">
              <a:solidFill>
                <a:srgbClr val="006600"/>
              </a:solidFill>
              <a:latin typeface="+mn-lt"/>
            </a:endParaRPr>
          </a:p>
          <a:p>
            <a:pPr>
              <a:spcBef>
                <a:spcPts val="0"/>
              </a:spcBef>
              <a:buFont typeface="Wingdings" pitchFamily="2" charset="2"/>
              <a:buChar char="§"/>
            </a:pPr>
            <a:r>
              <a:rPr lang="en-US" sz="1800" dirty="0" smtClean="0">
                <a:solidFill>
                  <a:srgbClr val="006600"/>
                </a:solidFill>
                <a:latin typeface="+mn-lt"/>
              </a:rPr>
              <a:t>8 proposals </a:t>
            </a:r>
            <a:r>
              <a:rPr lang="en-US" sz="1800" dirty="0">
                <a:solidFill>
                  <a:srgbClr val="006600"/>
                </a:solidFill>
                <a:latin typeface="+mn-lt"/>
              </a:rPr>
              <a:t>were withdrawn by the respective sponsoring </a:t>
            </a:r>
            <a:r>
              <a:rPr lang="en-US" sz="1800" dirty="0" smtClean="0">
                <a:solidFill>
                  <a:srgbClr val="006600"/>
                </a:solidFill>
                <a:latin typeface="+mn-lt"/>
              </a:rPr>
              <a:t>institutions: </a:t>
            </a:r>
          </a:p>
          <a:p>
            <a:pPr lvl="1">
              <a:spcBef>
                <a:spcPts val="0"/>
              </a:spcBef>
            </a:pPr>
            <a:r>
              <a:rPr lang="en-US" sz="1800" dirty="0" smtClean="0">
                <a:solidFill>
                  <a:schemeClr val="tx1"/>
                </a:solidFill>
                <a:latin typeface="+mn-lt"/>
              </a:rPr>
              <a:t>7 were duplicate submissions  +  1 was withdrawn at request of the PI</a:t>
            </a:r>
            <a:endParaRPr lang="en-US" sz="1800" dirty="0">
              <a:solidFill>
                <a:schemeClr val="tx1"/>
              </a:solidFill>
              <a:latin typeface="+mn-lt"/>
            </a:endParaRPr>
          </a:p>
          <a:p>
            <a:pPr marL="0" indent="0">
              <a:spcBef>
                <a:spcPts val="0"/>
              </a:spcBef>
              <a:buNone/>
            </a:pPr>
            <a:endParaRPr lang="en-US" sz="1000" dirty="0">
              <a:solidFill>
                <a:srgbClr val="002060"/>
              </a:solidFill>
              <a:latin typeface="+mn-lt"/>
            </a:endParaRPr>
          </a:p>
          <a:p>
            <a:pPr>
              <a:spcBef>
                <a:spcPts val="0"/>
              </a:spcBef>
              <a:buFont typeface="Wingdings" pitchFamily="2" charset="2"/>
              <a:buChar char="§"/>
            </a:pPr>
            <a:r>
              <a:rPr lang="en-US" sz="1800" dirty="0" smtClean="0">
                <a:solidFill>
                  <a:srgbClr val="006600"/>
                </a:solidFill>
                <a:latin typeface="+mn-lt"/>
              </a:rPr>
              <a:t>After pre-screening all incoming proposals for responsiveness to the subprogram descriptions and for compliance with the proposal requirements, </a:t>
            </a:r>
            <a:r>
              <a:rPr lang="en-US" sz="1800" dirty="0">
                <a:solidFill>
                  <a:srgbClr val="006600"/>
                </a:solidFill>
                <a:latin typeface="+mn-lt"/>
              </a:rPr>
              <a:t>9</a:t>
            </a:r>
            <a:r>
              <a:rPr lang="en-US" sz="1800" dirty="0" smtClean="0">
                <a:solidFill>
                  <a:srgbClr val="006600"/>
                </a:solidFill>
                <a:latin typeface="+mn-lt"/>
              </a:rPr>
              <a:t> were declined before the competition:</a:t>
            </a:r>
          </a:p>
          <a:p>
            <a:pPr lvl="1">
              <a:spcBef>
                <a:spcPts val="0"/>
              </a:spcBef>
            </a:pPr>
            <a:r>
              <a:rPr lang="en-US" sz="1800" dirty="0">
                <a:solidFill>
                  <a:schemeClr val="tx1"/>
                </a:solidFill>
                <a:latin typeface="+mn-lt"/>
              </a:rPr>
              <a:t>2 proposals declined without review for reasons of exceeding page </a:t>
            </a:r>
            <a:r>
              <a:rPr lang="en-US" sz="1800" dirty="0" smtClean="0">
                <a:solidFill>
                  <a:schemeClr val="tx1"/>
                </a:solidFill>
                <a:latin typeface="+mn-lt"/>
              </a:rPr>
              <a:t>limits</a:t>
            </a:r>
          </a:p>
          <a:p>
            <a:pPr lvl="2">
              <a:spcBef>
                <a:spcPts val="0"/>
              </a:spcBef>
            </a:pPr>
            <a:r>
              <a:rPr lang="en-US" sz="1600" dirty="0" smtClean="0">
                <a:solidFill>
                  <a:srgbClr val="C00000"/>
                </a:solidFill>
                <a:latin typeface="+mn-lt"/>
              </a:rPr>
              <a:t>hard page limits and other requirements for application are given in FOA.  </a:t>
            </a:r>
            <a:br>
              <a:rPr lang="en-US" sz="1600" dirty="0" smtClean="0">
                <a:solidFill>
                  <a:srgbClr val="C00000"/>
                </a:solidFill>
                <a:latin typeface="+mn-lt"/>
              </a:rPr>
            </a:br>
            <a:r>
              <a:rPr lang="en-US" sz="1600" dirty="0" smtClean="0">
                <a:solidFill>
                  <a:srgbClr val="C00000"/>
                </a:solidFill>
                <a:latin typeface="+mn-lt"/>
              </a:rPr>
              <a:t>Proposals not respecting the page limits or other requirements were NOT reviewed.</a:t>
            </a:r>
          </a:p>
          <a:p>
            <a:pPr lvl="1">
              <a:spcBef>
                <a:spcPts val="0"/>
              </a:spcBef>
            </a:pPr>
            <a:r>
              <a:rPr lang="en-US" sz="1800" dirty="0" smtClean="0">
                <a:solidFill>
                  <a:schemeClr val="tx1"/>
                </a:solidFill>
                <a:latin typeface="+mn-lt"/>
              </a:rPr>
              <a:t>3 were outside the scope of DOE/HEP supported research</a:t>
            </a:r>
          </a:p>
          <a:p>
            <a:pPr lvl="1">
              <a:spcBef>
                <a:spcPts val="0"/>
              </a:spcBef>
            </a:pPr>
            <a:r>
              <a:rPr lang="en-US" sz="1800" dirty="0" smtClean="0">
                <a:solidFill>
                  <a:schemeClr val="tx1"/>
                </a:solidFill>
                <a:latin typeface="+mn-lt"/>
              </a:rPr>
              <a:t>4 proposals were non-responsive</a:t>
            </a:r>
          </a:p>
          <a:p>
            <a:pPr lvl="2">
              <a:spcBef>
                <a:spcPts val="0"/>
              </a:spcBef>
            </a:pPr>
            <a:r>
              <a:rPr lang="en-US" sz="1600" dirty="0" smtClean="0">
                <a:solidFill>
                  <a:srgbClr val="C00000"/>
                </a:solidFill>
                <a:latin typeface="+mn-lt"/>
              </a:rPr>
              <a:t>3 proposals on development of future earth and human ecosystems ($0 requested)</a:t>
            </a:r>
          </a:p>
          <a:p>
            <a:pPr lvl="2">
              <a:spcBef>
                <a:spcPts val="0"/>
              </a:spcBef>
            </a:pPr>
            <a:r>
              <a:rPr lang="en-US" sz="1600" dirty="0" smtClean="0">
                <a:solidFill>
                  <a:srgbClr val="C00000"/>
                </a:solidFill>
                <a:latin typeface="+mn-lt"/>
              </a:rPr>
              <a:t>1 proposal on starting a non-profit organization ($</a:t>
            </a:r>
            <a:r>
              <a:rPr lang="en-US" sz="1600" dirty="0">
                <a:solidFill>
                  <a:srgbClr val="C00000"/>
                </a:solidFill>
                <a:latin typeface="+mn-lt"/>
              </a:rPr>
              <a:t>0</a:t>
            </a:r>
            <a:r>
              <a:rPr lang="en-US" sz="1600" dirty="0" smtClean="0">
                <a:solidFill>
                  <a:srgbClr val="C00000"/>
                </a:solidFill>
                <a:latin typeface="+mn-lt"/>
              </a:rPr>
              <a:t> requested)</a:t>
            </a:r>
          </a:p>
          <a:p>
            <a:pPr lvl="2">
              <a:spcBef>
                <a:spcPts val="0"/>
              </a:spcBef>
            </a:pPr>
            <a:endParaRPr lang="en-US" sz="800" dirty="0" smtClean="0">
              <a:latin typeface="+mn-lt"/>
            </a:endParaRPr>
          </a:p>
          <a:p>
            <a:pPr>
              <a:spcBef>
                <a:spcPts val="0"/>
              </a:spcBef>
              <a:buFont typeface="Wingdings" pitchFamily="2" charset="2"/>
              <a:buChar char="§"/>
            </a:pPr>
            <a:r>
              <a:rPr lang="en-US" sz="1800" dirty="0" smtClean="0">
                <a:latin typeface="+mn-lt"/>
              </a:rPr>
              <a:t>PIs with proposals that were rejected for “technical” reasons could re-submit to general DOE/SC solicitation</a:t>
            </a:r>
          </a:p>
        </p:txBody>
      </p:sp>
      <p:sp>
        <p:nvSpPr>
          <p:cNvPr id="7" name="Rectangle 8"/>
          <p:cNvSpPr>
            <a:spLocks noChangeArrowheads="1"/>
          </p:cNvSpPr>
          <p:nvPr/>
        </p:nvSpPr>
        <p:spPr bwMode="auto">
          <a:xfrm>
            <a:off x="0" y="642937"/>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cxnSp>
        <p:nvCxnSpPr>
          <p:cNvPr id="9" name="Straight Connector 8"/>
          <p:cNvCxnSpPr/>
          <p:nvPr/>
        </p:nvCxnSpPr>
        <p:spPr bwMode="auto">
          <a:xfrm>
            <a:off x="159391" y="6280003"/>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804586" y="6581001"/>
            <a:ext cx="263214" cy="276999"/>
          </a:xfrm>
          <a:prstGeom prst="rect">
            <a:avLst/>
          </a:prstGeom>
          <a:noFill/>
        </p:spPr>
        <p:txBody>
          <a:bodyPr wrap="none" rtlCol="0">
            <a:spAutoFit/>
          </a:bodyPr>
          <a:lstStyle/>
          <a:p>
            <a:r>
              <a:rPr lang="en-US" sz="1200" dirty="0" smtClean="0"/>
              <a:t>3</a:t>
            </a:r>
            <a:endParaRPr lang="en-US" sz="12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499728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0"/>
            <a:ext cx="8382000" cy="533400"/>
          </a:xfrm>
        </p:spPr>
        <p:txBody>
          <a:bodyPr>
            <a:noAutofit/>
          </a:bodyPr>
          <a:lstStyle/>
          <a:p>
            <a:r>
              <a:rPr lang="en-US" sz="2400" b="1" dirty="0" smtClean="0">
                <a:solidFill>
                  <a:srgbClr val="006600"/>
                </a:solidFill>
                <a:effectLst>
                  <a:outerShdw blurRad="38100" dist="38100" dir="2700000" algn="tl">
                    <a:srgbClr val="000000">
                      <a:alpha val="43137"/>
                    </a:srgbClr>
                  </a:outerShdw>
                </a:effectLst>
                <a:latin typeface="Cambria" panose="02040503050406030204" pitchFamily="18" charset="0"/>
              </a:rPr>
              <a:t>FY14 Comparative Review: Reviewers &amp; Panels</a:t>
            </a:r>
            <a:endParaRPr lang="en-US" sz="2400" b="1" dirty="0">
              <a:solidFill>
                <a:srgbClr val="006600"/>
              </a:solidFill>
              <a:effectLst>
                <a:outerShdw blurRad="38100" dist="38100" dir="2700000" algn="tl">
                  <a:srgbClr val="000000">
                    <a:alpha val="43137"/>
                  </a:srgbClr>
                </a:outerShdw>
              </a:effectLst>
              <a:latin typeface="Cambria" panose="02040503050406030204" pitchFamily="18" charset="0"/>
            </a:endParaRPr>
          </a:p>
        </p:txBody>
      </p:sp>
      <p:sp>
        <p:nvSpPr>
          <p:cNvPr id="3" name="Content Placeholder 2"/>
          <p:cNvSpPr>
            <a:spLocks noGrp="1"/>
          </p:cNvSpPr>
          <p:nvPr>
            <p:ph idx="1"/>
          </p:nvPr>
        </p:nvSpPr>
        <p:spPr>
          <a:xfrm>
            <a:off x="76200" y="685800"/>
            <a:ext cx="8991600" cy="5943600"/>
          </a:xfrm>
        </p:spPr>
        <p:txBody>
          <a:bodyPr>
            <a:noAutofit/>
          </a:bodyPr>
          <a:lstStyle/>
          <a:p>
            <a:pPr>
              <a:spcBef>
                <a:spcPts val="332"/>
              </a:spcBef>
              <a:buFont typeface="Wingdings" pitchFamily="2" charset="2"/>
              <a:buChar char="§"/>
            </a:pPr>
            <a:r>
              <a:rPr lang="en-US" sz="1800" dirty="0" smtClean="0">
                <a:solidFill>
                  <a:srgbClr val="006600"/>
                </a:solidFill>
                <a:latin typeface="+mn-lt"/>
              </a:rPr>
              <a:t>For the FY14 HEP Comparative Review process, 124 proposals were reviewed, evaluated and discussed by several panels of experts who met in the:</a:t>
            </a:r>
          </a:p>
          <a:p>
            <a:pPr>
              <a:spcBef>
                <a:spcPts val="332"/>
              </a:spcBef>
            </a:pPr>
            <a:endParaRPr lang="en-US" sz="600" dirty="0" smtClean="0">
              <a:latin typeface="+mn-lt"/>
            </a:endParaRPr>
          </a:p>
          <a:p>
            <a:pPr>
              <a:spcBef>
                <a:spcPts val="332"/>
              </a:spcBef>
            </a:pPr>
            <a:endParaRPr lang="en-US" sz="1800" dirty="0" smtClean="0">
              <a:latin typeface="+mn-lt"/>
            </a:endParaRPr>
          </a:p>
          <a:p>
            <a:pPr>
              <a:spcBef>
                <a:spcPts val="332"/>
              </a:spcBef>
            </a:pPr>
            <a:endParaRPr lang="en-US" sz="1800" dirty="0" smtClean="0">
              <a:latin typeface="+mn-lt"/>
            </a:endParaRPr>
          </a:p>
          <a:p>
            <a:pPr lvl="1">
              <a:spcBef>
                <a:spcPts val="332"/>
              </a:spcBef>
              <a:buNone/>
            </a:pPr>
            <a:endParaRPr lang="en-US" sz="1800" dirty="0" smtClean="0">
              <a:solidFill>
                <a:schemeClr val="accent2"/>
              </a:solidFill>
              <a:latin typeface="+mn-lt"/>
            </a:endParaRPr>
          </a:p>
          <a:p>
            <a:pPr lvl="1">
              <a:spcBef>
                <a:spcPts val="332"/>
              </a:spcBef>
              <a:buNone/>
            </a:pPr>
            <a:endParaRPr lang="en-US" sz="1800" dirty="0">
              <a:solidFill>
                <a:schemeClr val="accent2"/>
              </a:solidFill>
              <a:latin typeface="+mn-lt"/>
            </a:endParaRPr>
          </a:p>
          <a:p>
            <a:pPr lvl="1">
              <a:spcBef>
                <a:spcPts val="332"/>
              </a:spcBef>
              <a:buNone/>
            </a:pPr>
            <a:endParaRPr lang="en-US" sz="1800" dirty="0" smtClean="0">
              <a:solidFill>
                <a:schemeClr val="accent2"/>
              </a:solidFill>
              <a:latin typeface="+mn-lt"/>
            </a:endParaRPr>
          </a:p>
          <a:p>
            <a:pPr lvl="1">
              <a:spcBef>
                <a:spcPts val="332"/>
              </a:spcBef>
              <a:buNone/>
            </a:pPr>
            <a:endParaRPr lang="en-US" sz="1800" dirty="0">
              <a:solidFill>
                <a:schemeClr val="accent2"/>
              </a:solidFill>
              <a:latin typeface="+mn-lt"/>
            </a:endParaRPr>
          </a:p>
          <a:p>
            <a:pPr>
              <a:spcBef>
                <a:spcPts val="332"/>
              </a:spcBef>
              <a:buNone/>
            </a:pPr>
            <a:endParaRPr lang="en-US" sz="1800" dirty="0" smtClean="0">
              <a:latin typeface="+mn-lt"/>
            </a:endParaRPr>
          </a:p>
          <a:p>
            <a:pPr>
              <a:spcBef>
                <a:spcPts val="332"/>
              </a:spcBef>
              <a:buFont typeface="Wingdings" pitchFamily="2" charset="2"/>
              <a:buChar char="§"/>
            </a:pPr>
            <a:r>
              <a:rPr lang="en-US" sz="1400" dirty="0" smtClean="0">
                <a:solidFill>
                  <a:srgbClr val="006600"/>
                </a:solidFill>
                <a:latin typeface="+mn-lt"/>
              </a:rPr>
              <a:t>16 of the proposals requested research support from two or more of the six sub-programs, e.g. “umbrella” proposals, in which case the proposal was sent in its entirety to all relevant panels. </a:t>
            </a:r>
          </a:p>
          <a:p>
            <a:pPr lvl="1">
              <a:spcBef>
                <a:spcPts val="332"/>
              </a:spcBef>
            </a:pPr>
            <a:r>
              <a:rPr lang="en-US" sz="1400" dirty="0" smtClean="0">
                <a:solidFill>
                  <a:schemeClr val="tx1"/>
                </a:solidFill>
                <a:latin typeface="+mn-lt"/>
              </a:rPr>
              <a:t>However, the panels were asked to explicitly compare and rank only the section(s) of the proposal relevant to the sub-program they were reviewing.</a:t>
            </a:r>
          </a:p>
          <a:p>
            <a:pPr lvl="1">
              <a:spcBef>
                <a:spcPts val="332"/>
              </a:spcBef>
            </a:pPr>
            <a:endParaRPr lang="en-US" sz="1400" dirty="0" smtClean="0">
              <a:latin typeface="+mn-lt"/>
            </a:endParaRPr>
          </a:p>
          <a:p>
            <a:pPr>
              <a:spcBef>
                <a:spcPts val="332"/>
              </a:spcBef>
              <a:buFont typeface="Wingdings" pitchFamily="2" charset="2"/>
              <a:buChar char="§"/>
            </a:pPr>
            <a:r>
              <a:rPr lang="en-US" sz="1400" dirty="0" smtClean="0">
                <a:solidFill>
                  <a:srgbClr val="006600"/>
                </a:solidFill>
                <a:latin typeface="+mn-lt"/>
              </a:rPr>
              <a:t>Each proposal which satisfied the requirements of the solicitation was sent out for review by at least three experts.</a:t>
            </a:r>
            <a:r>
              <a:rPr lang="en-US" sz="1400" dirty="0" smtClean="0">
                <a:latin typeface="+mn-lt"/>
              </a:rPr>
              <a:t>  </a:t>
            </a:r>
          </a:p>
          <a:p>
            <a:pPr lvl="1">
              <a:spcBef>
                <a:spcPts val="232"/>
              </a:spcBef>
            </a:pPr>
            <a:r>
              <a:rPr lang="en-US" sz="1400" dirty="0" smtClean="0">
                <a:solidFill>
                  <a:schemeClr val="tx1"/>
                </a:solidFill>
                <a:latin typeface="+mn-lt"/>
              </a:rPr>
              <a:t>127 reviewers participated in the review process.  In cases where there were proposals on similar topics, reviewers were sent multiple proposals.</a:t>
            </a:r>
          </a:p>
          <a:p>
            <a:pPr lvl="1">
              <a:spcBef>
                <a:spcPts val="232"/>
              </a:spcBef>
            </a:pPr>
            <a:r>
              <a:rPr lang="en-US" sz="1400" dirty="0" smtClean="0">
                <a:solidFill>
                  <a:srgbClr val="C00000"/>
                </a:solidFill>
                <a:latin typeface="+mn-lt"/>
              </a:rPr>
              <a:t>571 reviews were completed with an average 4.6 reviews per proposal </a:t>
            </a:r>
          </a:p>
        </p:txBody>
      </p:sp>
      <p:graphicFrame>
        <p:nvGraphicFramePr>
          <p:cNvPr id="7" name="Table 6"/>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40902701"/>
              </p:ext>
            </p:extLst>
          </p:nvPr>
        </p:nvGraphicFramePr>
        <p:xfrm>
          <a:off x="228600" y="1371600"/>
          <a:ext cx="8686800" cy="2189572"/>
        </p:xfrm>
        <a:graphic>
          <a:graphicData uri="http://schemas.openxmlformats.org/drawingml/2006/table">
            <a:tbl>
              <a:tblPr lastRow="1" bandRow="1">
                <a:tableStyleId>{5C22544A-7EE6-4342-B048-85BDC9FD1C3A}</a:tableStyleId>
              </a:tblPr>
              <a:tblGrid>
                <a:gridCol w="3581400"/>
                <a:gridCol w="2133600"/>
                <a:gridCol w="2971800"/>
              </a:tblGrid>
              <a:tr h="325349">
                <a:tc>
                  <a:txBody>
                    <a:bodyPr/>
                    <a:lstStyle/>
                    <a:p>
                      <a:pPr marL="0" marR="0">
                        <a:lnSpc>
                          <a:spcPct val="115000"/>
                        </a:lnSpc>
                        <a:spcBef>
                          <a:spcPts val="0"/>
                        </a:spcBef>
                        <a:spcAft>
                          <a:spcPts val="0"/>
                        </a:spcAft>
                      </a:pPr>
                      <a:r>
                        <a:rPr lang="en-US" sz="1800" b="1" dirty="0" smtClean="0">
                          <a:solidFill>
                            <a:schemeClr val="bg1"/>
                          </a:solidFill>
                          <a:latin typeface="+mn-lt"/>
                          <a:ea typeface="Calibri"/>
                          <a:cs typeface="Times New Roman"/>
                        </a:rPr>
                        <a:t>Research Subprogram</a:t>
                      </a:r>
                      <a:endParaRPr lang="en-US" sz="1800" b="1" dirty="0">
                        <a:solidFill>
                          <a:schemeClr val="bg1"/>
                        </a:solidFill>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b="1" dirty="0" smtClean="0">
                          <a:solidFill>
                            <a:schemeClr val="bg1"/>
                          </a:solidFill>
                        </a:rPr>
                        <a:t>Panel Deliberations</a:t>
                      </a:r>
                      <a:endParaRPr lang="en-US" sz="1800" b="1" dirty="0">
                        <a:solidFill>
                          <a:schemeClr val="bg1"/>
                        </a:solidFill>
                        <a:latin typeface="+mn-lt"/>
                        <a:ea typeface="Calibri"/>
                        <a:cs typeface="Times New Roman"/>
                      </a:endParaRPr>
                    </a:p>
                  </a:txBody>
                  <a:tcPr marL="68580" marR="68580" marT="0" marB="0">
                    <a:lnL w="28575"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800" b="1" dirty="0" smtClean="0">
                          <a:solidFill>
                            <a:schemeClr val="bg1"/>
                          </a:solidFill>
                          <a:latin typeface="+mn-lt"/>
                          <a:ea typeface="+mn-ea"/>
                          <a:cs typeface="+mn-cs"/>
                        </a:rPr>
                        <a:t>#</a:t>
                      </a:r>
                      <a:r>
                        <a:rPr lang="en-US" sz="1800" b="1" baseline="0" dirty="0" smtClean="0">
                          <a:solidFill>
                            <a:schemeClr val="bg1"/>
                          </a:solidFill>
                          <a:latin typeface="+mn-lt"/>
                          <a:ea typeface="+mn-ea"/>
                          <a:cs typeface="+mn-cs"/>
                        </a:rPr>
                        <a:t> of Total Proposals Reviewed</a:t>
                      </a:r>
                    </a:p>
                    <a:p>
                      <a:pPr marL="0" marR="0" algn="ctr">
                        <a:lnSpc>
                          <a:spcPct val="115000"/>
                        </a:lnSpc>
                        <a:spcBef>
                          <a:spcPts val="0"/>
                        </a:spcBef>
                        <a:spcAft>
                          <a:spcPts val="0"/>
                        </a:spcAft>
                      </a:pPr>
                      <a:r>
                        <a:rPr lang="en-US" sz="1000" b="1" baseline="0" dirty="0" smtClean="0">
                          <a:solidFill>
                            <a:schemeClr val="bg1"/>
                          </a:solidFill>
                          <a:latin typeface="+mn-lt"/>
                          <a:ea typeface="+mn-ea"/>
                          <a:cs typeface="+mn-cs"/>
                        </a:rPr>
                        <a:t>[includes proposals containing multiple subprograms]</a:t>
                      </a:r>
                      <a:endParaRPr lang="en-US" sz="1000" b="1" dirty="0">
                        <a:solidFill>
                          <a:schemeClr val="bg1"/>
                        </a:solidFill>
                        <a:latin typeface="+mn-lt"/>
                        <a:ea typeface="Calibri"/>
                        <a:cs typeface="Times New Roman"/>
                      </a:endParaRPr>
                    </a:p>
                  </a:txBody>
                  <a:tcPr marL="68580" marR="68580" marT="0" marB="0">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r>
              <a:tr h="263770">
                <a:tc>
                  <a:txBody>
                    <a:bodyPr/>
                    <a:lstStyle/>
                    <a:p>
                      <a:pPr marL="0" marR="0">
                        <a:lnSpc>
                          <a:spcPct val="115000"/>
                        </a:lnSpc>
                        <a:spcBef>
                          <a:spcPts val="0"/>
                        </a:spcBef>
                        <a:spcAft>
                          <a:spcPts val="0"/>
                        </a:spcAft>
                      </a:pPr>
                      <a:r>
                        <a:rPr lang="en-US" sz="1600" b="1" dirty="0" smtClean="0"/>
                        <a:t>Intensity Frontier</a:t>
                      </a:r>
                      <a:endParaRPr lang="en-US" sz="1600" b="1" dirty="0">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smtClean="0"/>
                        <a:t>November 12-13, 2013</a:t>
                      </a:r>
                      <a:endParaRPr lang="en-US" sz="16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smtClean="0">
                          <a:latin typeface="+mn-lt"/>
                        </a:rPr>
                        <a:t>26</a:t>
                      </a:r>
                      <a:endParaRPr lang="en-US" sz="16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68510">
                <a:tc>
                  <a:txBody>
                    <a:bodyPr/>
                    <a:lstStyle/>
                    <a:p>
                      <a:pPr marL="0" marR="0">
                        <a:lnSpc>
                          <a:spcPct val="115000"/>
                        </a:lnSpc>
                        <a:spcBef>
                          <a:spcPts val="0"/>
                        </a:spcBef>
                        <a:spcAft>
                          <a:spcPts val="0"/>
                        </a:spcAft>
                      </a:pPr>
                      <a:r>
                        <a:rPr lang="en-US" sz="1600" b="1" dirty="0" smtClean="0"/>
                        <a:t>HEP</a:t>
                      </a:r>
                      <a:r>
                        <a:rPr lang="en-US" sz="1600" b="1" baseline="0" dirty="0" smtClean="0"/>
                        <a:t> </a:t>
                      </a:r>
                      <a:r>
                        <a:rPr lang="en-US" sz="1600" b="1" dirty="0" smtClean="0"/>
                        <a:t>Theory</a:t>
                      </a:r>
                      <a:endParaRPr lang="en-US" sz="1600" b="1" dirty="0">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a:r>
                        <a:rPr lang="en-US" sz="1600" b="1" dirty="0" smtClean="0"/>
                        <a:t>November 13-15, 2013</a:t>
                      </a:r>
                      <a:endParaRPr lang="en-US" sz="16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a:r>
                        <a:rPr lang="en-US" sz="1600" b="1" dirty="0" smtClean="0">
                          <a:latin typeface="+mn-lt"/>
                        </a:rPr>
                        <a:t>33</a:t>
                      </a:r>
                      <a:endParaRPr lang="en-US" sz="16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r>
              <a:tr h="281354">
                <a:tc>
                  <a:txBody>
                    <a:bodyPr/>
                    <a:lstStyle/>
                    <a:p>
                      <a:pPr marL="0" marR="0">
                        <a:lnSpc>
                          <a:spcPct val="115000"/>
                        </a:lnSpc>
                        <a:spcBef>
                          <a:spcPts val="0"/>
                        </a:spcBef>
                        <a:spcAft>
                          <a:spcPts val="0"/>
                        </a:spcAft>
                      </a:pPr>
                      <a:r>
                        <a:rPr lang="en-US" sz="1600" b="1" dirty="0" smtClean="0"/>
                        <a:t>Accelerator Science and Technology R&amp;D</a:t>
                      </a:r>
                      <a:endParaRPr lang="en-US" sz="1600" b="1" dirty="0">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baseline="0" dirty="0" smtClean="0"/>
                        <a:t>November 14-15, 2013</a:t>
                      </a:r>
                      <a:endParaRPr lang="en-US" sz="16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smtClean="0">
                          <a:latin typeface="+mn-lt"/>
                        </a:rPr>
                        <a:t>29</a:t>
                      </a:r>
                      <a:endParaRPr lang="en-US" sz="16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63769">
                <a:tc>
                  <a:txBody>
                    <a:bodyPr/>
                    <a:lstStyle/>
                    <a:p>
                      <a:pPr marL="0" marR="0">
                        <a:lnSpc>
                          <a:spcPct val="115000"/>
                        </a:lnSpc>
                        <a:spcBef>
                          <a:spcPts val="0"/>
                        </a:spcBef>
                        <a:spcAft>
                          <a:spcPts val="0"/>
                        </a:spcAft>
                      </a:pPr>
                      <a:r>
                        <a:rPr lang="en-US" sz="1600" b="1" dirty="0" smtClean="0">
                          <a:latin typeface="+mn-lt"/>
                          <a:ea typeface="+mn-ea"/>
                          <a:cs typeface="+mn-cs"/>
                        </a:rPr>
                        <a:t>Particle</a:t>
                      </a:r>
                      <a:r>
                        <a:rPr lang="en-US" sz="1600" b="1" baseline="0" dirty="0" smtClean="0">
                          <a:latin typeface="+mn-lt"/>
                          <a:ea typeface="+mn-ea"/>
                          <a:cs typeface="+mn-cs"/>
                        </a:rPr>
                        <a:t> Detector R&amp;D</a:t>
                      </a:r>
                      <a:endParaRPr lang="en-US" sz="1600" b="1" dirty="0">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a:r>
                        <a:rPr lang="en-US" sz="1600" b="1" dirty="0" smtClean="0"/>
                        <a:t>November 18-19, 2013</a:t>
                      </a:r>
                      <a:endParaRPr lang="en-US" sz="16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a:r>
                        <a:rPr lang="en-US" sz="1600" b="1" dirty="0" smtClean="0">
                          <a:latin typeface="+mn-lt"/>
                        </a:rPr>
                        <a:t>14</a:t>
                      </a:r>
                      <a:endParaRPr lang="en-US" sz="1600" b="1" dirty="0">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r>
              <a:tr h="281354">
                <a:tc>
                  <a:txBody>
                    <a:bodyPr/>
                    <a:lstStyle/>
                    <a:p>
                      <a:pPr marL="0" marR="0">
                        <a:lnSpc>
                          <a:spcPct val="115000"/>
                        </a:lnSpc>
                        <a:spcBef>
                          <a:spcPts val="0"/>
                        </a:spcBef>
                        <a:spcAft>
                          <a:spcPts val="0"/>
                        </a:spcAft>
                      </a:pPr>
                      <a:r>
                        <a:rPr lang="en-US" sz="1600" b="1" dirty="0" smtClean="0">
                          <a:latin typeface="+mn-lt"/>
                          <a:ea typeface="Calibri"/>
                          <a:cs typeface="Times New Roman"/>
                        </a:rPr>
                        <a:t>Energy</a:t>
                      </a:r>
                      <a:r>
                        <a:rPr lang="en-US" sz="1600" b="1" baseline="0" dirty="0" smtClean="0">
                          <a:latin typeface="+mn-lt"/>
                          <a:ea typeface="Calibri"/>
                          <a:cs typeface="Times New Roman"/>
                        </a:rPr>
                        <a:t> Frontier</a:t>
                      </a:r>
                      <a:endParaRPr lang="en-US" sz="1600" b="1" dirty="0">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b="1" baseline="0" dirty="0" smtClean="0"/>
                        <a:t>November 19-20, 2013</a:t>
                      </a:r>
                      <a:endParaRPr lang="en-US" sz="1600" b="1" dirty="0">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b="1" dirty="0" smtClean="0">
                          <a:latin typeface="+mn-lt"/>
                          <a:ea typeface="Calibri"/>
                          <a:cs typeface="Times New Roman"/>
                        </a:rPr>
                        <a:t>20</a:t>
                      </a:r>
                      <a:endParaRPr lang="en-US" sz="1600" b="1" dirty="0">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94888">
                <a:tc>
                  <a:txBody>
                    <a:bodyPr/>
                    <a:lstStyle/>
                    <a:p>
                      <a:pPr marL="0" marR="0">
                        <a:lnSpc>
                          <a:spcPct val="115000"/>
                        </a:lnSpc>
                        <a:spcBef>
                          <a:spcPts val="0"/>
                        </a:spcBef>
                        <a:spcAft>
                          <a:spcPts val="0"/>
                        </a:spcAft>
                      </a:pPr>
                      <a:r>
                        <a:rPr lang="en-US" sz="1600" b="1" dirty="0" smtClean="0">
                          <a:solidFill>
                            <a:schemeClr val="tx1"/>
                          </a:solidFill>
                          <a:latin typeface="+mn-lt"/>
                          <a:ea typeface="+mn-ea"/>
                          <a:cs typeface="+mn-cs"/>
                        </a:rPr>
                        <a:t>Cosmic</a:t>
                      </a:r>
                      <a:r>
                        <a:rPr lang="en-US" sz="1600" b="1" baseline="0" dirty="0" smtClean="0">
                          <a:solidFill>
                            <a:schemeClr val="tx1"/>
                          </a:solidFill>
                          <a:latin typeface="+mn-lt"/>
                          <a:ea typeface="+mn-ea"/>
                          <a:cs typeface="+mn-cs"/>
                        </a:rPr>
                        <a:t> Frontier</a:t>
                      </a:r>
                      <a:endParaRPr lang="en-US" sz="1600" b="1" dirty="0">
                        <a:solidFill>
                          <a:schemeClr val="tx1"/>
                        </a:solidFill>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a:r>
                        <a:rPr lang="en-US" sz="1600" b="1" dirty="0" smtClean="0">
                          <a:solidFill>
                            <a:schemeClr val="tx1"/>
                          </a:solidFill>
                        </a:rPr>
                        <a:t>November 20-22,</a:t>
                      </a:r>
                      <a:r>
                        <a:rPr lang="en-US" sz="1600" b="1" baseline="0" dirty="0" smtClean="0">
                          <a:solidFill>
                            <a:schemeClr val="tx1"/>
                          </a:solidFill>
                        </a:rPr>
                        <a:t> 2013</a:t>
                      </a:r>
                      <a:endParaRPr lang="en-US" sz="1600" b="1" dirty="0">
                        <a:solidFill>
                          <a:schemeClr val="tx1"/>
                        </a:solidFill>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ctr"/>
                      <a:r>
                        <a:rPr lang="en-US" sz="1600" b="1" dirty="0" smtClean="0">
                          <a:solidFill>
                            <a:schemeClr val="tx1"/>
                          </a:solidFill>
                          <a:latin typeface="+mn-lt"/>
                        </a:rPr>
                        <a:t>28</a:t>
                      </a:r>
                      <a:endParaRPr lang="en-US" sz="1600" b="1" dirty="0">
                        <a:solidFill>
                          <a:schemeClr val="tx1"/>
                        </a:solidFill>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r>
            </a:tbl>
          </a:graphicData>
        </a:graphic>
      </p:graphicFrame>
      <p:sp>
        <p:nvSpPr>
          <p:cNvPr id="8" name="Rectangle 8"/>
          <p:cNvSpPr>
            <a:spLocks noChangeArrowheads="1"/>
          </p:cNvSpPr>
          <p:nvPr/>
        </p:nvSpPr>
        <p:spPr bwMode="auto">
          <a:xfrm>
            <a:off x="0" y="6096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cxnSp>
        <p:nvCxnSpPr>
          <p:cNvPr id="10" name="Straight Connector 9"/>
          <p:cNvCxnSpPr/>
          <p:nvPr/>
        </p:nvCxnSpPr>
        <p:spPr bwMode="auto">
          <a:xfrm>
            <a:off x="192947" y="6262418"/>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804586" y="6581001"/>
            <a:ext cx="263214" cy="276999"/>
          </a:xfrm>
          <a:prstGeom prst="rect">
            <a:avLst/>
          </a:prstGeom>
          <a:noFill/>
        </p:spPr>
        <p:txBody>
          <a:bodyPr wrap="none" rtlCol="0">
            <a:spAutoFit/>
          </a:bodyPr>
          <a:lstStyle/>
          <a:p>
            <a:r>
              <a:rPr lang="en-US" sz="1200" dirty="0" smtClean="0"/>
              <a:t>4</a:t>
            </a:r>
            <a:endParaRPr lang="en-US" sz="12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299321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609600"/>
          </a:xfrm>
        </p:spPr>
        <p:txBody>
          <a:bodyPr>
            <a:noAutofit/>
          </a:bodyPr>
          <a:lstStyle/>
          <a:p>
            <a:r>
              <a:rPr lang="en-US" sz="2400" b="1" dirty="0" smtClean="0">
                <a:solidFill>
                  <a:srgbClr val="006600"/>
                </a:solidFill>
                <a:effectLst>
                  <a:outerShdw blurRad="38100" dist="38100" dir="2700000" algn="tl">
                    <a:srgbClr val="000000">
                      <a:alpha val="43137"/>
                    </a:srgbClr>
                  </a:outerShdw>
                </a:effectLst>
                <a:latin typeface="Cambria" panose="02040503050406030204" pitchFamily="18" charset="0"/>
              </a:rPr>
              <a:t>FY14 Comparative Review: Declined Proposals</a:t>
            </a:r>
            <a:endParaRPr lang="en-US" sz="2400" b="1" dirty="0">
              <a:solidFill>
                <a:srgbClr val="006600"/>
              </a:solidFill>
              <a:effectLst>
                <a:outerShdw blurRad="38100" dist="38100" dir="2700000" algn="tl">
                  <a:srgbClr val="000000">
                    <a:alpha val="43137"/>
                  </a:srgbClr>
                </a:outerShdw>
              </a:effectLst>
              <a:latin typeface="Cambria" panose="02040503050406030204" pitchFamily="18" charset="0"/>
            </a:endParaRPr>
          </a:p>
        </p:txBody>
      </p:sp>
      <p:sp>
        <p:nvSpPr>
          <p:cNvPr id="3" name="Content Placeholder 2"/>
          <p:cNvSpPr>
            <a:spLocks noGrp="1"/>
          </p:cNvSpPr>
          <p:nvPr>
            <p:ph idx="1"/>
          </p:nvPr>
        </p:nvSpPr>
        <p:spPr>
          <a:xfrm>
            <a:off x="228599" y="838200"/>
            <a:ext cx="8688897" cy="5410200"/>
          </a:xfrm>
        </p:spPr>
        <p:txBody>
          <a:bodyPr>
            <a:normAutofit/>
          </a:bodyPr>
          <a:lstStyle/>
          <a:p>
            <a:pPr>
              <a:buFont typeface="Wingdings" pitchFamily="2" charset="2"/>
              <a:buChar char="§"/>
            </a:pPr>
            <a:r>
              <a:rPr lang="en-US" sz="2000" dirty="0" smtClean="0">
                <a:solidFill>
                  <a:srgbClr val="006600"/>
                </a:solidFill>
                <a:latin typeface="+mn-lt"/>
              </a:rPr>
              <a:t>Based on the reviewers’ assessments, the comparison and ranking of the proposals by the panel(s) within the subprogram(s), evaluations of the needs of the HEP research program by the respective program managers, the potential impact of the proposed work, the proposals’ responsiveness to the FY14 HEP Comparative Review FOA:</a:t>
            </a:r>
          </a:p>
          <a:p>
            <a:pPr lvl="1"/>
            <a:r>
              <a:rPr lang="en-US" sz="1800" dirty="0" smtClean="0">
                <a:solidFill>
                  <a:schemeClr val="tx1"/>
                </a:solidFill>
                <a:latin typeface="+mn-lt"/>
              </a:rPr>
              <a:t>62 proposals were recommended for declination</a:t>
            </a:r>
          </a:p>
          <a:p>
            <a:pPr lvl="1"/>
            <a:r>
              <a:rPr lang="en-US" sz="1800" dirty="0">
                <a:solidFill>
                  <a:schemeClr val="tx1"/>
                </a:solidFill>
                <a:latin typeface="+mn-lt"/>
              </a:rPr>
              <a:t>d</a:t>
            </a:r>
            <a:r>
              <a:rPr lang="en-US" sz="1800" dirty="0" smtClean="0">
                <a:solidFill>
                  <a:schemeClr val="tx1"/>
                </a:solidFill>
                <a:latin typeface="+mn-lt"/>
              </a:rPr>
              <a:t>eclinations primarily due to</a:t>
            </a:r>
          </a:p>
          <a:p>
            <a:pPr lvl="2"/>
            <a:r>
              <a:rPr lang="en-US" dirty="0" smtClean="0">
                <a:solidFill>
                  <a:srgbClr val="C00000"/>
                </a:solidFill>
                <a:latin typeface="+mn-lt"/>
              </a:rPr>
              <a:t>proposals and/or senior investigators received poor merit reviews and/or reviewers noted that the proposed research would not have high impact when compared to others in the same subprogram</a:t>
            </a:r>
          </a:p>
          <a:p>
            <a:pPr lvl="2"/>
            <a:r>
              <a:rPr lang="en-US" dirty="0" smtClean="0">
                <a:solidFill>
                  <a:srgbClr val="C00000"/>
                </a:solidFill>
                <a:latin typeface="+mn-lt"/>
              </a:rPr>
              <a:t>proposals were seeking support for research currently not within the DOE/HEP program </a:t>
            </a:r>
          </a:p>
          <a:p>
            <a:pPr lvl="2"/>
            <a:r>
              <a:rPr lang="en-US" dirty="0" smtClean="0">
                <a:solidFill>
                  <a:srgbClr val="C00000"/>
                </a:solidFill>
                <a:latin typeface="+mn-lt"/>
              </a:rPr>
              <a:t>budgetary constraints</a:t>
            </a:r>
          </a:p>
          <a:p>
            <a:pPr lvl="2"/>
            <a:r>
              <a:rPr lang="en-US" dirty="0" smtClean="0">
                <a:solidFill>
                  <a:srgbClr val="C00000"/>
                </a:solidFill>
                <a:latin typeface="+mn-lt"/>
              </a:rPr>
              <a:t>proposals were from senior investigators reviewed poorly in the FY13 comparative review and hence, not supported in a FY13 grant</a:t>
            </a:r>
          </a:p>
        </p:txBody>
      </p:sp>
      <p:sp>
        <p:nvSpPr>
          <p:cNvPr id="7" name="Rectangle 8"/>
          <p:cNvSpPr>
            <a:spLocks noChangeArrowheads="1"/>
          </p:cNvSpPr>
          <p:nvPr/>
        </p:nvSpPr>
        <p:spPr bwMode="auto">
          <a:xfrm>
            <a:off x="0" y="642937"/>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cxnSp>
        <p:nvCxnSpPr>
          <p:cNvPr id="9" name="Straight Connector 8"/>
          <p:cNvCxnSpPr/>
          <p:nvPr/>
        </p:nvCxnSpPr>
        <p:spPr bwMode="auto">
          <a:xfrm>
            <a:off x="178087" y="6271210"/>
            <a:ext cx="8758106"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804586" y="6581001"/>
            <a:ext cx="263214" cy="276999"/>
          </a:xfrm>
          <a:prstGeom prst="rect">
            <a:avLst/>
          </a:prstGeom>
          <a:noFill/>
        </p:spPr>
        <p:txBody>
          <a:bodyPr wrap="none" rtlCol="0">
            <a:spAutoFit/>
          </a:bodyPr>
          <a:lstStyle/>
          <a:p>
            <a:r>
              <a:rPr lang="en-US" sz="1200" dirty="0" smtClean="0"/>
              <a:t>6</a:t>
            </a:r>
            <a:endParaRPr lang="en-US" sz="12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082080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Two-step merit review process:</a:t>
            </a:r>
          </a:p>
          <a:p>
            <a:pPr lvl="1"/>
            <a:r>
              <a:rPr lang="en-US" dirty="0"/>
              <a:t>Stage 1 : three or four specialized written reviews collected for all candidates, followed by down-select of up to top five (some flexibility allowed) per research thrust (Advanced Accelerator R&amp;D, Cosmic Frontier, Detector R&amp;D, Energy Frontier, Intensity Frontier, Theory).</a:t>
            </a:r>
          </a:p>
          <a:p>
            <a:pPr lvl="1"/>
            <a:r>
              <a:rPr lang="en-US" dirty="0"/>
              <a:t>Stage 2:  panel review of top 26 proposals, with a single panel evaluating all proposals together. Each panel member provided DOE HEP with his or her top ten proposals across all research thrusts.</a:t>
            </a:r>
          </a:p>
          <a:p>
            <a:r>
              <a:rPr lang="en-US" dirty="0"/>
              <a:t>Changes compared to last year:</a:t>
            </a:r>
          </a:p>
          <a:p>
            <a:pPr lvl="1"/>
            <a:r>
              <a:rPr lang="en-US" dirty="0"/>
              <a:t>Lab and university proposals reviewed together.</a:t>
            </a:r>
          </a:p>
          <a:p>
            <a:pPr lvl="1"/>
            <a:r>
              <a:rPr lang="en-US" dirty="0"/>
              <a:t>Theory, accelerator, and experimental HEP thrusts reviewed together.</a:t>
            </a:r>
          </a:p>
          <a:p>
            <a:pPr lvl="1"/>
            <a:r>
              <a:rPr lang="en-US" dirty="0"/>
              <a:t>Common two-step procedure employed for all thrusts.</a:t>
            </a:r>
          </a:p>
          <a:p>
            <a:pPr lvl="1"/>
            <a:r>
              <a:rPr lang="en-US" dirty="0"/>
              <a:t>All proposals reviewed, but only “top third” received panel consideration. Panel pool ~ 5× award total.</a:t>
            </a:r>
          </a:p>
          <a:p>
            <a:endParaRPr lang="en-US" dirty="0"/>
          </a:p>
          <a:p>
            <a:endParaRPr lang="en-US" dirty="0"/>
          </a:p>
        </p:txBody>
      </p:sp>
      <p:sp>
        <p:nvSpPr>
          <p:cNvPr id="4098" name="Rectangle 2"/>
          <p:cNvSpPr>
            <a:spLocks noGrp="1" noChangeArrowheads="1"/>
          </p:cNvSpPr>
          <p:nvPr>
            <p:ph type="title"/>
          </p:nvPr>
        </p:nvSpPr>
        <p:spPr>
          <a:noFill/>
        </p:spPr>
        <p:txBody>
          <a:bodyPr>
            <a:normAutofit/>
          </a:bodyPr>
          <a:lstStyle/>
          <a:p>
            <a:r>
              <a:rPr lang="en-US" dirty="0" smtClean="0"/>
              <a:t>FY14 - Early </a:t>
            </a:r>
            <a:r>
              <a:rPr lang="en-US" dirty="0"/>
              <a:t>Career Selection Procedure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64017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69238" y="806547"/>
            <a:ext cx="9074761" cy="5444783"/>
          </a:xfrm>
          <a:noFill/>
        </p:spPr>
        <p:txBody>
          <a:bodyPr lIns="91440" tIns="45720" rIns="91440" bIns="45720">
            <a:noAutofit/>
          </a:bodyPr>
          <a:lstStyle/>
          <a:p>
            <a:pPr marL="0" lvl="1" indent="0">
              <a:spcBef>
                <a:spcPts val="0"/>
              </a:spcBef>
              <a:spcAft>
                <a:spcPts val="0"/>
              </a:spcAft>
              <a:buFont typeface="Arial" charset="0"/>
              <a:buNone/>
            </a:pPr>
            <a:r>
              <a:rPr lang="en-US" sz="1800" b="1" u="sng" dirty="0" smtClean="0">
                <a:cs typeface="Tahoma" pitchFamily="34" charset="0"/>
              </a:rPr>
              <a:t>FACA panels &amp; subpanels – official advice:</a:t>
            </a:r>
          </a:p>
          <a:p>
            <a:pPr marL="0" lvl="1" indent="0">
              <a:spcBef>
                <a:spcPts val="0"/>
              </a:spcBef>
              <a:spcAft>
                <a:spcPts val="0"/>
              </a:spcAft>
              <a:buFont typeface="Wingdings" pitchFamily="2" charset="2"/>
              <a:buChar char="Ø"/>
            </a:pPr>
            <a:r>
              <a:rPr lang="en-US" sz="1800" dirty="0" smtClean="0">
                <a:solidFill>
                  <a:srgbClr val="285C00"/>
                </a:solidFill>
                <a:cs typeface="Tahoma" pitchFamily="34" charset="0"/>
              </a:rPr>
              <a:t>  </a:t>
            </a:r>
            <a:r>
              <a:rPr lang="en-US" sz="1800" b="1" dirty="0" smtClean="0">
                <a:solidFill>
                  <a:schemeClr val="tx1"/>
                </a:solidFill>
                <a:cs typeface="Tahoma" pitchFamily="34" charset="0"/>
              </a:rPr>
              <a:t>High Energy Physics Advisory Panel (HEPAP)</a:t>
            </a:r>
            <a:r>
              <a:rPr lang="en-US" sz="1800" dirty="0" smtClean="0">
                <a:solidFill>
                  <a:schemeClr val="tx1"/>
                </a:solidFill>
                <a:cs typeface="Tahoma" pitchFamily="34" charset="0"/>
              </a:rPr>
              <a:t> </a:t>
            </a:r>
          </a:p>
          <a:p>
            <a:pPr marL="742904" lvl="2" indent="-342900">
              <a:spcBef>
                <a:spcPts val="0"/>
              </a:spcBef>
              <a:spcAft>
                <a:spcPts val="0"/>
              </a:spcAft>
              <a:buFont typeface="Arial" panose="020B0604020202020204" pitchFamily="34" charset="0"/>
              <a:buChar char="•"/>
            </a:pPr>
            <a:r>
              <a:rPr lang="en-US" sz="1800" dirty="0" smtClean="0">
                <a:latin typeface="+mn-lt"/>
                <a:cs typeface="Tahoma" pitchFamily="34" charset="0"/>
              </a:rPr>
              <a:t>reports to DOE and NSF</a:t>
            </a:r>
          </a:p>
          <a:p>
            <a:pPr marL="742904" lvl="2" indent="-342900">
              <a:spcBef>
                <a:spcPts val="0"/>
              </a:spcBef>
              <a:spcAft>
                <a:spcPts val="0"/>
              </a:spcAft>
              <a:buFont typeface="Arial" panose="020B0604020202020204" pitchFamily="34" charset="0"/>
              <a:buChar char="•"/>
            </a:pPr>
            <a:r>
              <a:rPr lang="en-US" sz="1800" dirty="0" smtClean="0">
                <a:latin typeface="+mn-lt"/>
                <a:cs typeface="Tahoma" pitchFamily="34" charset="0"/>
              </a:rPr>
              <a:t>provides the </a:t>
            </a:r>
            <a:r>
              <a:rPr lang="en-US" sz="1800" b="1" u="sng" dirty="0" smtClean="0">
                <a:latin typeface="+mn-lt"/>
                <a:cs typeface="Tahoma" pitchFamily="34" charset="0"/>
              </a:rPr>
              <a:t>primary advice for the HEP program</a:t>
            </a:r>
          </a:p>
          <a:p>
            <a:pPr marL="684213" lvl="2" indent="-285750">
              <a:spcBef>
                <a:spcPts val="0"/>
              </a:spcBef>
              <a:spcAft>
                <a:spcPts val="0"/>
              </a:spcAft>
            </a:pPr>
            <a:r>
              <a:rPr lang="en-US" sz="1800" dirty="0">
                <a:latin typeface="+mn-lt"/>
                <a:cs typeface="Tahoma" pitchFamily="34" charset="0"/>
              </a:rPr>
              <a:t> </a:t>
            </a:r>
            <a:r>
              <a:rPr lang="en-US" sz="1800" dirty="0" smtClean="0">
                <a:latin typeface="+mn-lt"/>
                <a:cs typeface="Tahoma" pitchFamily="34" charset="0"/>
              </a:rPr>
              <a:t>create subpanels for detailed studies (e.g. PASAG, P5)</a:t>
            </a:r>
            <a:endParaRPr lang="en-US" sz="1800" u="sng" dirty="0" smtClean="0">
              <a:latin typeface="+mn-lt"/>
              <a:cs typeface="Tahoma" pitchFamily="34" charset="0"/>
            </a:endParaRPr>
          </a:p>
          <a:p>
            <a:pPr marL="398463" lvl="2" indent="0">
              <a:spcBef>
                <a:spcPts val="0"/>
              </a:spcBef>
              <a:spcAft>
                <a:spcPts val="0"/>
              </a:spcAft>
              <a:buFont typeface="Arial" charset="0"/>
              <a:buNone/>
            </a:pPr>
            <a:endParaRPr lang="en-US" sz="1800" u="sng" dirty="0" smtClean="0">
              <a:latin typeface="+mn-lt"/>
              <a:cs typeface="Arial" charset="0"/>
            </a:endParaRPr>
          </a:p>
          <a:p>
            <a:pPr marL="0" lvl="1" indent="0">
              <a:spcBef>
                <a:spcPts val="0"/>
              </a:spcBef>
              <a:spcAft>
                <a:spcPts val="0"/>
              </a:spcAft>
              <a:buFont typeface="Wingdings" pitchFamily="2" charset="2"/>
              <a:buChar char="Ø"/>
            </a:pPr>
            <a:r>
              <a:rPr lang="en-US" sz="1800" b="1" dirty="0" smtClean="0">
                <a:solidFill>
                  <a:srgbClr val="285C00"/>
                </a:solidFill>
                <a:cs typeface="Arial" charset="0"/>
              </a:rPr>
              <a:t> Astronomy and Astrophysics Advisory Committee (AAAC)</a:t>
            </a:r>
          </a:p>
          <a:p>
            <a:pPr marL="398463" lvl="2" indent="0">
              <a:spcBef>
                <a:spcPts val="0"/>
              </a:spcBef>
              <a:spcAft>
                <a:spcPts val="0"/>
              </a:spcAft>
              <a:buFont typeface="Arial" charset="0"/>
              <a:buNone/>
            </a:pPr>
            <a:r>
              <a:rPr lang="en-US" sz="1800" dirty="0" smtClean="0">
                <a:solidFill>
                  <a:srgbClr val="285C00"/>
                </a:solidFill>
                <a:latin typeface="+mn-lt"/>
                <a:cs typeface="Arial" charset="0"/>
              </a:rPr>
              <a:t> – </a:t>
            </a:r>
            <a:r>
              <a:rPr lang="en-US" sz="1800" dirty="0" smtClean="0">
                <a:latin typeface="+mn-lt"/>
                <a:cs typeface="Arial" charset="0"/>
              </a:rPr>
              <a:t>reports to NASA, NSF and DOE on areas of overlap</a:t>
            </a:r>
          </a:p>
          <a:p>
            <a:pPr marL="398463" lvl="2" indent="0">
              <a:spcBef>
                <a:spcPts val="0"/>
              </a:spcBef>
              <a:spcAft>
                <a:spcPts val="0"/>
              </a:spcAft>
              <a:buFont typeface="Arial" charset="0"/>
              <a:buNone/>
            </a:pPr>
            <a:endParaRPr lang="en-US" sz="1800" dirty="0">
              <a:solidFill>
                <a:srgbClr val="285C00"/>
              </a:solidFill>
              <a:latin typeface="+mn-lt"/>
              <a:cs typeface="Arial" charset="0"/>
            </a:endParaRPr>
          </a:p>
          <a:p>
            <a:pPr marL="0" lvl="2" indent="0">
              <a:spcBef>
                <a:spcPts val="0"/>
              </a:spcBef>
              <a:spcAft>
                <a:spcPts val="0"/>
              </a:spcAft>
              <a:buFont typeface="Arial" charset="0"/>
              <a:buNone/>
            </a:pPr>
            <a:r>
              <a:rPr lang="en-US" sz="1800" b="1" u="sng" dirty="0" smtClean="0">
                <a:solidFill>
                  <a:srgbClr val="285C00"/>
                </a:solidFill>
                <a:latin typeface="+mn-lt"/>
                <a:cs typeface="Arial" charset="0"/>
              </a:rPr>
              <a:t>Recent Subpanels:</a:t>
            </a:r>
          </a:p>
          <a:p>
            <a:pPr marL="285750" lvl="2" indent="-285750">
              <a:spcBef>
                <a:spcPts val="0"/>
              </a:spcBef>
              <a:spcAft>
                <a:spcPts val="0"/>
              </a:spcAft>
              <a:buFont typeface="Arial" panose="020B0604020202020204" pitchFamily="34" charset="0"/>
              <a:buChar char="•"/>
            </a:pPr>
            <a:r>
              <a:rPr lang="en-US" sz="1800" dirty="0" smtClean="0">
                <a:latin typeface="+mn-lt"/>
                <a:cs typeface="Arial" charset="0"/>
              </a:rPr>
              <a:t>P5 (2008) and now P5 (2014) – for strategic planning</a:t>
            </a:r>
          </a:p>
          <a:p>
            <a:pPr marL="285750" lvl="2" indent="-285750" defTabSz="914400">
              <a:spcBef>
                <a:spcPts val="0"/>
              </a:spcBef>
              <a:spcAft>
                <a:spcPts val="0"/>
              </a:spcAft>
              <a:buFont typeface="Arial" panose="020B0604020202020204" pitchFamily="34" charset="0"/>
              <a:buChar char="•"/>
              <a:defRPr/>
            </a:pPr>
            <a:r>
              <a:rPr lang="en-US" sz="1800" dirty="0" smtClean="0">
                <a:latin typeface="+mn-lt"/>
                <a:cs typeface="Tahoma" pitchFamily="34" charset="0"/>
              </a:rPr>
              <a:t>Particle Astrophysics Program Assessment Group (PASAG, 2009</a:t>
            </a:r>
            <a:r>
              <a:rPr lang="en-US" sz="1800" dirty="0">
                <a:solidFill>
                  <a:srgbClr val="336600"/>
                </a:solidFill>
                <a:latin typeface="+mn-lt"/>
                <a:cs typeface="Tahoma" pitchFamily="34" charset="0"/>
              </a:rPr>
              <a:t>) </a:t>
            </a:r>
            <a:endParaRPr lang="en-US" sz="1800" dirty="0" smtClean="0">
              <a:solidFill>
                <a:srgbClr val="336600"/>
              </a:solidFill>
              <a:latin typeface="+mn-lt"/>
              <a:cs typeface="Tahoma" pitchFamily="34" charset="0"/>
            </a:endParaRPr>
          </a:p>
          <a:p>
            <a:pPr marL="0" lvl="2" indent="0" defTabSz="914400">
              <a:spcBef>
                <a:spcPts val="0"/>
              </a:spcBef>
              <a:spcAft>
                <a:spcPts val="0"/>
              </a:spcAft>
              <a:buNone/>
              <a:defRPr/>
            </a:pPr>
            <a:r>
              <a:rPr lang="en-US" sz="1800" dirty="0">
                <a:solidFill>
                  <a:srgbClr val="336600"/>
                </a:solidFill>
                <a:latin typeface="+mn-lt"/>
                <a:cs typeface="Tahoma" pitchFamily="34" charset="0"/>
              </a:rPr>
              <a:t> </a:t>
            </a:r>
            <a:r>
              <a:rPr lang="en-US" sz="1800" dirty="0" smtClean="0">
                <a:solidFill>
                  <a:srgbClr val="336600"/>
                </a:solidFill>
                <a:latin typeface="+mn-lt"/>
                <a:cs typeface="Tahoma" pitchFamily="34" charset="0"/>
              </a:rPr>
              <a:t>      </a:t>
            </a:r>
            <a:endParaRPr lang="en-US" sz="1800" dirty="0" smtClean="0">
              <a:solidFill>
                <a:srgbClr val="0000CC"/>
              </a:solidFill>
              <a:latin typeface="+mn-lt"/>
              <a:cs typeface="Arial" charset="0"/>
            </a:endParaRPr>
          </a:p>
          <a:p>
            <a:pPr marL="0" lvl="1" indent="0">
              <a:spcBef>
                <a:spcPts val="0"/>
              </a:spcBef>
              <a:spcAft>
                <a:spcPts val="0"/>
              </a:spcAft>
              <a:buFont typeface="Arial" charset="0"/>
              <a:buNone/>
            </a:pPr>
            <a:r>
              <a:rPr lang="en-US" sz="1800" b="1" u="sng" dirty="0" smtClean="0">
                <a:solidFill>
                  <a:srgbClr val="006600"/>
                </a:solidFill>
                <a:cs typeface="Tahoma" pitchFamily="34" charset="0"/>
              </a:rPr>
              <a:t>Other Interactions with community:</a:t>
            </a:r>
            <a:endParaRPr lang="en-US" sz="1800" b="1" dirty="0">
              <a:solidFill>
                <a:srgbClr val="006600"/>
              </a:solidFill>
              <a:cs typeface="Tahoma" pitchFamily="34" charset="0"/>
            </a:endParaRPr>
          </a:p>
          <a:p>
            <a:pPr marL="91440" lvl="1" indent="91440" defTabSz="914400">
              <a:spcBef>
                <a:spcPts val="0"/>
              </a:spcBef>
              <a:spcAft>
                <a:spcPts val="0"/>
              </a:spcAft>
              <a:buFont typeface="Wingdings" pitchFamily="2" charset="2"/>
              <a:buChar char="Ø"/>
              <a:defRPr/>
            </a:pPr>
            <a:r>
              <a:rPr lang="en-US" sz="1800" dirty="0">
                <a:solidFill>
                  <a:srgbClr val="0000CC"/>
                </a:solidFill>
                <a:cs typeface="Tahoma" pitchFamily="34" charset="0"/>
              </a:rPr>
              <a:t> National Academies of </a:t>
            </a:r>
            <a:r>
              <a:rPr lang="en-US" sz="1800" dirty="0" smtClean="0">
                <a:solidFill>
                  <a:srgbClr val="0000CC"/>
                </a:solidFill>
                <a:cs typeface="Tahoma" pitchFamily="34" charset="0"/>
              </a:rPr>
              <a:t>Science</a:t>
            </a:r>
          </a:p>
          <a:p>
            <a:pPr marL="91440" lvl="1" indent="91440" defTabSz="914400">
              <a:spcBef>
                <a:spcPts val="0"/>
              </a:spcBef>
              <a:spcAft>
                <a:spcPts val="0"/>
              </a:spcAft>
              <a:buFont typeface="Wingdings" pitchFamily="2" charset="2"/>
              <a:buChar char="Ø"/>
              <a:defRPr/>
            </a:pPr>
            <a:r>
              <a:rPr lang="en-US" sz="1800" dirty="0" smtClean="0">
                <a:solidFill>
                  <a:srgbClr val="0000CC"/>
                </a:solidFill>
                <a:cs typeface="Tahoma" pitchFamily="34" charset="0"/>
              </a:rPr>
              <a:t> APS </a:t>
            </a:r>
            <a:r>
              <a:rPr lang="en-US" sz="1800" dirty="0">
                <a:solidFill>
                  <a:srgbClr val="0000CC"/>
                </a:solidFill>
                <a:cs typeface="Tahoma" pitchFamily="34" charset="0"/>
              </a:rPr>
              <a:t>Division of Particles and Fields (DPF) </a:t>
            </a:r>
            <a:endParaRPr lang="en-US" sz="1800" dirty="0" smtClean="0">
              <a:solidFill>
                <a:srgbClr val="0000CC"/>
              </a:solidFill>
              <a:cs typeface="Tahoma" pitchFamily="34" charset="0"/>
            </a:endParaRPr>
          </a:p>
          <a:p>
            <a:pPr marL="491444" lvl="2" indent="0">
              <a:spcBef>
                <a:spcPts val="0"/>
              </a:spcBef>
              <a:spcAft>
                <a:spcPts val="0"/>
              </a:spcAft>
              <a:buNone/>
              <a:defRPr/>
            </a:pPr>
            <a:r>
              <a:rPr lang="en-US" sz="1600" b="1" dirty="0" smtClean="0">
                <a:solidFill>
                  <a:srgbClr val="0000CC"/>
                </a:solidFill>
                <a:cs typeface="Tahoma" pitchFamily="34" charset="0"/>
              </a:rPr>
              <a:t>– Snowmass community science planning study (2013)</a:t>
            </a:r>
            <a:endParaRPr lang="en-US" sz="1600" dirty="0" smtClean="0">
              <a:solidFill>
                <a:srgbClr val="0000CC"/>
              </a:solidFill>
              <a:cs typeface="Tahoma" pitchFamily="34" charset="0"/>
            </a:endParaRPr>
          </a:p>
          <a:p>
            <a:pPr marL="91440" lvl="1" indent="91440" defTabSz="914400">
              <a:spcBef>
                <a:spcPts val="0"/>
              </a:spcBef>
              <a:spcAft>
                <a:spcPts val="0"/>
              </a:spcAft>
              <a:buFont typeface="Wingdings" pitchFamily="2" charset="2"/>
              <a:buChar char="Ø"/>
              <a:defRPr/>
            </a:pPr>
            <a:r>
              <a:rPr lang="en-US" sz="1800" dirty="0" smtClean="0">
                <a:solidFill>
                  <a:srgbClr val="0000CC"/>
                </a:solidFill>
                <a:cs typeface="Tahoma" pitchFamily="34" charset="0"/>
              </a:rPr>
              <a:t> Specific studies, task forces also provide input to the program</a:t>
            </a:r>
          </a:p>
          <a:p>
            <a:pPr marL="91440" lvl="1" indent="0" defTabSz="914400">
              <a:spcBef>
                <a:spcPts val="0"/>
              </a:spcBef>
              <a:spcAft>
                <a:spcPts val="0"/>
              </a:spcAft>
              <a:buNone/>
              <a:defRPr/>
            </a:pPr>
            <a:r>
              <a:rPr lang="en-US" sz="1800" dirty="0" smtClean="0">
                <a:solidFill>
                  <a:srgbClr val="0000CC"/>
                </a:solidFill>
              </a:rPr>
              <a:t> </a:t>
            </a:r>
          </a:p>
          <a:p>
            <a:pPr marL="0" lvl="1" fontAlgn="auto">
              <a:spcBef>
                <a:spcPts val="0"/>
              </a:spcBef>
              <a:spcAft>
                <a:spcPts val="0"/>
              </a:spcAft>
              <a:buFont typeface="Wingdings" pitchFamily="2" charset="2"/>
              <a:buChar char="Ø"/>
              <a:defRPr/>
            </a:pPr>
            <a:endParaRPr lang="en-US" sz="1800" dirty="0" smtClean="0">
              <a:solidFill>
                <a:srgbClr val="336600"/>
              </a:solidFill>
            </a:endParaRPr>
          </a:p>
        </p:txBody>
      </p:sp>
      <p:sp>
        <p:nvSpPr>
          <p:cNvPr id="27651" name="Title 1"/>
          <p:cNvSpPr>
            <a:spLocks/>
          </p:cNvSpPr>
          <p:nvPr/>
        </p:nvSpPr>
        <p:spPr bwMode="auto">
          <a:xfrm>
            <a:off x="0" y="0"/>
            <a:ext cx="8640763" cy="609600"/>
          </a:xfrm>
          <a:prstGeom prst="rect">
            <a:avLst/>
          </a:prstGeom>
          <a:solidFill>
            <a:schemeClr val="bg1"/>
          </a:solidFill>
          <a:ln w="9525">
            <a:noFill/>
            <a:miter lim="800000"/>
            <a:headEnd/>
            <a:tailEnd/>
          </a:ln>
        </p:spPr>
        <p:txBody>
          <a:bodyPr anchor="ctr"/>
          <a:lstStyle/>
          <a:p>
            <a:pPr algn="ctr" eaLnBrk="0" hangingPunct="0"/>
            <a:r>
              <a:rPr lang="en-US" sz="3200" dirty="0">
                <a:solidFill>
                  <a:srgbClr val="285C00"/>
                </a:solidFill>
                <a:latin typeface="Cambria" panose="02040503050406030204" pitchFamily="18" charset="0"/>
              </a:rPr>
              <a:t>HEP Program </a:t>
            </a:r>
            <a:r>
              <a:rPr lang="en-US" sz="3200" dirty="0" smtClean="0">
                <a:solidFill>
                  <a:srgbClr val="285C00"/>
                </a:solidFill>
                <a:latin typeface="Cambria" panose="02040503050406030204" pitchFamily="18" charset="0"/>
              </a:rPr>
              <a:t>Guidance</a:t>
            </a:r>
            <a:endParaRPr lang="en-US" sz="3200" dirty="0">
              <a:solidFill>
                <a:srgbClr val="285C00"/>
              </a:solidFill>
              <a:latin typeface="Cambria" panose="02040503050406030204" pitchFamily="18" charset="0"/>
            </a:endParaRPr>
          </a:p>
        </p:txBody>
      </p:sp>
      <p:sp>
        <p:nvSpPr>
          <p:cNvPr id="6" name="Slide Number Placeholder 5"/>
          <p:cNvSpPr>
            <a:spLocks noGrp="1"/>
          </p:cNvSpPr>
          <p:nvPr>
            <p:ph type="sldNum" sz="quarter" idx="4294967295"/>
          </p:nvPr>
        </p:nvSpPr>
        <p:spPr>
          <a:xfrm>
            <a:off x="8766175" y="6619875"/>
            <a:ext cx="377825" cy="238125"/>
          </a:xfrm>
          <a:prstGeom prst="rect">
            <a:avLst/>
          </a:prstGeom>
        </p:spPr>
        <p:txBody>
          <a:bodyPr/>
          <a:lstStyle/>
          <a:p>
            <a:pPr>
              <a:defRPr/>
            </a:pPr>
            <a:fld id="{D757FE10-15E1-460C-A482-DCCBDA005350}"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232789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70"/>
            <a:ext cx="8229600" cy="710092"/>
          </a:xfrm>
        </p:spPr>
        <p:txBody>
          <a:bodyPr>
            <a:normAutofit/>
          </a:bodyPr>
          <a:lstStyle/>
          <a:p>
            <a:r>
              <a:rPr lang="en-US" dirty="0"/>
              <a:t>HEP Early Career FY10-14 Demographics</a:t>
            </a:r>
          </a:p>
        </p:txBody>
      </p:sp>
      <p:sp>
        <p:nvSpPr>
          <p:cNvPr id="6" name="Content Placeholder 2"/>
          <p:cNvSpPr txBox="1">
            <a:spLocks/>
          </p:cNvSpPr>
          <p:nvPr/>
        </p:nvSpPr>
        <p:spPr>
          <a:xfrm>
            <a:off x="0" y="4271521"/>
            <a:ext cx="9144000" cy="1999376"/>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endParaRPr lang="en-US" b="1" dirty="0">
              <a:solidFill>
                <a:srgbClr val="8064A2">
                  <a:lumMod val="50000"/>
                </a:srgbClr>
              </a:solidFill>
              <a:latin typeface="Arial" pitchFamily="34" charset="0"/>
            </a:endParaRPr>
          </a:p>
        </p:txBody>
      </p:sp>
      <p:sp>
        <p:nvSpPr>
          <p:cNvPr id="10" name="TextBox 9"/>
          <p:cNvSpPr txBox="1"/>
          <p:nvPr/>
        </p:nvSpPr>
        <p:spPr>
          <a:xfrm>
            <a:off x="2286000" y="1219200"/>
            <a:ext cx="4876800" cy="307777"/>
          </a:xfrm>
          <a:prstGeom prst="rect">
            <a:avLst/>
          </a:prstGeom>
          <a:noFill/>
        </p:spPr>
        <p:txBody>
          <a:bodyPr wrap="square" rtlCol="0">
            <a:spAutoFit/>
          </a:bodyPr>
          <a:lstStyle/>
          <a:p>
            <a:pPr algn="r"/>
            <a:r>
              <a:rPr lang="en-US" sz="1400" b="1" dirty="0" smtClean="0">
                <a:latin typeface="Arial Narrow" pitchFamily="34" charset="0"/>
              </a:rPr>
              <a:t>L = National Laboratory Proposal, U = University Proposal</a:t>
            </a:r>
            <a:endParaRPr lang="en-US" sz="1400" b="1" dirty="0">
              <a:latin typeface="Arial Narrow" pitchFamily="34" charset="0"/>
            </a:endParaRPr>
          </a:p>
        </p:txBody>
      </p:sp>
      <p:pic>
        <p:nvPicPr>
          <p:cNvPr id="1026" name="Picture 2"/>
          <p:cNvPicPr>
            <a:picLocks noGrp="1" noChangeAspect="1" noChangeArrowheads="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6897" y="832210"/>
            <a:ext cx="8610600" cy="3331979"/>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9" name="Rectangle 3"/>
          <p:cNvSpPr txBox="1">
            <a:spLocks noChangeArrowheads="1"/>
          </p:cNvSpPr>
          <p:nvPr/>
        </p:nvSpPr>
        <p:spPr bwMode="auto">
          <a:xfrm>
            <a:off x="266700" y="4128302"/>
            <a:ext cx="8610600" cy="2142596"/>
          </a:xfrm>
          <a:prstGeom prst="rect">
            <a:avLst/>
          </a:prstGeom>
          <a:noFill/>
          <a:ln w="9525">
            <a:noFill/>
            <a:miter lim="800000"/>
            <a:headEnd/>
            <a:tailEnd/>
          </a:ln>
        </p:spPr>
        <p:txBody>
          <a:bodyPr vert="horz" wrap="square" lIns="91429" tIns="45714" rIns="91429" bIns="45714" numCol="1" anchor="t" anchorCtr="0" compatLnSpc="1">
            <a:prstTxWarp prst="textNoShape">
              <a:avLst/>
            </a:prstTxWarp>
            <a:normAutofit fontScale="92500" lnSpcReduction="10000"/>
          </a:bodyPr>
          <a:lstStyle>
            <a:lvl1pPr marL="342860" indent="-342860" algn="l" rtl="0" eaLnBrk="0" fontAlgn="base" hangingPunct="0">
              <a:spcBef>
                <a:spcPct val="20000"/>
              </a:spcBef>
              <a:spcAft>
                <a:spcPct val="0"/>
              </a:spcAft>
              <a:buFont typeface="Arial" charset="0"/>
              <a:buChar char="•"/>
              <a:defRPr lang="en-US" sz="2400" b="1" kern="1200">
                <a:solidFill>
                  <a:schemeClr val="tx1"/>
                </a:solidFill>
                <a:latin typeface="+mn-lt"/>
                <a:ea typeface="+mn-ea"/>
                <a:cs typeface="Arial" pitchFamily="34" charset="0"/>
              </a:defRPr>
            </a:lvl1pPr>
            <a:lvl2pPr marL="742863" indent="-285717" algn="l" rtl="0" eaLnBrk="0" fontAlgn="base" hangingPunct="0">
              <a:spcBef>
                <a:spcPct val="20000"/>
              </a:spcBef>
              <a:spcAft>
                <a:spcPct val="0"/>
              </a:spcAft>
              <a:buFont typeface="Arial" charset="0"/>
              <a:buChar char="–"/>
              <a:defRPr lang="en-US" sz="2200" kern="1200">
                <a:solidFill>
                  <a:srgbClr val="367317"/>
                </a:solidFill>
                <a:latin typeface="+mn-lt"/>
                <a:ea typeface="+mn-ea"/>
                <a:cs typeface="Arial" pitchFamily="34" charset="0"/>
              </a:defRPr>
            </a:lvl2pPr>
            <a:lvl3pPr marL="1142867" indent="-228573" algn="l" rtl="0" eaLnBrk="0" fontAlgn="base" hangingPunct="0">
              <a:spcBef>
                <a:spcPct val="20000"/>
              </a:spcBef>
              <a:spcAft>
                <a:spcPct val="0"/>
              </a:spcAft>
              <a:buFont typeface="Arial" charset="0"/>
              <a:buChar char="•"/>
              <a:defRPr sz="2000" kern="1200">
                <a:solidFill>
                  <a:schemeClr val="tx1"/>
                </a:solidFill>
                <a:latin typeface="+mn-lt"/>
                <a:ea typeface="+mn-ea"/>
                <a:cs typeface="Arial" pitchFamily="34" charset="0"/>
              </a:defRPr>
            </a:lvl3pPr>
            <a:lvl4pPr marL="1600013" indent="-228573" algn="l" rtl="0" eaLnBrk="0" fontAlgn="base" hangingPunct="0">
              <a:spcBef>
                <a:spcPct val="20000"/>
              </a:spcBef>
              <a:spcAft>
                <a:spcPct val="0"/>
              </a:spcAft>
              <a:buFont typeface="Arial" charset="0"/>
              <a:buChar char="–"/>
              <a:defRPr lang="en-US" sz="2000" kern="1200">
                <a:solidFill>
                  <a:schemeClr val="tx2"/>
                </a:solidFill>
                <a:latin typeface="+mn-lt"/>
                <a:ea typeface="+mn-ea"/>
                <a:cs typeface="Arial" pitchFamily="34" charset="0"/>
              </a:defRPr>
            </a:lvl4pPr>
            <a:lvl5pPr marL="2057159" indent="-228573" algn="l" rtl="0" eaLnBrk="0" fontAlgn="base" hangingPunct="0">
              <a:spcBef>
                <a:spcPct val="20000"/>
              </a:spcBef>
              <a:spcAft>
                <a:spcPct val="0"/>
              </a:spcAft>
              <a:buFont typeface="Arial" charset="0"/>
              <a:buChar char="»"/>
              <a:defRPr lang="en-US" sz="2000" kern="1200">
                <a:solidFill>
                  <a:schemeClr val="tx2"/>
                </a:solidFill>
                <a:latin typeface="+mn-lt"/>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b="0" dirty="0" smtClean="0"/>
              <a:t>Lab or University (L/U)</a:t>
            </a:r>
          </a:p>
          <a:p>
            <a:r>
              <a:rPr lang="en-US" sz="1900" b="0" dirty="0" smtClean="0"/>
              <a:t>Early </a:t>
            </a:r>
            <a:r>
              <a:rPr lang="en-US" sz="1900" b="0" dirty="0"/>
              <a:t>Career Research Program has become even more competitive</a:t>
            </a:r>
          </a:p>
          <a:p>
            <a:pPr lvl="1"/>
            <a:r>
              <a:rPr lang="en-US" sz="1900" b="0" dirty="0"/>
              <a:t>Congress enacted legislation requiring Office of Science grants of less than $1,000K to be fully funded in the year the award is issued.</a:t>
            </a:r>
          </a:p>
          <a:p>
            <a:pPr lvl="1"/>
            <a:r>
              <a:rPr lang="en-US" sz="1900" b="0" dirty="0"/>
              <a:t>This requires university Early Career grants awarded this year to be fully funded from the FY14 budget.</a:t>
            </a:r>
          </a:p>
          <a:p>
            <a:pPr lvl="1"/>
            <a:r>
              <a:rPr lang="en-US" sz="1900" b="0" dirty="0"/>
              <a:t>Award rate across Office of Science is now ~5%.</a:t>
            </a:r>
          </a:p>
          <a:p>
            <a:endParaRPr lang="en-US" b="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241236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69559" y="4424485"/>
            <a:ext cx="7772400" cy="1362075"/>
          </a:xfrm>
          <a:solidFill>
            <a:srgbClr val="FFFF00"/>
          </a:solidFill>
        </p:spPr>
        <p:txBody>
          <a:bodyPr>
            <a:normAutofit/>
          </a:bodyPr>
          <a:lstStyle/>
          <a:p>
            <a:pPr marL="0" indent="0"/>
            <a:r>
              <a:rPr lang="en-US" dirty="0" smtClean="0">
                <a:solidFill>
                  <a:srgbClr val="006600"/>
                </a:solidFill>
              </a:rPr>
              <a:t>Backups  - Individual experiments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268374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356357"/>
            <a:ext cx="2133600" cy="365125"/>
          </a:xfrm>
          <a:prstGeom prst="rect">
            <a:avLst/>
          </a:prstGeom>
        </p:spPr>
        <p:txBody>
          <a:bodyPr/>
          <a:lstStyle/>
          <a:p>
            <a:fld id="{50D59F11-F73B-5846-AC0D-BB3B66F6B639}" type="slidenum">
              <a:rPr lang="en-US" smtClean="0">
                <a:solidFill>
                  <a:srgbClr val="000000">
                    <a:tint val="75000"/>
                  </a:srgbClr>
                </a:solidFill>
              </a:rPr>
              <a:pPr/>
              <a:t>72</a:t>
            </a:fld>
            <a:endParaRPr lang="en-US" dirty="0">
              <a:solidFill>
                <a:srgbClr val="000000">
                  <a:tint val="75000"/>
                </a:srgbClr>
              </a:solidFill>
            </a:endParaRPr>
          </a:p>
        </p:txBody>
      </p:sp>
      <p:sp>
        <p:nvSpPr>
          <p:cNvPr id="7" name="Title 1"/>
          <p:cNvSpPr txBox="1">
            <a:spLocks/>
          </p:cNvSpPr>
          <p:nvPr/>
        </p:nvSpPr>
        <p:spPr bwMode="auto">
          <a:xfrm>
            <a:off x="685800" y="152400"/>
            <a:ext cx="713105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sz="3200" dirty="0" smtClean="0">
                <a:solidFill>
                  <a:srgbClr val="285C00"/>
                </a:solidFill>
                <a:effectLst>
                  <a:outerShdw blurRad="38100" dist="38100" dir="2700000" algn="tl">
                    <a:srgbClr val="000000">
                      <a:alpha val="43137"/>
                    </a:srgbClr>
                  </a:outerShdw>
                </a:effectLst>
                <a:latin typeface="Cambria" panose="02040503050406030204" pitchFamily="18" charset="0"/>
                <a:ea typeface="+mj-ea"/>
                <a:cs typeface="Arial" charset="0"/>
              </a:rPr>
              <a:t>Dark Energy Program - planning</a:t>
            </a:r>
          </a:p>
        </p:txBody>
      </p:sp>
      <p:sp>
        <p:nvSpPr>
          <p:cNvPr id="8" name="TextBox 7"/>
          <p:cNvSpPr txBox="1"/>
          <p:nvPr/>
        </p:nvSpPr>
        <p:spPr>
          <a:xfrm>
            <a:off x="212671" y="766417"/>
            <a:ext cx="5904818" cy="5355312"/>
          </a:xfrm>
          <a:prstGeom prst="rect">
            <a:avLst/>
          </a:prstGeom>
          <a:noFill/>
        </p:spPr>
        <p:txBody>
          <a:bodyPr wrap="square" rtlCol="0">
            <a:spAutoFit/>
          </a:bodyPr>
          <a:lstStyle/>
          <a:p>
            <a:pPr marL="39674" fontAlgn="auto">
              <a:spcBef>
                <a:spcPts val="0"/>
              </a:spcBef>
              <a:spcAft>
                <a:spcPts val="0"/>
              </a:spcAft>
            </a:pPr>
            <a:r>
              <a:rPr lang="en-US" u="sng" dirty="0">
                <a:solidFill>
                  <a:prstClr val="black"/>
                </a:solidFill>
                <a:ea typeface="ヒラギノ角ゴ ProN W3" charset="0"/>
                <a:cs typeface="ヒラギノ角ゴ ProN W3" charset="0"/>
              </a:rPr>
              <a:t>Fabrication phase</a:t>
            </a:r>
          </a:p>
          <a:p>
            <a:pPr marL="325424" indent="-285750" fontAlgn="auto">
              <a:spcBef>
                <a:spcPts val="0"/>
              </a:spcBef>
              <a:spcAft>
                <a:spcPts val="0"/>
              </a:spcAft>
              <a:buFont typeface="Arial" panose="020B0604020202020204" pitchFamily="34" charset="0"/>
              <a:buChar char="•"/>
            </a:pPr>
            <a:r>
              <a:rPr lang="en-US" b="0" dirty="0">
                <a:solidFill>
                  <a:prstClr val="black"/>
                </a:solidFill>
                <a:ea typeface="ヒラギノ角ゴ ProN W3" charset="0"/>
                <a:cs typeface="ヒラギノ角ゴ ProN W3" charset="0"/>
              </a:rPr>
              <a:t>Large Synoptic Survey Telescope </a:t>
            </a:r>
            <a:r>
              <a:rPr lang="en-US" dirty="0">
                <a:solidFill>
                  <a:srgbClr val="0000CC"/>
                </a:solidFill>
                <a:ea typeface="ヒラギノ角ゴ ProN W3" charset="0"/>
                <a:cs typeface="ヒラギノ角ゴ ProN W3" charset="0"/>
              </a:rPr>
              <a:t>(LSST</a:t>
            </a:r>
            <a:r>
              <a:rPr lang="en-US" dirty="0" smtClean="0">
                <a:solidFill>
                  <a:srgbClr val="0000CC"/>
                </a:solidFill>
                <a:ea typeface="ヒラギノ角ゴ ProN W3" charset="0"/>
                <a:cs typeface="ヒラギノ角ゴ ProN W3" charset="0"/>
              </a:rPr>
              <a:t>)</a:t>
            </a:r>
          </a:p>
          <a:p>
            <a:pPr marL="39674" fontAlgn="auto">
              <a:spcBef>
                <a:spcPts val="0"/>
              </a:spcBef>
              <a:spcAft>
                <a:spcPts val="0"/>
              </a:spcAft>
            </a:pPr>
            <a:r>
              <a:rPr lang="en-US" b="0" dirty="0" smtClean="0">
                <a:solidFill>
                  <a:prstClr val="black"/>
                </a:solidFill>
                <a:ea typeface="ヒラギノ角ゴ ProN W3" charset="0"/>
                <a:cs typeface="ヒラギノ角ゴ ProN W3" charset="0"/>
              </a:rPr>
              <a:t>Stage </a:t>
            </a:r>
            <a:r>
              <a:rPr lang="en-US" b="0" dirty="0">
                <a:solidFill>
                  <a:prstClr val="black"/>
                </a:solidFill>
                <a:ea typeface="ヒラギノ角ゴ ProN W3" charset="0"/>
                <a:cs typeface="ヒラギノ角ゴ ProN W3" charset="0"/>
              </a:rPr>
              <a:t>IV imaging </a:t>
            </a:r>
            <a:r>
              <a:rPr lang="en-US" b="0" dirty="0" smtClean="0">
                <a:solidFill>
                  <a:prstClr val="black"/>
                </a:solidFill>
                <a:ea typeface="ヒラギノ角ゴ ProN W3" charset="0"/>
                <a:cs typeface="ヒラギノ角ゴ ProN W3" charset="0"/>
              </a:rPr>
              <a:t>survey</a:t>
            </a:r>
          </a:p>
          <a:p>
            <a:pPr marL="39674" fontAlgn="auto">
              <a:spcBef>
                <a:spcPts val="0"/>
              </a:spcBef>
              <a:spcAft>
                <a:spcPts val="0"/>
              </a:spcAft>
            </a:pPr>
            <a:r>
              <a:rPr lang="en-US" b="0" dirty="0" smtClean="0">
                <a:solidFill>
                  <a:prstClr val="black"/>
                </a:solidFill>
                <a:ea typeface="ヒラギノ角ゴ ProN W3" charset="0"/>
                <a:cs typeface="ヒラギノ角ゴ ProN W3" charset="0"/>
                <a:sym typeface="Wingdings" pitchFamily="2" charset="2"/>
              </a:rPr>
              <a:t></a:t>
            </a:r>
            <a:r>
              <a:rPr lang="en-US" b="0" dirty="0" smtClean="0">
                <a:solidFill>
                  <a:prstClr val="black"/>
                </a:solidFill>
                <a:ea typeface="ヒラギノ角ゴ ProN W3" charset="0"/>
                <a:cs typeface="ヒラギノ角ゴ ProN W3" charset="0"/>
              </a:rPr>
              <a:t>FY14 </a:t>
            </a:r>
            <a:r>
              <a:rPr lang="en-US" b="0" dirty="0">
                <a:solidFill>
                  <a:prstClr val="black"/>
                </a:solidFill>
                <a:ea typeface="ヒラギノ角ゴ ProN W3" charset="0"/>
                <a:cs typeface="ヒラギノ角ゴ ProN W3" charset="0"/>
              </a:rPr>
              <a:t>fabrication start for LSST-camera </a:t>
            </a:r>
            <a:r>
              <a:rPr lang="en-US" u="sng" dirty="0" smtClean="0">
                <a:solidFill>
                  <a:srgbClr val="C00000"/>
                </a:solidFill>
                <a:ea typeface="ヒラギノ角ゴ ProN W3" charset="0"/>
                <a:cs typeface="ヒラギノ角ゴ ProN W3" charset="0"/>
              </a:rPr>
              <a:t>approved</a:t>
            </a:r>
            <a:r>
              <a:rPr lang="en-US" dirty="0" smtClean="0">
                <a:solidFill>
                  <a:srgbClr val="C00000"/>
                </a:solidFill>
                <a:ea typeface="ヒラギノ角ゴ ProN W3" charset="0"/>
                <a:cs typeface="ヒラギノ角ゴ ProN W3" charset="0"/>
              </a:rPr>
              <a:t>!</a:t>
            </a:r>
            <a:endParaRPr lang="en-US" dirty="0">
              <a:solidFill>
                <a:srgbClr val="C00000"/>
              </a:solidFill>
              <a:ea typeface="ヒラギノ角ゴ ProN W3" charset="0"/>
              <a:cs typeface="ヒラギノ角ゴ ProN W3" charset="0"/>
            </a:endParaRPr>
          </a:p>
          <a:p>
            <a:pPr marL="782624" lvl="1" indent="-285750" fontAlgn="auto">
              <a:spcBef>
                <a:spcPts val="0"/>
              </a:spcBef>
              <a:spcAft>
                <a:spcPts val="0"/>
              </a:spcAft>
              <a:buFont typeface="Arial" panose="020B0604020202020204" pitchFamily="34" charset="0"/>
              <a:buChar char="•"/>
            </a:pPr>
            <a:r>
              <a:rPr lang="en-US" b="0" dirty="0" smtClean="0">
                <a:solidFill>
                  <a:prstClr val="black"/>
                </a:solidFill>
                <a:ea typeface="ヒラギノ角ゴ ProN W3" charset="0"/>
                <a:cs typeface="ヒラギノ角ゴ ProN W3" charset="0"/>
              </a:rPr>
              <a:t>Partnership with NSF-AST; MOU in place</a:t>
            </a:r>
          </a:p>
          <a:p>
            <a:pPr marL="782624" lvl="1" indent="-285750" fontAlgn="auto">
              <a:spcBef>
                <a:spcPts val="0"/>
              </a:spcBef>
              <a:spcAft>
                <a:spcPts val="0"/>
              </a:spcAft>
              <a:buFont typeface="Arial" panose="020B0604020202020204" pitchFamily="34" charset="0"/>
              <a:buChar char="•"/>
            </a:pPr>
            <a:r>
              <a:rPr lang="en-US" b="0" dirty="0" smtClean="0">
                <a:solidFill>
                  <a:prstClr val="black"/>
                </a:solidFill>
                <a:ea typeface="ヒラギノ角ゴ ProN W3" charset="0"/>
                <a:cs typeface="ヒラギノ角ゴ ProN W3" charset="0"/>
              </a:rPr>
              <a:t>JOG meets weekly; brief OSTP regularly</a:t>
            </a:r>
          </a:p>
          <a:p>
            <a:pPr marL="782624" lvl="1" indent="-285750" fontAlgn="auto">
              <a:spcBef>
                <a:spcPts val="0"/>
              </a:spcBef>
              <a:spcAft>
                <a:spcPts val="0"/>
              </a:spcAft>
              <a:buFont typeface="Arial" panose="020B0604020202020204" pitchFamily="34" charset="0"/>
              <a:buChar char="•"/>
            </a:pPr>
            <a:r>
              <a:rPr lang="en-US" b="0" dirty="0" smtClean="0">
                <a:solidFill>
                  <a:prstClr val="black"/>
                </a:solidFill>
                <a:ea typeface="ヒラギノ角ゴ ProN W3" charset="0"/>
                <a:cs typeface="ヒラギノ角ゴ ProN W3" charset="0"/>
              </a:rPr>
              <a:t>CD-3a </a:t>
            </a:r>
            <a:r>
              <a:rPr lang="en-US" b="0" dirty="0">
                <a:solidFill>
                  <a:prstClr val="black"/>
                </a:solidFill>
                <a:ea typeface="ヒラギノ角ゴ ProN W3" charset="0"/>
                <a:cs typeface="ヒラギノ角ゴ ProN W3" charset="0"/>
              </a:rPr>
              <a:t>review in May </a:t>
            </a:r>
            <a:r>
              <a:rPr lang="en-US" b="0" dirty="0" smtClean="0">
                <a:solidFill>
                  <a:prstClr val="black"/>
                </a:solidFill>
                <a:ea typeface="ヒラギノ角ゴ ProN W3" charset="0"/>
                <a:cs typeface="ヒラギノ角ゴ ProN W3" charset="0"/>
              </a:rPr>
              <a:t>2014 (done);</a:t>
            </a:r>
          </a:p>
          <a:p>
            <a:pPr marL="782624" lvl="1" indent="-285750" fontAlgn="auto">
              <a:spcBef>
                <a:spcPts val="0"/>
              </a:spcBef>
              <a:spcAft>
                <a:spcPts val="0"/>
              </a:spcAft>
              <a:buFont typeface="Arial" panose="020B0604020202020204" pitchFamily="34" charset="0"/>
              <a:buChar char="•"/>
            </a:pPr>
            <a:r>
              <a:rPr lang="en-US" b="0" dirty="0" smtClean="0">
                <a:solidFill>
                  <a:prstClr val="black"/>
                </a:solidFill>
                <a:ea typeface="ヒラギノ角ゴ ProN W3" charset="0"/>
                <a:cs typeface="ヒラギノ角ゴ ProN W3" charset="0"/>
              </a:rPr>
              <a:t>CD-2 </a:t>
            </a:r>
            <a:r>
              <a:rPr lang="en-US" b="0" dirty="0">
                <a:solidFill>
                  <a:prstClr val="black"/>
                </a:solidFill>
                <a:ea typeface="ヒラギノ角ゴ ProN W3" charset="0"/>
                <a:cs typeface="ヒラギノ角ゴ ProN W3" charset="0"/>
              </a:rPr>
              <a:t>review in </a:t>
            </a:r>
            <a:r>
              <a:rPr lang="en-US" b="0" dirty="0" smtClean="0">
                <a:solidFill>
                  <a:prstClr val="black"/>
                </a:solidFill>
                <a:ea typeface="ヒラギノ角ゴ ProN W3" charset="0"/>
                <a:cs typeface="ヒラギノ角ゴ ProN W3" charset="0"/>
              </a:rPr>
              <a:t>Nov. 2014</a:t>
            </a:r>
            <a:endParaRPr lang="en-US" u="sng" dirty="0" smtClean="0">
              <a:solidFill>
                <a:prstClr val="black"/>
              </a:solidFill>
              <a:ea typeface="ヒラギノ角ゴ ProN W3" charset="0"/>
              <a:cs typeface="ヒラギノ角ゴ ProN W3" charset="0"/>
            </a:endParaRPr>
          </a:p>
          <a:p>
            <a:pPr marL="39674" fontAlgn="auto">
              <a:spcBef>
                <a:spcPts val="0"/>
              </a:spcBef>
              <a:spcAft>
                <a:spcPts val="0"/>
              </a:spcAft>
            </a:pPr>
            <a:r>
              <a:rPr lang="en-US" u="sng" dirty="0" smtClean="0">
                <a:solidFill>
                  <a:prstClr val="black"/>
                </a:solidFill>
                <a:ea typeface="ヒラギノ角ゴ ProN W3" charset="0"/>
                <a:cs typeface="ヒラギノ角ゴ ProN W3" charset="0"/>
              </a:rPr>
              <a:t>Planning</a:t>
            </a:r>
            <a:endParaRPr lang="en-US" u="sng" dirty="0">
              <a:solidFill>
                <a:prstClr val="black"/>
              </a:solidFill>
              <a:ea typeface="ヒラギノ角ゴ ProN W3" charset="0"/>
              <a:cs typeface="ヒラギノ角ゴ ProN W3" charset="0"/>
            </a:endParaRPr>
          </a:p>
          <a:p>
            <a:pPr marL="39674" fontAlgn="auto">
              <a:spcBef>
                <a:spcPts val="0"/>
              </a:spcBef>
              <a:spcAft>
                <a:spcPts val="0"/>
              </a:spcAft>
              <a:buFont typeface="Arial" pitchFamily="34" charset="0"/>
              <a:buChar char="•"/>
            </a:pPr>
            <a:r>
              <a:rPr lang="en-US" b="0" dirty="0">
                <a:solidFill>
                  <a:prstClr val="black"/>
                </a:solidFill>
                <a:ea typeface="ヒラギノ角ゴ ProN W3" charset="0"/>
                <a:cs typeface="ヒラギノ角ゴ ProN W3" charset="0"/>
              </a:rPr>
              <a:t> Dark Energy Spectroscopic Instrument </a:t>
            </a:r>
            <a:r>
              <a:rPr lang="en-US" dirty="0">
                <a:solidFill>
                  <a:srgbClr val="0000CC"/>
                </a:solidFill>
                <a:ea typeface="ヒラギノ角ゴ ProN W3" charset="0"/>
                <a:cs typeface="ヒラギノ角ゴ ProN W3" charset="0"/>
              </a:rPr>
              <a:t>(DESI</a:t>
            </a:r>
            <a:r>
              <a:rPr lang="en-US" dirty="0" smtClean="0">
                <a:solidFill>
                  <a:srgbClr val="0000CC"/>
                </a:solidFill>
                <a:ea typeface="ヒラギノ角ゴ ProN W3" charset="0"/>
                <a:cs typeface="ヒラギノ角ゴ ProN W3" charset="0"/>
              </a:rPr>
              <a:t>)</a:t>
            </a:r>
          </a:p>
          <a:p>
            <a:pPr marL="39674" fontAlgn="auto">
              <a:spcBef>
                <a:spcPts val="0"/>
              </a:spcBef>
              <a:spcAft>
                <a:spcPts val="0"/>
              </a:spcAft>
            </a:pPr>
            <a:r>
              <a:rPr lang="en-US" b="0" dirty="0" smtClean="0">
                <a:solidFill>
                  <a:prstClr val="black"/>
                </a:solidFill>
                <a:ea typeface="ヒラギノ角ゴ ProN W3" charset="0"/>
                <a:cs typeface="ヒラギノ角ゴ ProN W3" charset="0"/>
              </a:rPr>
              <a:t>Stage </a:t>
            </a:r>
            <a:r>
              <a:rPr lang="en-US" b="0" dirty="0">
                <a:solidFill>
                  <a:prstClr val="black"/>
                </a:solidFill>
                <a:ea typeface="ヒラギノ角ゴ ProN W3" charset="0"/>
                <a:cs typeface="ヒラギノ角ゴ ProN W3" charset="0"/>
              </a:rPr>
              <a:t>IV spectroscopic survey to use BAO and Redshift Space Distortion (RSD) </a:t>
            </a:r>
            <a:r>
              <a:rPr lang="en-US" b="0" dirty="0" smtClean="0">
                <a:solidFill>
                  <a:prstClr val="black"/>
                </a:solidFill>
                <a:ea typeface="ヒラギノ角ゴ ProN W3" charset="0"/>
                <a:cs typeface="ヒラギノ角ゴ ProN W3" charset="0"/>
              </a:rPr>
              <a:t>methods</a:t>
            </a:r>
          </a:p>
          <a:p>
            <a:pPr marL="496874" lvl="1" fontAlgn="auto">
              <a:spcBef>
                <a:spcPts val="0"/>
              </a:spcBef>
              <a:spcAft>
                <a:spcPts val="0"/>
              </a:spcAft>
              <a:buFont typeface="Arial" pitchFamily="34" charset="0"/>
              <a:buChar char="•"/>
            </a:pPr>
            <a:r>
              <a:rPr lang="en-US" b="0" dirty="0" smtClean="0">
                <a:solidFill>
                  <a:prstClr val="black"/>
                </a:solidFill>
                <a:ea typeface="ヒラギノ角ゴ ProN W3" charset="0"/>
                <a:cs typeface="ヒラギノ角ゴ ProN W3" charset="0"/>
              </a:rPr>
              <a:t> planning in coordination with NSF-AST</a:t>
            </a:r>
          </a:p>
          <a:p>
            <a:pPr marL="496874" lvl="1" fontAlgn="auto">
              <a:spcBef>
                <a:spcPts val="0"/>
              </a:spcBef>
              <a:spcAft>
                <a:spcPts val="0"/>
              </a:spcAft>
              <a:buFont typeface="Arial" pitchFamily="34" charset="0"/>
              <a:buChar char="•"/>
            </a:pPr>
            <a:r>
              <a:rPr lang="en-US" b="0" dirty="0" smtClean="0">
                <a:solidFill>
                  <a:prstClr val="black"/>
                </a:solidFill>
                <a:ea typeface="ヒラギノ角ゴ ProN W3" charset="0"/>
                <a:cs typeface="ヒラギノ角ゴ ProN W3" charset="0"/>
              </a:rPr>
              <a:t> Sept. 2012 CD-0 approved</a:t>
            </a:r>
          </a:p>
          <a:p>
            <a:pPr marL="496874" lvl="1" fontAlgn="auto">
              <a:spcBef>
                <a:spcPts val="0"/>
              </a:spcBef>
              <a:spcAft>
                <a:spcPts val="0"/>
              </a:spcAft>
              <a:buFont typeface="Arial" pitchFamily="34" charset="0"/>
              <a:buChar char="•"/>
            </a:pPr>
            <a:r>
              <a:rPr lang="en-US" b="0" dirty="0" smtClean="0">
                <a:solidFill>
                  <a:prstClr val="black"/>
                </a:solidFill>
                <a:ea typeface="ヒラギノ角ゴ ProN W3" charset="0"/>
                <a:cs typeface="ヒラギノ角ゴ ProN W3" charset="0"/>
              </a:rPr>
              <a:t> Jan.   2013 </a:t>
            </a:r>
            <a:r>
              <a:rPr lang="en-US" b="0" dirty="0">
                <a:solidFill>
                  <a:prstClr val="black"/>
                </a:solidFill>
                <a:ea typeface="ヒラギノ角ゴ ProN W3" charset="0"/>
                <a:cs typeface="ヒラギノ角ゴ ProN W3" charset="0"/>
              </a:rPr>
              <a:t>S</a:t>
            </a:r>
            <a:r>
              <a:rPr lang="en-US" b="0" dirty="0" smtClean="0">
                <a:solidFill>
                  <a:prstClr val="black"/>
                </a:solidFill>
                <a:ea typeface="ヒラギノ角ゴ ProN W3" charset="0"/>
                <a:cs typeface="ヒラギノ角ゴ ProN W3" charset="0"/>
              </a:rPr>
              <a:t>tatement of agency principles signed</a:t>
            </a:r>
          </a:p>
          <a:p>
            <a:pPr marL="496874" lvl="1" fontAlgn="auto">
              <a:spcBef>
                <a:spcPts val="0"/>
              </a:spcBef>
              <a:spcAft>
                <a:spcPts val="0"/>
              </a:spcAft>
              <a:buFont typeface="Arial" pitchFamily="34" charset="0"/>
              <a:buChar char="•"/>
            </a:pPr>
            <a:r>
              <a:rPr lang="en-US" b="0" dirty="0" smtClean="0">
                <a:solidFill>
                  <a:prstClr val="black"/>
                </a:solidFill>
                <a:ea typeface="ヒラギノ角ゴ ProN W3" charset="0"/>
                <a:cs typeface="ヒラギノ角ゴ ProN W3" charset="0"/>
              </a:rPr>
              <a:t> Sept. 2014 CD-1 review scheduled</a:t>
            </a:r>
          </a:p>
          <a:p>
            <a:pPr marL="496874" lvl="1" fontAlgn="auto">
              <a:spcBef>
                <a:spcPts val="0"/>
              </a:spcBef>
              <a:spcAft>
                <a:spcPts val="0"/>
              </a:spcAft>
              <a:buFont typeface="Arial" pitchFamily="34" charset="0"/>
              <a:buChar char="•"/>
            </a:pPr>
            <a:r>
              <a:rPr lang="en-US" b="0" dirty="0" smtClean="0">
                <a:solidFill>
                  <a:prstClr val="black"/>
                </a:solidFill>
                <a:ea typeface="ヒラギノ角ゴ ProN W3" charset="0"/>
                <a:cs typeface="ヒラギノ角ゴ ProN W3" charset="0"/>
              </a:rPr>
              <a:t> FY14 R&amp;D support continuing</a:t>
            </a:r>
            <a:endParaRPr lang="en-US" b="0" dirty="0">
              <a:solidFill>
                <a:prstClr val="black"/>
              </a:solidFill>
              <a:ea typeface="ヒラギノ角ゴ ProN W3" charset="0"/>
              <a:cs typeface="ヒラギノ角ゴ ProN W3" charset="0"/>
            </a:endParaRPr>
          </a:p>
          <a:p>
            <a:pPr marL="39674" fontAlgn="auto">
              <a:spcBef>
                <a:spcPts val="0"/>
              </a:spcBef>
              <a:spcAft>
                <a:spcPts val="0"/>
              </a:spcAft>
              <a:buFont typeface="Arial" pitchFamily="34" charset="0"/>
              <a:buChar char="•"/>
            </a:pPr>
            <a:r>
              <a:rPr lang="en-US" b="0" dirty="0">
                <a:solidFill>
                  <a:prstClr val="black"/>
                </a:solidFill>
                <a:ea typeface="ヒラギノ角ゴ ProN W3" charset="0"/>
                <a:cs typeface="ヒラギノ角ゴ ProN W3" charset="0"/>
              </a:rPr>
              <a:t> extended BOSS </a:t>
            </a:r>
            <a:r>
              <a:rPr lang="en-US" dirty="0">
                <a:solidFill>
                  <a:srgbClr val="0000CC"/>
                </a:solidFill>
                <a:ea typeface="ヒラギノ角ゴ ProN W3" charset="0"/>
                <a:cs typeface="ヒラギノ角ゴ ProN W3" charset="0"/>
              </a:rPr>
              <a:t>(</a:t>
            </a:r>
            <a:r>
              <a:rPr lang="en-US" dirty="0" err="1">
                <a:solidFill>
                  <a:srgbClr val="0000CC"/>
                </a:solidFill>
                <a:ea typeface="ヒラギノ角ゴ ProN W3" charset="0"/>
                <a:cs typeface="ヒラギノ角ゴ ProN W3" charset="0"/>
              </a:rPr>
              <a:t>eBOSS</a:t>
            </a:r>
            <a:r>
              <a:rPr lang="en-US" dirty="0">
                <a:solidFill>
                  <a:srgbClr val="0000CC"/>
                </a:solidFill>
                <a:ea typeface="ヒラギノ角ゴ ProN W3" charset="0"/>
                <a:cs typeface="ヒラギノ角ゴ ProN W3" charset="0"/>
              </a:rPr>
              <a:t>) </a:t>
            </a:r>
            <a:r>
              <a:rPr lang="en-US" b="0" dirty="0">
                <a:solidFill>
                  <a:prstClr val="black"/>
                </a:solidFill>
                <a:ea typeface="ヒラギノ角ゴ ProN W3" charset="0"/>
                <a:cs typeface="ヒラギノ角ゴ ProN W3" charset="0"/>
              </a:rPr>
              <a:t>operations being </a:t>
            </a:r>
            <a:r>
              <a:rPr lang="en-US" b="0" dirty="0" smtClean="0">
                <a:solidFill>
                  <a:prstClr val="black"/>
                </a:solidFill>
                <a:ea typeface="ヒラギノ角ゴ ProN W3" charset="0"/>
                <a:cs typeface="ヒラギノ角ゴ ProN W3" charset="0"/>
              </a:rPr>
              <a:t>considered.</a:t>
            </a:r>
            <a:endParaRPr lang="en-US" b="0" dirty="0">
              <a:solidFill>
                <a:prstClr val="black"/>
              </a:solidFill>
              <a:ea typeface="ヒラギノ角ゴ ProN W3" charset="0"/>
              <a:cs typeface="ヒラギノ角ゴ ProN W3" charset="0"/>
            </a:endParaRPr>
          </a:p>
        </p:txBody>
      </p:sp>
      <p:grpSp>
        <p:nvGrpSpPr>
          <p:cNvPr id="3" name="Group 9"/>
          <p:cNvGrpSpPr/>
          <p:nvPr/>
        </p:nvGrpSpPr>
        <p:grpSpPr>
          <a:xfrm>
            <a:off x="6117487" y="920469"/>
            <a:ext cx="3026513" cy="2380565"/>
            <a:chOff x="5983603" y="-1383344"/>
            <a:chExt cx="3026513" cy="2380565"/>
          </a:xfrm>
        </p:grpSpPr>
        <p:pic>
          <p:nvPicPr>
            <p:cNvPr id="11" name="Picture 10" descr="FPA7_RTMOnly_Exploded.pn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83603" y="-1383344"/>
              <a:ext cx="3026513" cy="1795790"/>
            </a:xfrm>
            <a:prstGeom prst="rect">
              <a:avLst/>
            </a:prstGeom>
          </p:spPr>
        </p:pic>
        <p:sp>
          <p:nvSpPr>
            <p:cNvPr id="12" name="TextBox 11"/>
            <p:cNvSpPr txBox="1"/>
            <p:nvPr/>
          </p:nvSpPr>
          <p:spPr>
            <a:xfrm>
              <a:off x="6276012" y="412446"/>
              <a:ext cx="2441694" cy="584775"/>
            </a:xfrm>
            <a:prstGeom prst="rect">
              <a:avLst/>
            </a:prstGeom>
            <a:noFill/>
          </p:spPr>
          <p:txBody>
            <a:bodyPr wrap="none" rtlCol="0">
              <a:spAutoFit/>
            </a:bodyPr>
            <a:lstStyle/>
            <a:p>
              <a:pPr fontAlgn="auto">
                <a:spcBef>
                  <a:spcPts val="0"/>
                </a:spcBef>
                <a:spcAft>
                  <a:spcPts val="0"/>
                </a:spcAft>
              </a:pPr>
              <a:r>
                <a:rPr lang="en-US" sz="1600" dirty="0" smtClean="0">
                  <a:solidFill>
                    <a:prstClr val="black"/>
                  </a:solidFill>
                  <a:latin typeface="Arial Narrow"/>
                </a:rPr>
                <a:t>LSST - Science Raft Tower,</a:t>
              </a:r>
            </a:p>
            <a:p>
              <a:pPr fontAlgn="auto">
                <a:spcBef>
                  <a:spcPts val="0"/>
                </a:spcBef>
                <a:spcAft>
                  <a:spcPts val="0"/>
                </a:spcAft>
              </a:pPr>
              <a:r>
                <a:rPr lang="en-US" sz="1600" dirty="0" smtClean="0">
                  <a:solidFill>
                    <a:prstClr val="black"/>
                  </a:solidFill>
                  <a:latin typeface="Arial Narrow"/>
                </a:rPr>
                <a:t>Part of the DOE deliverables</a:t>
              </a:r>
              <a:endParaRPr lang="en-US" sz="1600" dirty="0">
                <a:solidFill>
                  <a:prstClr val="black"/>
                </a:solidFill>
                <a:latin typeface="Arial Narrow"/>
              </a:endParaRPr>
            </a:p>
          </p:txBody>
        </p:sp>
      </p:grpSp>
      <p:sp>
        <p:nvSpPr>
          <p:cNvPr id="9" name="TextBox 8"/>
          <p:cNvSpPr txBox="1"/>
          <p:nvPr/>
        </p:nvSpPr>
        <p:spPr>
          <a:xfrm>
            <a:off x="6117488" y="3581974"/>
            <a:ext cx="3150532" cy="1754326"/>
          </a:xfrm>
          <a:prstGeom prst="rect">
            <a:avLst/>
          </a:prstGeom>
          <a:noFill/>
        </p:spPr>
        <p:txBody>
          <a:bodyPr wrap="square" rtlCol="0">
            <a:spAutoFit/>
          </a:bodyPr>
          <a:lstStyle/>
          <a:p>
            <a:pPr marL="0" lvl="1" eaLnBrk="0" hangingPunct="0"/>
            <a:r>
              <a:rPr lang="en-US" u="sng" dirty="0" smtClean="0">
                <a:solidFill>
                  <a:srgbClr val="135C00"/>
                </a:solidFill>
                <a:cs typeface="Arial" charset="0"/>
              </a:rPr>
              <a:t>Science </a:t>
            </a:r>
            <a:r>
              <a:rPr lang="en-US" u="sng" dirty="0">
                <a:solidFill>
                  <a:srgbClr val="135C00"/>
                </a:solidFill>
                <a:cs typeface="Arial" charset="0"/>
              </a:rPr>
              <a:t>effort</a:t>
            </a:r>
            <a:r>
              <a:rPr lang="en-US" dirty="0">
                <a:solidFill>
                  <a:srgbClr val="135C00"/>
                </a:solidFill>
                <a:cs typeface="Arial" charset="0"/>
              </a:rPr>
              <a:t>, </a:t>
            </a:r>
            <a:r>
              <a:rPr lang="en-US" b="0" dirty="0">
                <a:solidFill>
                  <a:srgbClr val="135C00"/>
                </a:solidFill>
                <a:cs typeface="Arial" charset="0"/>
              </a:rPr>
              <a:t>but no “project” plans:</a:t>
            </a:r>
          </a:p>
          <a:p>
            <a:pPr marL="0" lvl="1" eaLnBrk="0" hangingPunct="0">
              <a:buFont typeface="Arial" pitchFamily="34" charset="0"/>
              <a:buChar char="•"/>
            </a:pPr>
            <a:r>
              <a:rPr lang="en-US" b="0" dirty="0">
                <a:solidFill>
                  <a:srgbClr val="135C00"/>
                </a:solidFill>
                <a:cs typeface="Arial" charset="0"/>
              </a:rPr>
              <a:t> WFIRST NASA Science Definition </a:t>
            </a:r>
            <a:r>
              <a:rPr lang="en-US" b="0" dirty="0" smtClean="0">
                <a:solidFill>
                  <a:srgbClr val="135C00"/>
                </a:solidFill>
                <a:cs typeface="Arial" charset="0"/>
              </a:rPr>
              <a:t>Team</a:t>
            </a:r>
            <a:endParaRPr lang="en-US" b="0" dirty="0">
              <a:solidFill>
                <a:srgbClr val="135C00"/>
              </a:solidFill>
              <a:cs typeface="Arial" charset="0"/>
            </a:endParaRPr>
          </a:p>
          <a:p>
            <a:pPr marL="0" lvl="1" eaLnBrk="0" hangingPunct="0">
              <a:buFont typeface="Arial" pitchFamily="34" charset="0"/>
              <a:buChar char="•"/>
            </a:pPr>
            <a:r>
              <a:rPr lang="en-US" b="0" dirty="0">
                <a:solidFill>
                  <a:srgbClr val="135C00"/>
                </a:solidFill>
                <a:cs typeface="Arial" charset="0"/>
              </a:rPr>
              <a:t> Euclid (ESA/NASA) space </a:t>
            </a:r>
            <a:r>
              <a:rPr lang="en-US" b="0" dirty="0" smtClean="0">
                <a:solidFill>
                  <a:srgbClr val="135C00"/>
                </a:solidFill>
                <a:cs typeface="Arial" charset="0"/>
              </a:rPr>
              <a:t>mission</a:t>
            </a:r>
            <a:endParaRPr lang="en-US" b="0" dirty="0">
              <a:solidFill>
                <a:srgbClr val="135C00"/>
              </a:solidFill>
              <a:ea typeface="ヒラギノ角ゴ ProN W3" charset="0"/>
              <a:cs typeface="ヒラギノ角ゴ ProN W3"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122185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413750" y="6351588"/>
            <a:ext cx="381000" cy="365125"/>
          </a:xfrm>
          <a:prstGeom prst="rect">
            <a:avLst/>
          </a:prstGeom>
        </p:spPr>
        <p:txBody>
          <a:bodyPr/>
          <a:lstStyle/>
          <a:p>
            <a:pPr>
              <a:defRPr/>
            </a:pPr>
            <a:fld id="{B5BDFBDF-F317-4955-B421-A93014685310}" type="slidenum">
              <a:rPr lang="en-US" smtClean="0"/>
              <a:pPr>
                <a:defRPr/>
              </a:pPr>
              <a:t>73</a:t>
            </a:fld>
            <a:endParaRPr lang="en-US" dirty="0"/>
          </a:p>
        </p:txBody>
      </p:sp>
      <p:pic>
        <p:nvPicPr>
          <p:cNvPr id="2050" name="Picture 2" descr="C:\Users\salamic\Desktop\CF1_v10.bmp"/>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87078" y="1216233"/>
            <a:ext cx="5456922" cy="427190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TextBox 3"/>
          <p:cNvSpPr txBox="1"/>
          <p:nvPr/>
        </p:nvSpPr>
        <p:spPr>
          <a:xfrm>
            <a:off x="0" y="228600"/>
            <a:ext cx="9114522" cy="523220"/>
          </a:xfrm>
          <a:prstGeom prst="rect">
            <a:avLst/>
          </a:prstGeom>
          <a:noFill/>
        </p:spPr>
        <p:txBody>
          <a:bodyPr wrap="square" rtlCol="0">
            <a:spAutoFit/>
          </a:bodyPr>
          <a:lstStyle/>
          <a:p>
            <a:pPr algn="ctr" fontAlgn="auto">
              <a:spcBef>
                <a:spcPts val="0"/>
              </a:spcBef>
              <a:spcAft>
                <a:spcPts val="0"/>
              </a:spcAft>
            </a:pPr>
            <a:r>
              <a:rPr lang="en-US" sz="2800" dirty="0" smtClean="0">
                <a:solidFill>
                  <a:srgbClr val="9BBB59">
                    <a:lumMod val="50000"/>
                  </a:srgbClr>
                </a:solidFill>
                <a:effectLst>
                  <a:outerShdw blurRad="38100" dist="38100" dir="2700000" algn="tl">
                    <a:srgbClr val="000000">
                      <a:alpha val="43137"/>
                    </a:srgbClr>
                  </a:outerShdw>
                </a:effectLst>
                <a:latin typeface="Cambria" panose="02040503050406030204" pitchFamily="18" charset="0"/>
              </a:rPr>
              <a:t>Complementary Methods for Dark Matter Detection</a:t>
            </a:r>
            <a:endParaRPr lang="en-US" sz="2800" dirty="0">
              <a:solidFill>
                <a:srgbClr val="9BBB59">
                  <a:lumMod val="50000"/>
                </a:srgbClr>
              </a:solidFill>
              <a:effectLst>
                <a:outerShdw blurRad="38100" dist="38100" dir="2700000" algn="tl">
                  <a:srgbClr val="000000">
                    <a:alpha val="43137"/>
                  </a:srgbClr>
                </a:outerShdw>
              </a:effectLst>
              <a:latin typeface="Cambria" panose="02040503050406030204" pitchFamily="18" charset="0"/>
            </a:endParaRPr>
          </a:p>
        </p:txBody>
      </p:sp>
      <p:sp>
        <p:nvSpPr>
          <p:cNvPr id="5" name="TextBox 4"/>
          <p:cNvSpPr txBox="1"/>
          <p:nvPr/>
        </p:nvSpPr>
        <p:spPr>
          <a:xfrm>
            <a:off x="152400" y="1219200"/>
            <a:ext cx="3429000" cy="4247317"/>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Direct Detection</a:t>
            </a:r>
            <a:r>
              <a:rPr lang="en-US" b="0" dirty="0" smtClean="0">
                <a:solidFill>
                  <a:prstClr val="black"/>
                </a:solidFill>
                <a:latin typeface="Calibri"/>
              </a:rPr>
              <a:t>:  Deep underground experiments directly measure interactions with DM WIMPs.  These provide the most information on the nature of DM if detected.</a:t>
            </a:r>
          </a:p>
          <a:p>
            <a:pPr fontAlgn="auto">
              <a:spcBef>
                <a:spcPts val="0"/>
              </a:spcBef>
              <a:spcAft>
                <a:spcPts val="0"/>
              </a:spcAft>
            </a:pPr>
            <a:endParaRPr lang="en-US" dirty="0">
              <a:solidFill>
                <a:prstClr val="black"/>
              </a:solidFill>
              <a:latin typeface="Calibri"/>
            </a:endParaRPr>
          </a:p>
          <a:p>
            <a:pPr fontAlgn="auto">
              <a:spcBef>
                <a:spcPts val="0"/>
              </a:spcBef>
              <a:spcAft>
                <a:spcPts val="0"/>
              </a:spcAft>
            </a:pPr>
            <a:r>
              <a:rPr lang="en-US" dirty="0" smtClean="0">
                <a:solidFill>
                  <a:prstClr val="black"/>
                </a:solidFill>
                <a:latin typeface="Calibri"/>
              </a:rPr>
              <a:t>Indirect Detection</a:t>
            </a:r>
            <a:r>
              <a:rPr lang="en-US" b="0" dirty="0" smtClean="0">
                <a:solidFill>
                  <a:prstClr val="black"/>
                </a:solidFill>
                <a:latin typeface="Calibri"/>
              </a:rPr>
              <a:t>:  Measure cosmic-ray byproducts of WIMP annihilation in the Galaxy.</a:t>
            </a:r>
          </a:p>
          <a:p>
            <a:pPr fontAlgn="auto">
              <a:spcBef>
                <a:spcPts val="0"/>
              </a:spcBef>
              <a:spcAft>
                <a:spcPts val="0"/>
              </a:spcAft>
            </a:pPr>
            <a:endParaRPr lang="en-US" b="0" dirty="0">
              <a:solidFill>
                <a:prstClr val="black"/>
              </a:solidFill>
              <a:latin typeface="Calibri"/>
            </a:endParaRPr>
          </a:p>
          <a:p>
            <a:pPr fontAlgn="auto">
              <a:spcBef>
                <a:spcPts val="0"/>
              </a:spcBef>
              <a:spcAft>
                <a:spcPts val="0"/>
              </a:spcAft>
            </a:pPr>
            <a:r>
              <a:rPr lang="en-US" dirty="0" smtClean="0">
                <a:solidFill>
                  <a:prstClr val="black"/>
                </a:solidFill>
                <a:latin typeface="Calibri"/>
              </a:rPr>
              <a:t>Particle Accelerators</a:t>
            </a:r>
            <a:r>
              <a:rPr lang="en-US" b="0" dirty="0" smtClean="0">
                <a:solidFill>
                  <a:prstClr val="black"/>
                </a:solidFill>
                <a:latin typeface="Calibri"/>
              </a:rPr>
              <a:t>:  Production of new particle species in collisions; cannot determine if they are the DM, however.</a:t>
            </a:r>
            <a:endParaRPr lang="en-US" b="0" dirty="0">
              <a:solidFill>
                <a:prstClr val="black"/>
              </a:solidFill>
              <a:latin typeface="Calibri"/>
            </a:endParaRPr>
          </a:p>
        </p:txBody>
      </p:sp>
      <p:sp>
        <p:nvSpPr>
          <p:cNvPr id="6" name="TextBox 5"/>
          <p:cNvSpPr txBox="1"/>
          <p:nvPr/>
        </p:nvSpPr>
        <p:spPr>
          <a:xfrm>
            <a:off x="381000" y="5631839"/>
            <a:ext cx="8534400" cy="400110"/>
          </a:xfrm>
          <a:prstGeom prst="rect">
            <a:avLst/>
          </a:prstGeom>
          <a:noFill/>
        </p:spPr>
        <p:txBody>
          <a:bodyPr wrap="square" rtlCol="0">
            <a:spAutoFit/>
          </a:bodyPr>
          <a:lstStyle/>
          <a:p>
            <a:pPr algn="ctr" fontAlgn="auto">
              <a:spcBef>
                <a:spcPts val="0"/>
              </a:spcBef>
              <a:spcAft>
                <a:spcPts val="0"/>
              </a:spcAft>
            </a:pPr>
            <a:r>
              <a:rPr lang="en-US" sz="2000" b="0" dirty="0" smtClean="0">
                <a:solidFill>
                  <a:srgbClr val="C00000"/>
                </a:solidFill>
                <a:latin typeface="Calibri"/>
              </a:rPr>
              <a:t>These three methods cover all the possible ways of </a:t>
            </a:r>
            <a:r>
              <a:rPr lang="en-US" sz="2000" b="0" smtClean="0">
                <a:solidFill>
                  <a:srgbClr val="C00000"/>
                </a:solidFill>
                <a:latin typeface="Calibri"/>
              </a:rPr>
              <a:t>detecting WIMP dark </a:t>
            </a:r>
            <a:r>
              <a:rPr lang="en-US" sz="2000" b="0" dirty="0" smtClean="0">
                <a:solidFill>
                  <a:srgbClr val="C00000"/>
                </a:solidFill>
                <a:latin typeface="Calibri"/>
              </a:rPr>
              <a:t>matter</a:t>
            </a:r>
            <a:r>
              <a:rPr lang="en-US" sz="2000" b="0" dirty="0" smtClean="0">
                <a:solidFill>
                  <a:prstClr val="black"/>
                </a:solidFill>
                <a:latin typeface="Calibri"/>
              </a:rPr>
              <a:t>.</a:t>
            </a:r>
            <a:endParaRPr lang="en-US" sz="2000" b="0" dirty="0">
              <a:solidFill>
                <a:prstClr val="black"/>
              </a:solidFill>
              <a:latin typeface="Calibri"/>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75673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 y="152400"/>
            <a:ext cx="9144000" cy="684903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459365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847725" y="0"/>
            <a:ext cx="8146806" cy="723900"/>
          </a:xfrm>
        </p:spPr>
        <p:txBody>
          <a:bodyPr rtlCol="0">
            <a:normAutofit fontScale="90000"/>
          </a:bodyPr>
          <a:lstStyle/>
          <a:p>
            <a:pPr eaLnBrk="1" fontAlgn="auto" hangingPunct="1">
              <a:spcAft>
                <a:spcPts val="0"/>
              </a:spcAft>
              <a:defRPr/>
            </a:pPr>
            <a:r>
              <a:rPr lang="en-US" b="1" dirty="0" smtClean="0">
                <a:solidFill>
                  <a:srgbClr val="285C00"/>
                </a:solidFill>
                <a:effectLst/>
                <a:latin typeface="Cambria" pitchFamily="18" charset="0"/>
                <a:ea typeface="Arial Unicode MS" pitchFamily="34" charset="-128"/>
                <a:cs typeface="Arial Unicode MS" pitchFamily="34" charset="-128"/>
              </a:rPr>
              <a:t>Cosmic Frontier: </a:t>
            </a:r>
            <a:r>
              <a:rPr lang="en-US" sz="3200" b="1" dirty="0" smtClean="0">
                <a:solidFill>
                  <a:srgbClr val="285C00"/>
                </a:solidFill>
                <a:effectLst/>
                <a:latin typeface="Cambria" pitchFamily="18" charset="0"/>
                <a:ea typeface="Arial Unicode MS" pitchFamily="34" charset="-128"/>
                <a:cs typeface="Arial Unicode MS" pitchFamily="34" charset="-128"/>
              </a:rPr>
              <a:t>Program Model &amp; Guidance</a:t>
            </a:r>
            <a:endParaRPr lang="en-US" sz="3200" b="1" dirty="0">
              <a:solidFill>
                <a:srgbClr val="285C00"/>
              </a:solidFill>
              <a:effectLst/>
              <a:latin typeface="Cambria" pitchFamily="18" charset="0"/>
              <a:ea typeface="Arial Unicode MS" pitchFamily="34" charset="-128"/>
              <a:cs typeface="Arial Unicode MS" pitchFamily="34" charset="-128"/>
            </a:endParaRPr>
          </a:p>
        </p:txBody>
      </p:sp>
      <p:pic>
        <p:nvPicPr>
          <p:cNvPr id="26627" name="Picture 9" descr="horizontal-logo-green-text.jpg"/>
          <p:cNvPicPr>
            <a:picLocks noChangeAspect="1"/>
          </p:cNvPicPr>
          <p:nvPr/>
        </p:nvPicPr>
        <p:blipFill>
          <a:blip r:embed="rId2"/>
          <a:srcRect/>
          <a:stretch>
            <a:fillRect/>
          </a:stretch>
        </p:blipFill>
        <p:spPr bwMode="auto">
          <a:xfrm>
            <a:off x="457200" y="6354763"/>
            <a:ext cx="2438400" cy="407987"/>
          </a:xfrm>
          <a:prstGeom prst="rect">
            <a:avLst/>
          </a:prstGeom>
          <a:noFill/>
          <a:ln w="9525">
            <a:noFill/>
            <a:miter lim="800000"/>
            <a:headEnd/>
            <a:tailEnd/>
          </a:ln>
        </p:spPr>
      </p:pic>
      <p:sp>
        <p:nvSpPr>
          <p:cNvPr id="8" name="Rectangle 7"/>
          <p:cNvSpPr/>
          <p:nvPr/>
        </p:nvSpPr>
        <p:spPr>
          <a:xfrm>
            <a:off x="-1" y="733641"/>
            <a:ext cx="9271591" cy="5413790"/>
          </a:xfrm>
          <a:prstGeom prst="rect">
            <a:avLst/>
          </a:prstGeom>
        </p:spPr>
        <p:txBody>
          <a:bodyPr wrap="square">
            <a:spAutoFit/>
          </a:bodyPr>
          <a:lstStyle/>
          <a:p>
            <a:pPr defTabSz="914400">
              <a:defRPr/>
            </a:pPr>
            <a:r>
              <a:rPr lang="en-US" sz="1600" b="1" u="sng" dirty="0">
                <a:solidFill>
                  <a:srgbClr val="135C00"/>
                </a:solidFill>
                <a:latin typeface="+mn-lt"/>
              </a:rPr>
              <a:t>Program </a:t>
            </a:r>
            <a:r>
              <a:rPr lang="en-US" sz="1600" b="1" u="sng" dirty="0" smtClean="0">
                <a:solidFill>
                  <a:srgbClr val="135C00"/>
                </a:solidFill>
                <a:latin typeface="+mn-lt"/>
              </a:rPr>
              <a:t>Model</a:t>
            </a:r>
            <a:endParaRPr lang="en-US" sz="1600" b="1" u="sng" dirty="0">
              <a:solidFill>
                <a:srgbClr val="135C00"/>
              </a:solidFill>
              <a:latin typeface="+mn-lt"/>
            </a:endParaRPr>
          </a:p>
          <a:p>
            <a:pPr defTabSz="914400">
              <a:defRPr/>
            </a:pPr>
            <a:r>
              <a:rPr lang="en-US" sz="1400" b="1" dirty="0">
                <a:solidFill>
                  <a:srgbClr val="135C00"/>
                </a:solidFill>
                <a:latin typeface="+mn-lt"/>
              </a:rPr>
              <a:t>Science Mission-driven – We develop and support a specific portfolio of </a:t>
            </a:r>
            <a:r>
              <a:rPr lang="en-US" sz="1400" b="1" dirty="0" smtClean="0">
                <a:solidFill>
                  <a:srgbClr val="135C00"/>
                </a:solidFill>
                <a:latin typeface="+mn-lt"/>
              </a:rPr>
              <a:t>projects to make spectacular leaps in science</a:t>
            </a:r>
            <a:endParaRPr lang="en-US" sz="1400" b="1" dirty="0">
              <a:solidFill>
                <a:srgbClr val="135C00"/>
              </a:solidFill>
              <a:latin typeface="+mn-lt"/>
            </a:endParaRPr>
          </a:p>
          <a:p>
            <a:pPr indent="-285750" defTabSz="914400">
              <a:buFont typeface="Wingdings"/>
              <a:buChar char="à"/>
              <a:defRPr/>
            </a:pPr>
            <a:r>
              <a:rPr lang="en-US" sz="1400" b="1" dirty="0">
                <a:solidFill>
                  <a:srgbClr val="135C00"/>
                </a:solidFill>
                <a:latin typeface="+mn-lt"/>
              </a:rPr>
              <a:t>the emphasis is on doing experiments and getting results</a:t>
            </a:r>
          </a:p>
          <a:p>
            <a:pPr defTabSz="914400">
              <a:buFontTx/>
              <a:buChar char="-"/>
              <a:defRPr/>
            </a:pPr>
            <a:r>
              <a:rPr lang="en-US" sz="1400" dirty="0">
                <a:solidFill>
                  <a:srgbClr val="135C00"/>
                </a:solidFill>
                <a:latin typeface="+mn-lt"/>
                <a:sym typeface="Wingdings" pitchFamily="2" charset="2"/>
              </a:rPr>
              <a:t> make significant, coherent contributions to </a:t>
            </a:r>
            <a:r>
              <a:rPr lang="en-US" sz="1400" dirty="0" smtClean="0">
                <a:solidFill>
                  <a:srgbClr val="135C00"/>
                </a:solidFill>
                <a:latin typeface="+mn-lt"/>
                <a:sym typeface="Wingdings" pitchFamily="2" charset="2"/>
              </a:rPr>
              <a:t>facilities/experiments selected </a:t>
            </a:r>
            <a:r>
              <a:rPr lang="en-US" sz="1400" dirty="0">
                <a:solidFill>
                  <a:srgbClr val="135C00"/>
                </a:solidFill>
                <a:latin typeface="+mn-lt"/>
                <a:sym typeface="Wingdings" pitchFamily="2" charset="2"/>
              </a:rPr>
              <a:t>for the program</a:t>
            </a:r>
          </a:p>
          <a:p>
            <a:pPr defTabSz="914400">
              <a:buFontTx/>
              <a:buChar char="-"/>
              <a:defRPr/>
            </a:pPr>
            <a:r>
              <a:rPr lang="en-US" sz="1400" dirty="0">
                <a:solidFill>
                  <a:srgbClr val="135C00"/>
                </a:solidFill>
                <a:latin typeface="+mn-lt"/>
                <a:sym typeface="Wingdings" pitchFamily="2" charset="2"/>
              </a:rPr>
              <a:t> support a science collaboration in all stages, leading to the best possible science results</a:t>
            </a:r>
          </a:p>
          <a:p>
            <a:pPr defTabSz="914400">
              <a:buFontTx/>
              <a:buChar char="-"/>
              <a:defRPr/>
            </a:pPr>
            <a:r>
              <a:rPr lang="en-US" sz="1400" dirty="0">
                <a:solidFill>
                  <a:srgbClr val="135C00"/>
                </a:solidFill>
                <a:latin typeface="+mn-lt"/>
              </a:rPr>
              <a:t> form partnerships or use other agency’s facilities when needed (e.g. we don’t build telescopes)</a:t>
            </a:r>
          </a:p>
          <a:p>
            <a:pPr marL="0" lvl="1" defTabSz="914400">
              <a:lnSpc>
                <a:spcPct val="90000"/>
              </a:lnSpc>
              <a:defRPr/>
            </a:pPr>
            <a:endParaRPr lang="en-US" sz="1000" b="1" u="sng" dirty="0">
              <a:solidFill>
                <a:srgbClr val="006600"/>
              </a:solidFill>
              <a:latin typeface="+mn-lt"/>
              <a:cs typeface="Tahoma" pitchFamily="34" charset="0"/>
            </a:endParaRPr>
          </a:p>
          <a:p>
            <a:pPr marL="0" lvl="1" defTabSz="914400">
              <a:lnSpc>
                <a:spcPct val="90000"/>
              </a:lnSpc>
              <a:defRPr/>
            </a:pPr>
            <a:r>
              <a:rPr lang="en-US" sz="1600" b="1" u="sng" dirty="0">
                <a:solidFill>
                  <a:srgbClr val="0000CC"/>
                </a:solidFill>
                <a:latin typeface="+mn-lt"/>
                <a:cs typeface="Tahoma" pitchFamily="34" charset="0"/>
              </a:rPr>
              <a:t>Program Guidance </a:t>
            </a:r>
          </a:p>
          <a:p>
            <a:pPr marL="0" lvl="1" defTabSz="914400">
              <a:lnSpc>
                <a:spcPct val="90000"/>
              </a:lnSpc>
              <a:defRPr/>
            </a:pPr>
            <a:r>
              <a:rPr lang="en-US" sz="1400" b="1" dirty="0">
                <a:solidFill>
                  <a:srgbClr val="0000CC"/>
                </a:solidFill>
                <a:latin typeface="+mn-lt"/>
                <a:cs typeface="Tahoma" pitchFamily="34" charset="0"/>
              </a:rPr>
              <a:t>FACA </a:t>
            </a:r>
            <a:r>
              <a:rPr lang="en-US" sz="1400" b="1" dirty="0" smtClean="0">
                <a:solidFill>
                  <a:srgbClr val="0000CC"/>
                </a:solidFill>
                <a:latin typeface="+mn-lt"/>
                <a:cs typeface="Tahoma" pitchFamily="34" charset="0"/>
              </a:rPr>
              <a:t>panels – </a:t>
            </a:r>
            <a:r>
              <a:rPr lang="en-US" sz="1400" b="1" dirty="0">
                <a:solidFill>
                  <a:srgbClr val="0000CC"/>
                </a:solidFill>
                <a:latin typeface="+mn-lt"/>
                <a:cs typeface="Tahoma" pitchFamily="34" charset="0"/>
              </a:rPr>
              <a:t>official advice to the government:</a:t>
            </a:r>
          </a:p>
          <a:p>
            <a:pPr marL="0" lvl="1" defTabSz="914400">
              <a:lnSpc>
                <a:spcPct val="90000"/>
              </a:lnSpc>
              <a:buFont typeface="Wingdings" pitchFamily="2" charset="2"/>
              <a:buChar char="Ø"/>
              <a:defRPr/>
            </a:pPr>
            <a:r>
              <a:rPr lang="en-US" sz="1400" dirty="0" smtClean="0">
                <a:solidFill>
                  <a:srgbClr val="0000CC"/>
                </a:solidFill>
                <a:latin typeface="+mn-lt"/>
                <a:cs typeface="Tahoma" pitchFamily="34" charset="0"/>
              </a:rPr>
              <a:t>  High </a:t>
            </a:r>
            <a:r>
              <a:rPr lang="en-US" sz="1400" dirty="0">
                <a:solidFill>
                  <a:srgbClr val="0000CC"/>
                </a:solidFill>
                <a:latin typeface="+mn-lt"/>
                <a:cs typeface="Tahoma" pitchFamily="34" charset="0"/>
              </a:rPr>
              <a:t>Energy Physics Advisory Panel (HEPAP</a:t>
            </a:r>
            <a:r>
              <a:rPr lang="en-US" sz="1400" dirty="0" smtClean="0">
                <a:solidFill>
                  <a:srgbClr val="0000CC"/>
                </a:solidFill>
                <a:latin typeface="+mn-lt"/>
                <a:cs typeface="Tahoma" pitchFamily="34" charset="0"/>
              </a:rPr>
              <a:t>) – </a:t>
            </a:r>
            <a:r>
              <a:rPr lang="en-US" sz="1400" u="sng" dirty="0">
                <a:solidFill>
                  <a:srgbClr val="0000CC"/>
                </a:solidFill>
                <a:latin typeface="+mn-lt"/>
                <a:cs typeface="Tahoma" pitchFamily="34" charset="0"/>
              </a:rPr>
              <a:t>primary advice</a:t>
            </a:r>
          </a:p>
          <a:p>
            <a:pPr marL="0" lvl="1" defTabSz="914400">
              <a:lnSpc>
                <a:spcPct val="90000"/>
              </a:lnSpc>
              <a:buFont typeface="Wingdings" pitchFamily="2" charset="2"/>
              <a:buChar char="Ø"/>
              <a:defRPr/>
            </a:pPr>
            <a:r>
              <a:rPr lang="en-US" sz="1400" dirty="0">
                <a:solidFill>
                  <a:srgbClr val="0000CC"/>
                </a:solidFill>
                <a:latin typeface="+mn-lt"/>
              </a:rPr>
              <a:t>  Astronomy and Astrophysics Advisory Committee (AAAC</a:t>
            </a:r>
            <a:r>
              <a:rPr lang="en-US" sz="1400" dirty="0" smtClean="0">
                <a:solidFill>
                  <a:srgbClr val="0000CC"/>
                </a:solidFill>
                <a:latin typeface="+mn-lt"/>
              </a:rPr>
              <a:t>) </a:t>
            </a:r>
          </a:p>
          <a:p>
            <a:pPr marL="457200" lvl="2">
              <a:lnSpc>
                <a:spcPct val="90000"/>
              </a:lnSpc>
              <a:defRPr/>
            </a:pPr>
            <a:r>
              <a:rPr lang="en-US" sz="1400" dirty="0" smtClean="0">
                <a:solidFill>
                  <a:srgbClr val="0000CC"/>
                </a:solidFill>
                <a:latin typeface="+mn-lt"/>
              </a:rPr>
              <a:t>– </a:t>
            </a:r>
            <a:r>
              <a:rPr lang="en-US" sz="1400" dirty="0">
                <a:solidFill>
                  <a:srgbClr val="0000CC"/>
                </a:solidFill>
                <a:latin typeface="+mn-lt"/>
              </a:rPr>
              <a:t>reports to NASA, </a:t>
            </a:r>
            <a:r>
              <a:rPr lang="en-US" sz="1400" dirty="0" smtClean="0">
                <a:solidFill>
                  <a:srgbClr val="0000CC"/>
                </a:solidFill>
                <a:latin typeface="+mn-lt"/>
              </a:rPr>
              <a:t>NSF and </a:t>
            </a:r>
            <a:r>
              <a:rPr lang="en-US" sz="1400" dirty="0">
                <a:solidFill>
                  <a:srgbClr val="0000CC"/>
                </a:solidFill>
                <a:latin typeface="+mn-lt"/>
              </a:rPr>
              <a:t>DOE on areas of overlap</a:t>
            </a:r>
          </a:p>
          <a:p>
            <a:pPr marL="398463" lvl="2" defTabSz="914400">
              <a:lnSpc>
                <a:spcPct val="90000"/>
              </a:lnSpc>
              <a:defRPr/>
            </a:pPr>
            <a:endParaRPr lang="en-US" sz="1000" dirty="0" smtClean="0">
              <a:solidFill>
                <a:srgbClr val="0000CC"/>
              </a:solidFill>
              <a:latin typeface="+mn-lt"/>
            </a:endParaRPr>
          </a:p>
          <a:p>
            <a:pPr marL="0" lvl="1" defTabSz="914400">
              <a:lnSpc>
                <a:spcPct val="90000"/>
              </a:lnSpc>
              <a:defRPr/>
            </a:pPr>
            <a:r>
              <a:rPr lang="en-US" sz="1400" dirty="0" smtClean="0">
                <a:solidFill>
                  <a:srgbClr val="0000CC"/>
                </a:solidFill>
                <a:latin typeface="+mn-lt"/>
              </a:rPr>
              <a:t>FACA subpanels:</a:t>
            </a:r>
            <a:endParaRPr lang="en-US" sz="1400" dirty="0">
              <a:solidFill>
                <a:srgbClr val="0000CC"/>
              </a:solidFill>
              <a:latin typeface="+mn-lt"/>
            </a:endParaRPr>
          </a:p>
          <a:p>
            <a:pPr marL="285750" lvl="2" indent="-285750" defTabSz="914400">
              <a:lnSpc>
                <a:spcPct val="90000"/>
              </a:lnSpc>
              <a:buFont typeface="Arial" panose="020B0604020202020204" pitchFamily="34" charset="0"/>
              <a:buChar char="•"/>
              <a:defRPr/>
            </a:pPr>
            <a:r>
              <a:rPr lang="en-US" sz="1400" dirty="0">
                <a:solidFill>
                  <a:srgbClr val="0000CC"/>
                </a:solidFill>
                <a:latin typeface="+mn-lt"/>
                <a:cs typeface="Tahoma" pitchFamily="34" charset="0"/>
              </a:rPr>
              <a:t>P5 (2008) – recommended follow-on Particle Astrophysics Scientific Assessment Group (PASAG</a:t>
            </a:r>
            <a:r>
              <a:rPr lang="en-US" sz="1400" dirty="0" smtClean="0">
                <a:solidFill>
                  <a:srgbClr val="0000CC"/>
                </a:solidFill>
                <a:latin typeface="+mn-lt"/>
                <a:cs typeface="Tahoma" pitchFamily="34" charset="0"/>
              </a:rPr>
              <a:t>)</a:t>
            </a:r>
            <a:endParaRPr lang="en-US" sz="1400" dirty="0">
              <a:solidFill>
                <a:srgbClr val="0000CC"/>
              </a:solidFill>
              <a:latin typeface="+mn-lt"/>
              <a:cs typeface="Tahoma" pitchFamily="34" charset="0"/>
            </a:endParaRPr>
          </a:p>
          <a:p>
            <a:pPr marL="285750" lvl="2" indent="-285750" defTabSz="914400">
              <a:lnSpc>
                <a:spcPct val="90000"/>
              </a:lnSpc>
              <a:buFont typeface="Arial" panose="020B0604020202020204" pitchFamily="34" charset="0"/>
              <a:buChar char="•"/>
              <a:defRPr/>
            </a:pPr>
            <a:r>
              <a:rPr lang="en-US" sz="1400" dirty="0">
                <a:solidFill>
                  <a:srgbClr val="0000CC"/>
                </a:solidFill>
                <a:latin typeface="+mn-lt"/>
                <a:cs typeface="Tahoma" pitchFamily="34" charset="0"/>
              </a:rPr>
              <a:t>PASAG (2009) </a:t>
            </a:r>
          </a:p>
          <a:p>
            <a:pPr marL="742950" lvl="3" indent="-285750">
              <a:lnSpc>
                <a:spcPct val="90000"/>
              </a:lnSpc>
              <a:buFont typeface="Courier New" panose="02070309020205020404" pitchFamily="49" charset="0"/>
              <a:buChar char="o"/>
              <a:defRPr/>
            </a:pPr>
            <a:r>
              <a:rPr lang="en-US" sz="1400" b="0" dirty="0">
                <a:solidFill>
                  <a:srgbClr val="0000CC"/>
                </a:solidFill>
                <a:latin typeface="+mn-lt"/>
              </a:rPr>
              <a:t>Recommended an optimized program over the next 10 years in 4 funding scenarios </a:t>
            </a:r>
          </a:p>
          <a:p>
            <a:pPr marL="742950" lvl="3" indent="-285750">
              <a:lnSpc>
                <a:spcPct val="90000"/>
              </a:lnSpc>
              <a:buFont typeface="Courier New" panose="02070309020205020404" pitchFamily="49" charset="0"/>
              <a:buChar char="o"/>
              <a:defRPr/>
            </a:pPr>
            <a:r>
              <a:rPr lang="en-US" sz="1400" b="0" dirty="0">
                <a:solidFill>
                  <a:srgbClr val="0000CC"/>
                </a:solidFill>
                <a:latin typeface="+mn-lt"/>
              </a:rPr>
              <a:t>Provided Prioritization criteria </a:t>
            </a:r>
            <a:r>
              <a:rPr lang="en-US" sz="1400" b="0" dirty="0">
                <a:solidFill>
                  <a:srgbClr val="0000CC"/>
                </a:solidFill>
                <a:latin typeface="+mn-lt"/>
                <a:sym typeface="Wingdings" panose="05000000000000000000" pitchFamily="2" charset="2"/>
              </a:rPr>
              <a:t> </a:t>
            </a:r>
            <a:r>
              <a:rPr lang="en-US" sz="1400" b="0" u="sng" dirty="0">
                <a:solidFill>
                  <a:srgbClr val="0000CC"/>
                </a:solidFill>
                <a:latin typeface="+mn-lt"/>
                <a:sym typeface="Wingdings" panose="05000000000000000000" pitchFamily="2" charset="2"/>
              </a:rPr>
              <a:t>use to consider experiments in portfolio as well as research activities</a:t>
            </a:r>
            <a:endParaRPr lang="en-US" sz="1400" b="0" u="sng" dirty="0">
              <a:solidFill>
                <a:srgbClr val="0000CC"/>
              </a:solidFill>
              <a:latin typeface="+mn-lt"/>
            </a:endParaRPr>
          </a:p>
          <a:p>
            <a:pPr marL="742950" lvl="2" indent="-285750">
              <a:buFont typeface="Courier New" panose="02070309020205020404" pitchFamily="49" charset="0"/>
              <a:buChar char="o"/>
            </a:pPr>
            <a:r>
              <a:rPr lang="en-US" sz="1400" b="0" dirty="0">
                <a:solidFill>
                  <a:srgbClr val="0000CC"/>
                </a:solidFill>
                <a:latin typeface="+mn-lt"/>
              </a:rPr>
              <a:t>Dark matter &amp; dark energy remain the highest priorities; but don’t zero out everything else</a:t>
            </a:r>
          </a:p>
          <a:p>
            <a:pPr marL="742950" lvl="2" indent="-285750">
              <a:buFont typeface="Courier New" panose="02070309020205020404" pitchFamily="49" charset="0"/>
              <a:buChar char="o"/>
            </a:pPr>
            <a:r>
              <a:rPr lang="en-US" sz="1400" b="0" dirty="0">
                <a:solidFill>
                  <a:srgbClr val="0000CC"/>
                </a:solidFill>
                <a:latin typeface="+mn-lt"/>
              </a:rPr>
              <a:t>Do HAWC in any funding scenario </a:t>
            </a:r>
            <a:endParaRPr lang="en-US" sz="1400" b="0" dirty="0" smtClean="0">
              <a:solidFill>
                <a:srgbClr val="0000CC"/>
              </a:solidFill>
              <a:latin typeface="+mn-lt"/>
            </a:endParaRPr>
          </a:p>
          <a:p>
            <a:pPr marL="285750" lvl="1" indent="-285750">
              <a:buFont typeface="Arial" panose="020B0604020202020204" pitchFamily="34" charset="0"/>
              <a:buChar char="•"/>
            </a:pPr>
            <a:r>
              <a:rPr lang="en-US" sz="1400" dirty="0">
                <a:solidFill>
                  <a:srgbClr val="0000CC"/>
                </a:solidFill>
                <a:latin typeface="+mn-lt"/>
                <a:cs typeface="Tahoma" pitchFamily="34" charset="0"/>
              </a:rPr>
              <a:t>P5 (</a:t>
            </a:r>
            <a:r>
              <a:rPr lang="en-US" sz="1400" dirty="0" smtClean="0">
                <a:solidFill>
                  <a:srgbClr val="0000CC"/>
                </a:solidFill>
                <a:latin typeface="+mn-lt"/>
                <a:cs typeface="Tahoma" pitchFamily="34" charset="0"/>
              </a:rPr>
              <a:t>2014) – we are aligning the future program with their recommendations</a:t>
            </a:r>
            <a:endParaRPr lang="en-US" sz="1400" dirty="0">
              <a:solidFill>
                <a:srgbClr val="0000CC"/>
              </a:solidFill>
              <a:latin typeface="+mn-lt"/>
            </a:endParaRPr>
          </a:p>
          <a:p>
            <a:pPr marL="398463" lvl="2" defTabSz="914400">
              <a:lnSpc>
                <a:spcPct val="90000"/>
              </a:lnSpc>
              <a:defRPr/>
            </a:pPr>
            <a:endParaRPr lang="en-US" sz="1000" dirty="0">
              <a:solidFill>
                <a:srgbClr val="0000CC"/>
              </a:solidFill>
              <a:latin typeface="+mn-lt"/>
            </a:endParaRPr>
          </a:p>
          <a:p>
            <a:pPr marL="0" lvl="1" defTabSz="914400">
              <a:lnSpc>
                <a:spcPct val="90000"/>
              </a:lnSpc>
              <a:defRPr/>
            </a:pPr>
            <a:r>
              <a:rPr lang="en-US" sz="1400" b="1" dirty="0">
                <a:solidFill>
                  <a:srgbClr val="0000CC"/>
                </a:solidFill>
                <a:latin typeface="+mn-lt"/>
                <a:cs typeface="Tahoma" pitchFamily="34" charset="0"/>
              </a:rPr>
              <a:t>Other Input:</a:t>
            </a:r>
          </a:p>
          <a:p>
            <a:pPr marL="0" lvl="1">
              <a:lnSpc>
                <a:spcPct val="90000"/>
              </a:lnSpc>
              <a:buFont typeface="Wingdings" pitchFamily="2" charset="2"/>
              <a:buChar char="Ø"/>
              <a:defRPr/>
            </a:pPr>
            <a:r>
              <a:rPr lang="en-US" sz="1400" b="0" dirty="0" smtClean="0">
                <a:solidFill>
                  <a:srgbClr val="0000CC"/>
                </a:solidFill>
                <a:latin typeface="+mn-lt"/>
                <a:cs typeface="Tahoma" pitchFamily="34" charset="0"/>
              </a:rPr>
              <a:t> National </a:t>
            </a:r>
            <a:r>
              <a:rPr lang="en-US" sz="1400" b="0" dirty="0">
                <a:solidFill>
                  <a:srgbClr val="0000CC"/>
                </a:solidFill>
                <a:latin typeface="+mn-lt"/>
                <a:cs typeface="Tahoma" pitchFamily="34" charset="0"/>
              </a:rPr>
              <a:t>Academies of Science  - Astronomy &amp; Astrophysics Decadal survey (New Worlds New Horizons 2010 </a:t>
            </a:r>
            <a:r>
              <a:rPr lang="en-US" sz="1400" b="0" dirty="0" smtClean="0">
                <a:solidFill>
                  <a:srgbClr val="0000CC"/>
                </a:solidFill>
                <a:latin typeface="+mn-lt"/>
                <a:cs typeface="Tahoma" pitchFamily="34" charset="0"/>
              </a:rPr>
              <a:t>- NWNH2010):  For </a:t>
            </a:r>
            <a:r>
              <a:rPr lang="en-US" sz="1400" b="0" dirty="0">
                <a:solidFill>
                  <a:srgbClr val="0000CC"/>
                </a:solidFill>
                <a:latin typeface="+mn-lt"/>
                <a:cs typeface="Tahoma" pitchFamily="34" charset="0"/>
              </a:rPr>
              <a:t>DOE, </a:t>
            </a:r>
            <a:r>
              <a:rPr lang="en-US" sz="1400" b="0" dirty="0">
                <a:solidFill>
                  <a:srgbClr val="0000CC"/>
                </a:solidFill>
                <a:latin typeface="+mn-lt"/>
              </a:rPr>
              <a:t>LSST was recommended as the priority because DOE role is </a:t>
            </a:r>
            <a:r>
              <a:rPr lang="en-US" sz="1400" b="0" dirty="0" smtClean="0">
                <a:solidFill>
                  <a:srgbClr val="0000CC"/>
                </a:solidFill>
                <a:latin typeface="+mn-lt"/>
              </a:rPr>
              <a:t>critical</a:t>
            </a:r>
            <a:endParaRPr lang="en-US" sz="1400" b="0" dirty="0">
              <a:solidFill>
                <a:srgbClr val="0000CC"/>
              </a:solidFill>
              <a:latin typeface="+mn-lt"/>
              <a:cs typeface="Tahoma" pitchFamily="34" charset="0"/>
            </a:endParaRPr>
          </a:p>
          <a:p>
            <a:pPr marL="0" lvl="1" defTabSz="914400">
              <a:lnSpc>
                <a:spcPct val="90000"/>
              </a:lnSpc>
              <a:buFont typeface="Wingdings" pitchFamily="2" charset="2"/>
              <a:buChar char="Ø"/>
              <a:defRPr/>
            </a:pPr>
            <a:r>
              <a:rPr lang="en-US" sz="1400" b="0" dirty="0" smtClean="0">
                <a:solidFill>
                  <a:srgbClr val="0000CC"/>
                </a:solidFill>
                <a:latin typeface="+mn-lt"/>
                <a:cs typeface="Tahoma" pitchFamily="34" charset="0"/>
              </a:rPr>
              <a:t> Specific studies: “Rocky-III</a:t>
            </a:r>
            <a:r>
              <a:rPr lang="en-US" sz="1400" b="0" dirty="0">
                <a:solidFill>
                  <a:srgbClr val="0000CC"/>
                </a:solidFill>
                <a:latin typeface="+mn-lt"/>
                <a:cs typeface="Tahoma" pitchFamily="34" charset="0"/>
              </a:rPr>
              <a:t>” (</a:t>
            </a:r>
            <a:r>
              <a:rPr lang="en-US" sz="1400" b="0" dirty="0" smtClean="0">
                <a:solidFill>
                  <a:srgbClr val="0000CC"/>
                </a:solidFill>
                <a:latin typeface="+mn-lt"/>
                <a:cs typeface="Tahoma" pitchFamily="34" charset="0"/>
              </a:rPr>
              <a:t>2012) HEP-requested </a:t>
            </a:r>
            <a:r>
              <a:rPr lang="en-US" sz="1400" b="0" dirty="0">
                <a:solidFill>
                  <a:srgbClr val="0000CC"/>
                </a:solidFill>
                <a:latin typeface="+mn-lt"/>
                <a:cs typeface="Tahoma" pitchFamily="34" charset="0"/>
              </a:rPr>
              <a:t>task force to proactively develop </a:t>
            </a:r>
            <a:r>
              <a:rPr lang="en-US" sz="1400" b="0" dirty="0" smtClean="0">
                <a:solidFill>
                  <a:srgbClr val="0000CC"/>
                </a:solidFill>
                <a:latin typeface="+mn-lt"/>
                <a:cs typeface="Tahoma" pitchFamily="34" charset="0"/>
              </a:rPr>
              <a:t>HEP dark energy program science case</a:t>
            </a:r>
          </a:p>
          <a:p>
            <a:pPr marL="0" lvl="1">
              <a:lnSpc>
                <a:spcPct val="90000"/>
              </a:lnSpc>
              <a:buFont typeface="Wingdings" pitchFamily="2" charset="2"/>
              <a:buChar char="Ø"/>
              <a:defRPr/>
            </a:pPr>
            <a:r>
              <a:rPr lang="en-US" sz="1400" b="0" dirty="0" smtClean="0">
                <a:solidFill>
                  <a:srgbClr val="0000CC"/>
                </a:solidFill>
                <a:cs typeface="Tahoma" pitchFamily="34" charset="0"/>
              </a:rPr>
              <a:t> Snowmass </a:t>
            </a:r>
            <a:r>
              <a:rPr lang="en-US" sz="1400" b="0" dirty="0">
                <a:solidFill>
                  <a:srgbClr val="0000CC"/>
                </a:solidFill>
                <a:cs typeface="Tahoma" pitchFamily="34" charset="0"/>
              </a:rPr>
              <a:t>(2013) - APS/DPF-led community science </a:t>
            </a:r>
            <a:r>
              <a:rPr lang="en-US" sz="1400" b="0" dirty="0" smtClean="0">
                <a:solidFill>
                  <a:srgbClr val="0000CC"/>
                </a:solidFill>
                <a:cs typeface="Tahoma" pitchFamily="34" charset="0"/>
              </a:rPr>
              <a:t>study</a:t>
            </a:r>
            <a:endParaRPr lang="en-US" sz="1400" b="0" dirty="0">
              <a:solidFill>
                <a:srgbClr val="0000CC"/>
              </a:solidFill>
              <a:cs typeface="Tahoma"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157282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922337" y="172337"/>
            <a:ext cx="7872413" cy="554037"/>
          </a:xfrm>
        </p:spPr>
        <p:txBody>
          <a:bodyPr rtlCol="0">
            <a:normAutofit fontScale="90000"/>
          </a:bodyPr>
          <a:lstStyle/>
          <a:p>
            <a:pPr eaLnBrk="1" fontAlgn="auto" hangingPunct="1">
              <a:spcAft>
                <a:spcPts val="0"/>
              </a:spcAft>
              <a:defRPr/>
            </a:pPr>
            <a:r>
              <a:rPr lang="en-US" sz="3200" b="1" dirty="0" smtClean="0">
                <a:solidFill>
                  <a:srgbClr val="285C00"/>
                </a:solidFill>
                <a:latin typeface="Cambria" pitchFamily="18" charset="0"/>
                <a:ea typeface="Arial Unicode MS" pitchFamily="34" charset="-128"/>
                <a:cs typeface="Arial Unicode MS" pitchFamily="34" charset="-128"/>
              </a:rPr>
              <a:t/>
            </a:r>
            <a:br>
              <a:rPr lang="en-US" sz="3200" b="1" dirty="0" smtClean="0">
                <a:solidFill>
                  <a:srgbClr val="285C00"/>
                </a:solidFill>
                <a:latin typeface="Cambria" pitchFamily="18" charset="0"/>
                <a:ea typeface="Arial Unicode MS" pitchFamily="34" charset="-128"/>
                <a:cs typeface="Arial Unicode MS" pitchFamily="34" charset="-128"/>
              </a:rPr>
            </a:br>
            <a:r>
              <a:rPr lang="en-US" sz="3200" b="1" dirty="0" smtClean="0">
                <a:solidFill>
                  <a:srgbClr val="285C00"/>
                </a:solidFill>
                <a:latin typeface="Cambria" pitchFamily="18" charset="0"/>
                <a:ea typeface="Arial Unicode MS" pitchFamily="34" charset="-128"/>
                <a:cs typeface="Arial Unicode MS" pitchFamily="34" charset="-128"/>
              </a:rPr>
              <a:t>Cosmic Frontier – Developing the Program</a:t>
            </a:r>
            <a:br>
              <a:rPr lang="en-US" sz="3200" b="1" dirty="0" smtClean="0">
                <a:solidFill>
                  <a:srgbClr val="285C00"/>
                </a:solidFill>
                <a:latin typeface="Cambria" pitchFamily="18" charset="0"/>
                <a:ea typeface="Arial Unicode MS" pitchFamily="34" charset="-128"/>
                <a:cs typeface="Arial Unicode MS" pitchFamily="34" charset="-128"/>
              </a:rPr>
            </a:br>
            <a:endParaRPr lang="en-US" sz="3200" b="1" dirty="0">
              <a:solidFill>
                <a:srgbClr val="285C00"/>
              </a:solidFill>
              <a:latin typeface="Cambria" pitchFamily="18" charset="0"/>
              <a:ea typeface="Arial Unicode MS" pitchFamily="34" charset="-128"/>
              <a:cs typeface="Arial Unicode MS" pitchFamily="34" charset="-128"/>
            </a:endParaRPr>
          </a:p>
        </p:txBody>
      </p:sp>
      <p:pic>
        <p:nvPicPr>
          <p:cNvPr id="26627" name="Picture 9" descr="horizontal-logo-green-text.jpg"/>
          <p:cNvPicPr>
            <a:picLocks noChangeAspect="1"/>
          </p:cNvPicPr>
          <p:nvPr/>
        </p:nvPicPr>
        <p:blipFill>
          <a:blip r:embed="rId2" cstate="print"/>
          <a:srcRect/>
          <a:stretch>
            <a:fillRect/>
          </a:stretch>
        </p:blipFill>
        <p:spPr bwMode="auto">
          <a:xfrm>
            <a:off x="457200" y="6354763"/>
            <a:ext cx="2438400" cy="407987"/>
          </a:xfrm>
          <a:prstGeom prst="rect">
            <a:avLst/>
          </a:prstGeom>
          <a:noFill/>
          <a:ln w="9525">
            <a:noFill/>
            <a:miter lim="800000"/>
            <a:headEnd/>
            <a:tailEnd/>
          </a:ln>
        </p:spPr>
      </p:pic>
      <p:cxnSp>
        <p:nvCxnSpPr>
          <p:cNvPr id="10" name="Straight Connector 9"/>
          <p:cNvCxnSpPr/>
          <p:nvPr/>
        </p:nvCxnSpPr>
        <p:spPr bwMode="auto">
          <a:xfrm>
            <a:off x="158750" y="6265863"/>
            <a:ext cx="8758238" cy="0"/>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762000"/>
            <a:ext cx="9144000" cy="5570756"/>
          </a:xfrm>
          <a:prstGeom prst="rect">
            <a:avLst/>
          </a:prstGeom>
        </p:spPr>
        <p:txBody>
          <a:bodyPr wrap="square">
            <a:spAutoFit/>
          </a:bodyPr>
          <a:lstStyle/>
          <a:p>
            <a:pPr defTabSz="914400">
              <a:defRPr/>
            </a:pPr>
            <a:r>
              <a:rPr lang="en-US" b="1" dirty="0" smtClean="0">
                <a:solidFill>
                  <a:srgbClr val="285C00"/>
                </a:solidFill>
                <a:latin typeface="+mn-lt"/>
              </a:rPr>
              <a:t>Mission-driven Portfolio of Projects</a:t>
            </a:r>
          </a:p>
          <a:p>
            <a:pPr indent="-285750" defTabSz="914400">
              <a:buFont typeface="Wingdings"/>
              <a:buChar char="à"/>
              <a:defRPr/>
            </a:pPr>
            <a:r>
              <a:rPr lang="en-US" dirty="0" smtClean="0">
                <a:solidFill>
                  <a:srgbClr val="285C00"/>
                </a:solidFill>
                <a:latin typeface="+mn-lt"/>
              </a:rPr>
              <a:t>the emphasis is on developing &amp; doing experiments and getting science results</a:t>
            </a:r>
          </a:p>
          <a:p>
            <a:pPr marL="0" indent="0">
              <a:spcBef>
                <a:spcPts val="0"/>
              </a:spcBef>
              <a:spcAft>
                <a:spcPts val="0"/>
              </a:spcAft>
              <a:buNone/>
            </a:pPr>
            <a:endParaRPr lang="en-US" sz="1600" b="0" dirty="0" smtClean="0">
              <a:solidFill>
                <a:srgbClr val="285C00"/>
              </a:solidFill>
              <a:latin typeface="+mn-lt"/>
              <a:cs typeface="Calibri" panose="020F0502020204030204" pitchFamily="34" charset="0"/>
            </a:endParaRPr>
          </a:p>
          <a:p>
            <a:pPr marL="0" indent="0">
              <a:spcBef>
                <a:spcPts val="0"/>
              </a:spcBef>
              <a:spcAft>
                <a:spcPts val="0"/>
              </a:spcAft>
              <a:buNone/>
            </a:pPr>
            <a:r>
              <a:rPr lang="en-US" sz="1600" dirty="0" smtClean="0">
                <a:solidFill>
                  <a:srgbClr val="285C00"/>
                </a:solidFill>
                <a:latin typeface="+mn-lt"/>
                <a:cs typeface="Calibri" panose="020F0502020204030204" pitchFamily="34" charset="0"/>
              </a:rPr>
              <a:t>At the </a:t>
            </a:r>
            <a:r>
              <a:rPr lang="en-US" sz="1600" u="sng" dirty="0" smtClean="0">
                <a:solidFill>
                  <a:srgbClr val="285C00"/>
                </a:solidFill>
                <a:latin typeface="+mn-lt"/>
                <a:cs typeface="Calibri" panose="020F0502020204030204" pitchFamily="34" charset="0"/>
              </a:rPr>
              <a:t>Cosmic Frontier</a:t>
            </a:r>
            <a:r>
              <a:rPr lang="en-US" sz="1600" dirty="0" smtClean="0">
                <a:solidFill>
                  <a:srgbClr val="285C00"/>
                </a:solidFill>
                <a:latin typeface="+mn-lt"/>
                <a:cs typeface="Calibri" panose="020F0502020204030204" pitchFamily="34" charset="0"/>
              </a:rPr>
              <a:t>, HEP has a leading role in a competitive, multidisciplinary environment </a:t>
            </a:r>
          </a:p>
          <a:p>
            <a:pPr marL="0" lvl="3">
              <a:spcBef>
                <a:spcPts val="0"/>
              </a:spcBef>
              <a:spcAft>
                <a:spcPts val="0"/>
              </a:spcAft>
            </a:pPr>
            <a:r>
              <a:rPr lang="en-US" sz="1600" b="0" dirty="0" smtClean="0">
                <a:solidFill>
                  <a:srgbClr val="135C00"/>
                </a:solidFill>
                <a:latin typeface="+mn-lt"/>
              </a:rPr>
              <a:t>- Technologies </a:t>
            </a:r>
            <a:r>
              <a:rPr lang="en-US" sz="1600" b="0" dirty="0">
                <a:solidFill>
                  <a:srgbClr val="135C00"/>
                </a:solidFill>
                <a:latin typeface="+mn-lt"/>
              </a:rPr>
              <a:t>are diverse but HEP physics case is simple and compelling.  Only question is how far one needs to go in precision/setting limits.</a:t>
            </a:r>
          </a:p>
          <a:p>
            <a:pPr>
              <a:spcBef>
                <a:spcPts val="0"/>
              </a:spcBef>
              <a:spcAft>
                <a:spcPts val="0"/>
              </a:spcAft>
            </a:pPr>
            <a:endParaRPr lang="en-US" sz="1600" dirty="0" smtClean="0">
              <a:solidFill>
                <a:srgbClr val="285C00"/>
              </a:solidFill>
              <a:latin typeface="+mn-lt"/>
            </a:endParaRPr>
          </a:p>
          <a:p>
            <a:pPr>
              <a:spcBef>
                <a:spcPts val="0"/>
              </a:spcBef>
              <a:spcAft>
                <a:spcPts val="0"/>
              </a:spcAft>
            </a:pPr>
            <a:r>
              <a:rPr lang="en-US" sz="1600" dirty="0" smtClean="0">
                <a:solidFill>
                  <a:srgbClr val="285C00"/>
                </a:solidFill>
                <a:latin typeface="+mn-lt"/>
              </a:rPr>
              <a:t>At the Cosmic Frontier, we:</a:t>
            </a:r>
          </a:p>
          <a:p>
            <a:pPr marL="182880" indent="-182880">
              <a:spcBef>
                <a:spcPts val="0"/>
              </a:spcBef>
              <a:spcAft>
                <a:spcPts val="0"/>
              </a:spcAft>
              <a:buFont typeface="Arial" panose="020B0604020202020204" pitchFamily="34" charset="0"/>
              <a:buChar char="•"/>
            </a:pPr>
            <a:r>
              <a:rPr lang="en-US" sz="1600" b="0" dirty="0" smtClean="0">
                <a:solidFill>
                  <a:srgbClr val="285C00"/>
                </a:solidFill>
                <a:latin typeface="+mn-lt"/>
              </a:rPr>
              <a:t>Design </a:t>
            </a:r>
            <a:r>
              <a:rPr lang="en-US" sz="1600" b="0" dirty="0">
                <a:solidFill>
                  <a:srgbClr val="285C00"/>
                </a:solidFill>
                <a:latin typeface="+mn-lt"/>
              </a:rPr>
              <a:t>and build instrumentation and bring other resources (e.g. </a:t>
            </a:r>
            <a:r>
              <a:rPr lang="en-US" sz="1600" b="0" dirty="0" smtClean="0">
                <a:solidFill>
                  <a:srgbClr val="285C00"/>
                </a:solidFill>
                <a:latin typeface="+mn-lt"/>
              </a:rPr>
              <a:t>computing)</a:t>
            </a:r>
          </a:p>
          <a:p>
            <a:pPr marL="182880" indent="-182880">
              <a:spcBef>
                <a:spcPts val="0"/>
              </a:spcBef>
              <a:spcAft>
                <a:spcPts val="0"/>
              </a:spcAft>
              <a:buFont typeface="Arial" panose="020B0604020202020204" pitchFamily="34" charset="0"/>
              <a:buChar char="•"/>
            </a:pPr>
            <a:r>
              <a:rPr lang="en-US" sz="1600" b="0" dirty="0" smtClean="0">
                <a:solidFill>
                  <a:srgbClr val="285C00"/>
                </a:solidFill>
                <a:latin typeface="+mn-lt"/>
              </a:rPr>
              <a:t>Support HEP-style science </a:t>
            </a:r>
            <a:r>
              <a:rPr lang="en-US" sz="1600" b="0" dirty="0">
                <a:solidFill>
                  <a:srgbClr val="285C00"/>
                </a:solidFill>
                <a:latin typeface="+mn-lt"/>
              </a:rPr>
              <a:t>collaborations with expertise needed for all </a:t>
            </a:r>
            <a:r>
              <a:rPr lang="en-US" sz="1600" b="0" dirty="0" smtClean="0">
                <a:solidFill>
                  <a:srgbClr val="285C00"/>
                </a:solidFill>
                <a:latin typeface="+mn-lt"/>
              </a:rPr>
              <a:t>phases to the best science results</a:t>
            </a:r>
          </a:p>
          <a:p>
            <a:pPr marL="182880" indent="-182880">
              <a:spcBef>
                <a:spcPts val="0"/>
              </a:spcBef>
              <a:spcAft>
                <a:spcPts val="0"/>
              </a:spcAft>
              <a:buFont typeface="Arial" panose="020B0604020202020204" pitchFamily="34" charset="0"/>
              <a:buChar char="•"/>
            </a:pPr>
            <a:r>
              <a:rPr lang="en-US" sz="1600" b="0" dirty="0" smtClean="0">
                <a:solidFill>
                  <a:srgbClr val="285C00"/>
                </a:solidFill>
                <a:latin typeface="+mn-lt"/>
              </a:rPr>
              <a:t>Form </a:t>
            </a:r>
            <a:r>
              <a:rPr lang="en-US" sz="1600" b="0" dirty="0">
                <a:solidFill>
                  <a:srgbClr val="285C00"/>
                </a:solidFill>
                <a:latin typeface="+mn-lt"/>
              </a:rPr>
              <a:t>partnerships or use other agency’s facilities where needed (i.e. we don’t build telescope facilities)</a:t>
            </a:r>
            <a:endParaRPr lang="en-US" sz="1600" b="0" dirty="0" smtClean="0">
              <a:solidFill>
                <a:srgbClr val="285C00"/>
              </a:solidFill>
              <a:latin typeface="+mn-lt"/>
              <a:cs typeface="Calibri" panose="020F0502020204030204" pitchFamily="34" charset="0"/>
            </a:endParaRPr>
          </a:p>
          <a:p>
            <a:pPr marL="57150" indent="-285750">
              <a:spcBef>
                <a:spcPts val="0"/>
              </a:spcBef>
              <a:spcAft>
                <a:spcPts val="0"/>
              </a:spcAft>
              <a:buFont typeface="Wingdings" charset="0"/>
              <a:buChar char="à"/>
            </a:pPr>
            <a:r>
              <a:rPr lang="en-US" sz="1600" b="0" dirty="0" smtClean="0">
                <a:solidFill>
                  <a:srgbClr val="285C00"/>
                </a:solidFill>
                <a:latin typeface="+mn-lt"/>
                <a:cs typeface="Calibri" panose="020F0502020204030204" pitchFamily="34" charset="0"/>
                <a:sym typeface="Wingdings" pitchFamily="2" charset="2"/>
              </a:rPr>
              <a:t>Our </a:t>
            </a:r>
            <a:r>
              <a:rPr lang="en-US" sz="1600" b="0" dirty="0">
                <a:solidFill>
                  <a:srgbClr val="285C00"/>
                </a:solidFill>
                <a:latin typeface="+mn-lt"/>
                <a:cs typeface="Calibri" panose="020F0502020204030204" pitchFamily="34" charset="0"/>
                <a:sym typeface="Wingdings" pitchFamily="2" charset="2"/>
              </a:rPr>
              <a:t>model also brings significant new capabilities in terms of instrumentation, and coordinated computing, simulation &amp; analysis efforts that provide impacts &amp; resources </a:t>
            </a:r>
            <a:r>
              <a:rPr lang="en-US" sz="1600" b="0" dirty="0" smtClean="0">
                <a:solidFill>
                  <a:srgbClr val="285C00"/>
                </a:solidFill>
                <a:latin typeface="+mn-lt"/>
                <a:cs typeface="Calibri" panose="020F0502020204030204" pitchFamily="34" charset="0"/>
                <a:sym typeface="Wingdings" pitchFamily="2" charset="2"/>
              </a:rPr>
              <a:t>to other communities (e.g. Astronomy).</a:t>
            </a:r>
          </a:p>
          <a:p>
            <a:pPr>
              <a:spcBef>
                <a:spcPts val="0"/>
              </a:spcBef>
              <a:spcAft>
                <a:spcPts val="0"/>
              </a:spcAft>
            </a:pPr>
            <a:endParaRPr lang="en-US" sz="1600" dirty="0">
              <a:solidFill>
                <a:srgbClr val="285C00"/>
              </a:solidFill>
              <a:latin typeface="+mn-lt"/>
            </a:endParaRPr>
          </a:p>
          <a:p>
            <a:pPr defTabSz="914400">
              <a:defRPr/>
            </a:pPr>
            <a:r>
              <a:rPr lang="en-US" sz="1600" dirty="0" smtClean="0">
                <a:solidFill>
                  <a:srgbClr val="285C00"/>
                </a:solidFill>
                <a:latin typeface="+mn-lt"/>
              </a:rPr>
              <a:t>In developing the program, we follow the </a:t>
            </a:r>
            <a:r>
              <a:rPr lang="en-US" sz="1600" u="sng" dirty="0" smtClean="0">
                <a:solidFill>
                  <a:srgbClr val="285C00"/>
                </a:solidFill>
                <a:latin typeface="+mn-lt"/>
              </a:rPr>
              <a:t>HEPAP/PASAG </a:t>
            </a:r>
            <a:r>
              <a:rPr lang="en-US" sz="1600" dirty="0" smtClean="0">
                <a:solidFill>
                  <a:srgbClr val="285C00"/>
                </a:solidFill>
                <a:latin typeface="+mn-lt"/>
              </a:rPr>
              <a:t>criteria</a:t>
            </a:r>
            <a:r>
              <a:rPr lang="en-US" sz="1600" dirty="0">
                <a:solidFill>
                  <a:srgbClr val="285C00"/>
                </a:solidFill>
                <a:latin typeface="+mn-lt"/>
              </a:rPr>
              <a:t>:  </a:t>
            </a:r>
            <a:r>
              <a:rPr lang="en-US" sz="1600" dirty="0" smtClean="0">
                <a:solidFill>
                  <a:srgbClr val="285C00"/>
                </a:solidFill>
                <a:latin typeface="+mn-lt"/>
              </a:rPr>
              <a:t>Make </a:t>
            </a:r>
            <a:r>
              <a:rPr lang="en-US" sz="1600" dirty="0">
                <a:solidFill>
                  <a:srgbClr val="285C00"/>
                </a:solidFill>
                <a:latin typeface="+mn-lt"/>
              </a:rPr>
              <a:t>contributions to select, high impact experiments:</a:t>
            </a:r>
          </a:p>
          <a:p>
            <a:pPr marL="742950" lvl="2" indent="-285750">
              <a:buFont typeface="Wingdings" panose="05000000000000000000" pitchFamily="2" charset="2"/>
              <a:buChar char="§"/>
            </a:pPr>
            <a:r>
              <a:rPr lang="en-US" sz="1600" dirty="0">
                <a:solidFill>
                  <a:srgbClr val="285C00"/>
                </a:solidFill>
                <a:latin typeface="+mn-lt"/>
              </a:rPr>
              <a:t> That directly address HEP science goals</a:t>
            </a:r>
          </a:p>
          <a:p>
            <a:pPr marL="742950" lvl="2" indent="-285750">
              <a:buFont typeface="Wingdings" panose="05000000000000000000" pitchFamily="2" charset="2"/>
              <a:buChar char="§"/>
            </a:pPr>
            <a:r>
              <a:rPr lang="en-US" sz="1600" dirty="0">
                <a:solidFill>
                  <a:srgbClr val="285C00"/>
                </a:solidFill>
                <a:latin typeface="+mn-lt"/>
              </a:rPr>
              <a:t> That will make a significant, visible or leadership contribution</a:t>
            </a:r>
          </a:p>
          <a:p>
            <a:pPr marL="742950" lvl="2" indent="-285750">
              <a:buFont typeface="Wingdings" panose="05000000000000000000" pitchFamily="2" charset="2"/>
              <a:buChar char="§"/>
            </a:pPr>
            <a:r>
              <a:rPr lang="en-US" sz="1600" dirty="0">
                <a:solidFill>
                  <a:srgbClr val="285C00"/>
                </a:solidFill>
                <a:latin typeface="+mn-lt"/>
              </a:rPr>
              <a:t> For which the HEP community contributions or expertise is needed – instrumentation, collaborations, analysis techniques etc. </a:t>
            </a:r>
          </a:p>
          <a:p>
            <a:pPr marL="457200" lvl="2"/>
            <a:endParaRPr lang="en-US" sz="1600" dirty="0" smtClean="0">
              <a:solidFill>
                <a:srgbClr val="285C00"/>
              </a:solidFill>
              <a:latin typeface="+mn-lt"/>
            </a:endParaRPr>
          </a:p>
        </p:txBody>
      </p:sp>
      <p:sp>
        <p:nvSpPr>
          <p:cNvPr id="9" name="Slide Number Placeholder 1"/>
          <p:cNvSpPr txBox="1">
            <a:spLocks/>
          </p:cNvSpPr>
          <p:nvPr/>
        </p:nvSpPr>
        <p:spPr>
          <a:xfrm>
            <a:off x="8413750" y="6351588"/>
            <a:ext cx="62392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5BDFBDF-F317-4955-B421-A93014685310}" type="slidenum">
              <a:rPr lang="en-US" smtClean="0"/>
              <a:pPr>
                <a:defRPr/>
              </a:pPr>
              <a:t>76</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168909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HEP Response – Next Steps</a:t>
            </a:r>
            <a:endParaRPr lang="en-US" dirty="0">
              <a:solidFill>
                <a:srgbClr val="C00000"/>
              </a:solidFill>
            </a:endParaRPr>
          </a:p>
        </p:txBody>
      </p:sp>
      <p:sp>
        <p:nvSpPr>
          <p:cNvPr id="3" name="Content Placeholder 2"/>
          <p:cNvSpPr>
            <a:spLocks noGrp="1"/>
          </p:cNvSpPr>
          <p:nvPr>
            <p:ph idx="1"/>
          </p:nvPr>
        </p:nvSpPr>
        <p:spPr>
          <a:xfrm>
            <a:off x="76200" y="914400"/>
            <a:ext cx="8920316" cy="5105400"/>
          </a:xfrm>
        </p:spPr>
        <p:txBody>
          <a:bodyPr>
            <a:normAutofit lnSpcReduction="10000"/>
          </a:bodyPr>
          <a:lstStyle/>
          <a:p>
            <a:pPr marL="0" lvl="0" indent="0">
              <a:spcBef>
                <a:spcPts val="0"/>
              </a:spcBef>
              <a:buNone/>
            </a:pPr>
            <a:r>
              <a:rPr lang="en-US" sz="1800" dirty="0" smtClean="0">
                <a:latin typeface="+mn-lt"/>
              </a:rPr>
              <a:t>DOE/HEP </a:t>
            </a:r>
            <a:r>
              <a:rPr lang="en-US" sz="1800" dirty="0">
                <a:latin typeface="+mn-lt"/>
              </a:rPr>
              <a:t>Management </a:t>
            </a:r>
            <a:r>
              <a:rPr lang="en-US" sz="1800" dirty="0" smtClean="0">
                <a:latin typeface="+mn-lt"/>
              </a:rPr>
              <a:t>will respond by developing and aligning the program along the P5 recommendations.</a:t>
            </a:r>
            <a:endParaRPr lang="en-US" sz="1800" dirty="0">
              <a:latin typeface="+mn-lt"/>
            </a:endParaRPr>
          </a:p>
          <a:p>
            <a:pPr lvl="1">
              <a:spcBef>
                <a:spcPts val="0"/>
              </a:spcBef>
            </a:pPr>
            <a:endParaRPr lang="en-US" sz="1800" dirty="0" smtClean="0"/>
          </a:p>
          <a:p>
            <a:pPr marL="457200" lvl="1">
              <a:spcBef>
                <a:spcPts val="0"/>
              </a:spcBef>
            </a:pPr>
            <a:r>
              <a:rPr lang="en-US" sz="1800" b="1" dirty="0" smtClean="0">
                <a:solidFill>
                  <a:srgbClr val="006600"/>
                </a:solidFill>
              </a:rPr>
              <a:t>This </a:t>
            </a:r>
            <a:r>
              <a:rPr lang="en-US" sz="1800" b="1" dirty="0">
                <a:solidFill>
                  <a:srgbClr val="006600"/>
                </a:solidFill>
              </a:rPr>
              <a:t>will take some time, many </a:t>
            </a:r>
            <a:r>
              <a:rPr lang="en-US" sz="1800" b="1" dirty="0" smtClean="0">
                <a:solidFill>
                  <a:srgbClr val="006600"/>
                </a:solidFill>
              </a:rPr>
              <a:t>discussions and presentations </a:t>
            </a:r>
            <a:r>
              <a:rPr lang="en-US" sz="1800" b="1" dirty="0">
                <a:solidFill>
                  <a:srgbClr val="006600"/>
                </a:solidFill>
              </a:rPr>
              <a:t>with partners and stakeholders</a:t>
            </a:r>
          </a:p>
          <a:p>
            <a:pPr marL="973137" lvl="3" indent="-285750">
              <a:spcBef>
                <a:spcPts val="0"/>
              </a:spcBef>
              <a:buFont typeface="Arial" panose="020B0604020202020204" pitchFamily="34" charset="0"/>
              <a:buChar char="•"/>
            </a:pPr>
            <a:r>
              <a:rPr lang="en-US" sz="1800" dirty="0" smtClean="0">
                <a:solidFill>
                  <a:srgbClr val="006600"/>
                </a:solidFill>
              </a:rPr>
              <a:t>DOE management, HEP community, DOE Laboratories, Congress, OMB, OSTP, other US and international Agencies</a:t>
            </a:r>
          </a:p>
          <a:p>
            <a:pPr marL="457200" lvl="1">
              <a:spcBef>
                <a:spcPts val="0"/>
              </a:spcBef>
            </a:pPr>
            <a:endParaRPr lang="en-US" sz="1800" dirty="0" smtClean="0">
              <a:solidFill>
                <a:srgbClr val="006600"/>
              </a:solidFill>
            </a:endParaRPr>
          </a:p>
          <a:p>
            <a:pPr marL="457200" lvl="1">
              <a:spcBef>
                <a:spcPts val="0"/>
              </a:spcBef>
            </a:pPr>
            <a:r>
              <a:rPr lang="en-US" sz="1800" b="1" dirty="0" smtClean="0">
                <a:solidFill>
                  <a:srgbClr val="006600"/>
                </a:solidFill>
              </a:rPr>
              <a:t>Communications of “P5 </a:t>
            </a:r>
            <a:r>
              <a:rPr lang="en-US" sz="1800" b="1" dirty="0">
                <a:solidFill>
                  <a:srgbClr val="006600"/>
                </a:solidFill>
              </a:rPr>
              <a:t>plan rollout</a:t>
            </a:r>
            <a:r>
              <a:rPr lang="en-US" sz="1800" b="1" dirty="0" smtClean="0">
                <a:solidFill>
                  <a:srgbClr val="006600"/>
                </a:solidFill>
              </a:rPr>
              <a:t>”</a:t>
            </a:r>
          </a:p>
          <a:p>
            <a:pPr marL="973137" lvl="3" indent="-285750">
              <a:spcBef>
                <a:spcPts val="0"/>
              </a:spcBef>
              <a:buFont typeface="Arial" panose="020B0604020202020204" pitchFamily="34" charset="0"/>
              <a:buChar char="•"/>
            </a:pPr>
            <a:r>
              <a:rPr lang="en-US" sz="1800" dirty="0" smtClean="0">
                <a:solidFill>
                  <a:srgbClr val="006600"/>
                </a:solidFill>
              </a:rPr>
              <a:t>HEP has already been meeting with DOE management, Congress, OMB, OSTP</a:t>
            </a:r>
          </a:p>
          <a:p>
            <a:pPr marL="973137" lvl="3" indent="-285750">
              <a:spcBef>
                <a:spcPts val="0"/>
              </a:spcBef>
              <a:buFont typeface="Arial" panose="020B0604020202020204" pitchFamily="34" charset="0"/>
              <a:buChar char="•"/>
            </a:pPr>
            <a:r>
              <a:rPr lang="en-US" sz="1800" dirty="0" smtClean="0">
                <a:solidFill>
                  <a:srgbClr val="006600"/>
                </a:solidFill>
              </a:rPr>
              <a:t>HEP </a:t>
            </a:r>
            <a:r>
              <a:rPr lang="en-US" sz="1800" dirty="0">
                <a:solidFill>
                  <a:srgbClr val="006600"/>
                </a:solidFill>
              </a:rPr>
              <a:t>presentation at AAAC Meeting:  June 10, 2014</a:t>
            </a:r>
          </a:p>
          <a:p>
            <a:pPr marL="973137" lvl="3" indent="-285750">
              <a:spcBef>
                <a:spcPts val="0"/>
              </a:spcBef>
              <a:buFont typeface="Arial" panose="020B0604020202020204" pitchFamily="34" charset="0"/>
              <a:buChar char="•"/>
            </a:pPr>
            <a:r>
              <a:rPr lang="en-US" sz="1800" dirty="0">
                <a:solidFill>
                  <a:srgbClr val="006600"/>
                </a:solidFill>
              </a:rPr>
              <a:t>HEP presentation at Fermilab Users Meeting:  June 11-12, 2014</a:t>
            </a:r>
          </a:p>
          <a:p>
            <a:pPr marL="973137" lvl="3" indent="-285750">
              <a:spcBef>
                <a:spcPts val="0"/>
              </a:spcBef>
              <a:buFont typeface="Arial" panose="020B0604020202020204" pitchFamily="34" charset="0"/>
              <a:buChar char="•"/>
            </a:pPr>
            <a:r>
              <a:rPr lang="en-US" sz="1800" dirty="0">
                <a:solidFill>
                  <a:srgbClr val="006600"/>
                </a:solidFill>
              </a:rPr>
              <a:t>HEP-organized University PI Meeting:   June 16-17, 2014</a:t>
            </a:r>
          </a:p>
          <a:p>
            <a:pPr marL="973137" lvl="3" indent="-285750">
              <a:spcBef>
                <a:spcPts val="0"/>
              </a:spcBef>
              <a:buFont typeface="Arial" panose="020B0604020202020204" pitchFamily="34" charset="0"/>
              <a:buChar char="•"/>
            </a:pPr>
            <a:r>
              <a:rPr lang="en-US" sz="1800" dirty="0">
                <a:solidFill>
                  <a:srgbClr val="006600"/>
                </a:solidFill>
              </a:rPr>
              <a:t>DPF is actively organizing several events at Congress and on the Hill.</a:t>
            </a:r>
          </a:p>
          <a:p>
            <a:pPr marL="973137" lvl="3" indent="-285750">
              <a:spcBef>
                <a:spcPts val="0"/>
              </a:spcBef>
              <a:buFont typeface="Arial" panose="020B0604020202020204" pitchFamily="34" charset="0"/>
              <a:buChar char="•"/>
            </a:pPr>
            <a:r>
              <a:rPr lang="en-US" sz="1800" dirty="0">
                <a:solidFill>
                  <a:srgbClr val="006600"/>
                </a:solidFill>
              </a:rPr>
              <a:t>HEPAP/P5 Chairs (Lankford, Ritz) already giving many presentations.</a:t>
            </a:r>
          </a:p>
          <a:p>
            <a:pPr marL="457200" lvl="1" indent="0">
              <a:spcBef>
                <a:spcPts val="0"/>
              </a:spcBef>
              <a:buNone/>
            </a:pPr>
            <a:endParaRPr lang="en-US" sz="1800" dirty="0" smtClean="0">
              <a:solidFill>
                <a:srgbClr val="006600"/>
              </a:solidFill>
            </a:endParaRPr>
          </a:p>
          <a:p>
            <a:pPr marL="457200" lvl="1">
              <a:spcBef>
                <a:spcPts val="0"/>
              </a:spcBef>
            </a:pPr>
            <a:r>
              <a:rPr lang="en-US" sz="1800" b="1" dirty="0" smtClean="0">
                <a:solidFill>
                  <a:srgbClr val="006600"/>
                </a:solidFill>
              </a:rPr>
              <a:t>Planning meetings</a:t>
            </a:r>
          </a:p>
          <a:p>
            <a:pPr marL="973137" lvl="3" indent="-285750">
              <a:spcBef>
                <a:spcPts val="0"/>
              </a:spcBef>
              <a:buFont typeface="Arial" panose="020B0604020202020204" pitchFamily="34" charset="0"/>
              <a:buChar char="•"/>
            </a:pPr>
            <a:r>
              <a:rPr lang="en-US" sz="1800" dirty="0">
                <a:solidFill>
                  <a:srgbClr val="006600"/>
                </a:solidFill>
              </a:rPr>
              <a:t>Will eventually have meetings </a:t>
            </a:r>
            <a:r>
              <a:rPr lang="en-US" sz="1800" dirty="0" smtClean="0">
                <a:solidFill>
                  <a:srgbClr val="006600"/>
                </a:solidFill>
              </a:rPr>
              <a:t>as needed with </a:t>
            </a:r>
            <a:r>
              <a:rPr lang="en-US" sz="1800" dirty="0">
                <a:solidFill>
                  <a:srgbClr val="006600"/>
                </a:solidFill>
              </a:rPr>
              <a:t>experiment management, community </a:t>
            </a:r>
            <a:r>
              <a:rPr lang="en-US" sz="1800" dirty="0" smtClean="0">
                <a:solidFill>
                  <a:srgbClr val="006600"/>
                </a:solidFill>
              </a:rPr>
              <a:t>interested or involved </a:t>
            </a:r>
            <a:r>
              <a:rPr lang="en-US" sz="1800" dirty="0">
                <a:solidFill>
                  <a:srgbClr val="006600"/>
                </a:solidFill>
              </a:rPr>
              <a:t>in specific topics, laboratory </a:t>
            </a:r>
            <a:r>
              <a:rPr lang="en-US" sz="1800" dirty="0" smtClean="0">
                <a:solidFill>
                  <a:srgbClr val="006600"/>
                </a:solidFill>
              </a:rPr>
              <a:t>management, etc</a:t>
            </a:r>
            <a:r>
              <a:rPr lang="en-US" sz="1800" dirty="0">
                <a:solidFill>
                  <a:srgbClr val="006600"/>
                </a:solidFill>
              </a:rPr>
              <a:t>.</a:t>
            </a:r>
          </a:p>
          <a:p>
            <a:pPr marL="914400" lvl="2" indent="0">
              <a:spcBef>
                <a:spcPts val="0"/>
              </a:spcBef>
              <a:buNone/>
            </a:pPr>
            <a:endParaRPr lang="en-US" sz="1800" dirty="0"/>
          </a:p>
          <a:p>
            <a:pPr marL="914400" lvl="2" indent="0">
              <a:spcBef>
                <a:spcPts val="0"/>
              </a:spcBef>
              <a:buNone/>
            </a:pPr>
            <a:endParaRPr lang="en-US" sz="1800" dirty="0"/>
          </a:p>
        </p:txBody>
      </p:sp>
      <p:pic>
        <p:nvPicPr>
          <p:cNvPr id="5" name="Picture 4"/>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10716" y="0"/>
            <a:ext cx="685800" cy="67437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795149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eaLnBrk="0" hangingPunct="0"/>
            <a:fld id="{53135B6C-52CC-487A-825D-13E3FDD7832F}" type="slidenum">
              <a:rPr lang="en-US" sz="1000"/>
              <a:pPr algn="r" eaLnBrk="0" hangingPunct="0"/>
              <a:t>78</a:t>
            </a:fld>
            <a:endParaRPr lang="en-US" sz="1000"/>
          </a:p>
        </p:txBody>
      </p:sp>
      <p:sp>
        <p:nvSpPr>
          <p:cNvPr id="149507" name="Title 1"/>
          <p:cNvSpPr>
            <a:spLocks/>
          </p:cNvSpPr>
          <p:nvPr/>
        </p:nvSpPr>
        <p:spPr bwMode="auto">
          <a:xfrm>
            <a:off x="201613" y="0"/>
            <a:ext cx="8640762" cy="609600"/>
          </a:xfrm>
          <a:prstGeom prst="rect">
            <a:avLst/>
          </a:prstGeom>
          <a:solidFill>
            <a:schemeClr val="bg1"/>
          </a:solidFill>
          <a:ln w="9525">
            <a:noFill/>
            <a:miter lim="800000"/>
            <a:headEnd/>
            <a:tailEnd/>
          </a:ln>
        </p:spPr>
        <p:txBody>
          <a:bodyPr anchor="ctr"/>
          <a:lstStyle/>
          <a:p>
            <a:pPr algn="ctr" eaLnBrk="0" hangingPunct="0"/>
            <a:r>
              <a:rPr lang="en-US" sz="2800" dirty="0">
                <a:solidFill>
                  <a:srgbClr val="285C00"/>
                </a:solidFill>
              </a:rPr>
              <a:t>Cosmic Frontier – Research </a:t>
            </a:r>
            <a:r>
              <a:rPr lang="en-US" sz="2800" dirty="0" smtClean="0">
                <a:solidFill>
                  <a:srgbClr val="285C00"/>
                </a:solidFill>
              </a:rPr>
              <a:t>Program Model</a:t>
            </a:r>
            <a:endParaRPr lang="en-US" sz="2800" dirty="0">
              <a:solidFill>
                <a:srgbClr val="285C00"/>
              </a:solidFill>
            </a:endParaRPr>
          </a:p>
        </p:txBody>
      </p:sp>
      <p:sp>
        <p:nvSpPr>
          <p:cNvPr id="149508" name="Rectangle 3"/>
          <p:cNvSpPr>
            <a:spLocks noChangeArrowheads="1"/>
          </p:cNvSpPr>
          <p:nvPr/>
        </p:nvSpPr>
        <p:spPr bwMode="auto">
          <a:xfrm>
            <a:off x="0" y="1217613"/>
            <a:ext cx="8986838" cy="4860925"/>
          </a:xfrm>
          <a:prstGeom prst="rect">
            <a:avLst/>
          </a:prstGeom>
          <a:noFill/>
          <a:ln w="9525">
            <a:noFill/>
            <a:miter lim="800000"/>
            <a:headEnd/>
            <a:tailEnd/>
          </a:ln>
        </p:spPr>
        <p:txBody>
          <a:bodyPr/>
          <a:lstStyle/>
          <a:p>
            <a:pPr marL="342900" indent="-342900"/>
            <a:endParaRPr lang="en-US" sz="2000">
              <a:solidFill>
                <a:srgbClr val="135C00"/>
              </a:solidFill>
              <a:cs typeface="Arial" charset="0"/>
            </a:endParaRPr>
          </a:p>
        </p:txBody>
      </p:sp>
      <p:sp>
        <p:nvSpPr>
          <p:cNvPr id="149509" name="Rectangle 7"/>
          <p:cNvSpPr>
            <a:spLocks noChangeArrowheads="1"/>
          </p:cNvSpPr>
          <p:nvPr/>
        </p:nvSpPr>
        <p:spPr bwMode="auto">
          <a:xfrm>
            <a:off x="246876" y="781679"/>
            <a:ext cx="8739962" cy="5016758"/>
          </a:xfrm>
          <a:prstGeom prst="rect">
            <a:avLst/>
          </a:prstGeom>
          <a:noFill/>
          <a:ln w="9525">
            <a:noFill/>
            <a:miter lim="800000"/>
            <a:headEnd/>
            <a:tailEnd/>
          </a:ln>
        </p:spPr>
        <p:txBody>
          <a:bodyPr wrap="square">
            <a:spAutoFit/>
          </a:bodyPr>
          <a:lstStyle/>
          <a:p>
            <a:r>
              <a:rPr lang="en-US" sz="1600" b="0" u="sng" dirty="0" smtClean="0">
                <a:solidFill>
                  <a:srgbClr val="0000CC"/>
                </a:solidFill>
                <a:latin typeface="+mn-lt"/>
                <a:sym typeface="Wingdings" panose="05000000000000000000" pitchFamily="2" charset="2"/>
              </a:rPr>
              <a:t>The P5 (previously PASAG) project criteria </a:t>
            </a:r>
            <a:r>
              <a:rPr lang="en-US" sz="1600" b="0" u="sng" dirty="0">
                <a:solidFill>
                  <a:srgbClr val="0000CC"/>
                </a:solidFill>
                <a:latin typeface="+mn-lt"/>
                <a:sym typeface="Wingdings" panose="05000000000000000000" pitchFamily="2" charset="2"/>
              </a:rPr>
              <a:t>can </a:t>
            </a:r>
            <a:r>
              <a:rPr lang="en-US" sz="1600" b="0" u="sng" dirty="0" smtClean="0">
                <a:solidFill>
                  <a:srgbClr val="0000CC"/>
                </a:solidFill>
                <a:latin typeface="+mn-lt"/>
                <a:sym typeface="Wingdings" panose="05000000000000000000" pitchFamily="2" charset="2"/>
              </a:rPr>
              <a:t>also be </a:t>
            </a:r>
            <a:r>
              <a:rPr lang="en-US" sz="1600" b="0" u="sng" dirty="0">
                <a:solidFill>
                  <a:srgbClr val="0000CC"/>
                </a:solidFill>
                <a:latin typeface="+mn-lt"/>
                <a:sym typeface="Wingdings" panose="05000000000000000000" pitchFamily="2" charset="2"/>
              </a:rPr>
              <a:t>applied to </a:t>
            </a:r>
            <a:r>
              <a:rPr lang="en-US" sz="1600" b="0" u="sng" dirty="0" smtClean="0">
                <a:solidFill>
                  <a:srgbClr val="0000CC"/>
                </a:solidFill>
                <a:latin typeface="+mn-lt"/>
                <a:sym typeface="Wingdings" panose="05000000000000000000" pitchFamily="2" charset="2"/>
              </a:rPr>
              <a:t>determining priorities for funding research efforts:</a:t>
            </a:r>
            <a:endParaRPr lang="en-US" sz="1600" b="0" dirty="0">
              <a:solidFill>
                <a:srgbClr val="0000CC"/>
              </a:solidFill>
              <a:latin typeface="+mn-lt"/>
            </a:endParaRPr>
          </a:p>
          <a:p>
            <a:pPr marL="285750" indent="-285750">
              <a:buFontTx/>
              <a:buChar char="-"/>
            </a:pPr>
            <a:r>
              <a:rPr lang="en-US" sz="1600" dirty="0" smtClean="0">
                <a:solidFill>
                  <a:srgbClr val="0000CC"/>
                </a:solidFill>
                <a:latin typeface="+mn-lt"/>
                <a:sym typeface="Wingdings" pitchFamily="2" charset="2"/>
              </a:rPr>
              <a:t>Does </a:t>
            </a:r>
            <a:r>
              <a:rPr lang="en-US" sz="1600" dirty="0">
                <a:solidFill>
                  <a:srgbClr val="0000CC"/>
                </a:solidFill>
                <a:latin typeface="+mn-lt"/>
                <a:sym typeface="Wingdings" pitchFamily="2" charset="2"/>
              </a:rPr>
              <a:t>the proposed effort significantly advance HEP science goals</a:t>
            </a:r>
            <a:r>
              <a:rPr lang="en-US" sz="1600" dirty="0" smtClean="0">
                <a:solidFill>
                  <a:srgbClr val="0000CC"/>
                </a:solidFill>
                <a:latin typeface="+mn-lt"/>
                <a:sym typeface="Wingdings" pitchFamily="2" charset="2"/>
              </a:rPr>
              <a:t>?</a:t>
            </a:r>
          </a:p>
          <a:p>
            <a:pPr marL="285750" indent="-285750">
              <a:buFontTx/>
              <a:buChar char="-"/>
            </a:pPr>
            <a:r>
              <a:rPr lang="en-US" sz="1600" dirty="0" smtClean="0">
                <a:solidFill>
                  <a:srgbClr val="0000CC"/>
                </a:solidFill>
                <a:latin typeface="+mn-lt"/>
                <a:sym typeface="Wingdings" pitchFamily="2" charset="2"/>
              </a:rPr>
              <a:t>Will the effort</a:t>
            </a:r>
            <a:r>
              <a:rPr lang="en-US" sz="1600" dirty="0" smtClean="0">
                <a:solidFill>
                  <a:srgbClr val="0000CC"/>
                </a:solidFill>
                <a:latin typeface="+mn-lt"/>
              </a:rPr>
              <a:t> </a:t>
            </a:r>
            <a:r>
              <a:rPr lang="en-US" sz="1600" dirty="0">
                <a:solidFill>
                  <a:srgbClr val="0000CC"/>
                </a:solidFill>
                <a:latin typeface="+mn-lt"/>
              </a:rPr>
              <a:t>make significant/visible/leadership impact &amp; contributions</a:t>
            </a:r>
          </a:p>
          <a:p>
            <a:endParaRPr lang="en-US" sz="1600" b="0" dirty="0">
              <a:solidFill>
                <a:srgbClr val="006600"/>
              </a:solidFill>
              <a:latin typeface="+mn-lt"/>
            </a:endParaRPr>
          </a:p>
          <a:p>
            <a:r>
              <a:rPr lang="en-US" sz="1600" b="0" u="sng" dirty="0">
                <a:solidFill>
                  <a:srgbClr val="285C00"/>
                </a:solidFill>
                <a:latin typeface="+mn-lt"/>
              </a:rPr>
              <a:t>Research program priorities</a:t>
            </a:r>
            <a:r>
              <a:rPr lang="en-US" sz="1600" b="0" dirty="0">
                <a:solidFill>
                  <a:srgbClr val="285C00"/>
                </a:solidFill>
                <a:latin typeface="+mn-lt"/>
              </a:rPr>
              <a:t>:</a:t>
            </a:r>
          </a:p>
          <a:p>
            <a:pPr marL="285750" indent="-285750">
              <a:buFontTx/>
              <a:buChar char="-"/>
            </a:pPr>
            <a:r>
              <a:rPr lang="en-US" sz="1600" b="0" dirty="0">
                <a:solidFill>
                  <a:srgbClr val="285C00"/>
                </a:solidFill>
                <a:latin typeface="+mn-lt"/>
              </a:rPr>
              <a:t>Priority is to support efforts on projects/experiments in our program, i.e. where we have responsibilities.</a:t>
            </a:r>
          </a:p>
          <a:p>
            <a:pPr marL="285750" indent="-285750">
              <a:buFontTx/>
              <a:buChar char="-"/>
            </a:pPr>
            <a:r>
              <a:rPr lang="en-US" sz="1600" b="0" dirty="0" smtClean="0">
                <a:solidFill>
                  <a:srgbClr val="285C00"/>
                </a:solidFill>
                <a:latin typeface="+mn-lt"/>
              </a:rPr>
              <a:t>Support </a:t>
            </a:r>
            <a:r>
              <a:rPr lang="en-US" sz="1600" b="0" dirty="0">
                <a:solidFill>
                  <a:srgbClr val="285C00"/>
                </a:solidFill>
                <a:latin typeface="+mn-lt"/>
              </a:rPr>
              <a:t>science collaboration to carry out the experiment in all phases – HEP model</a:t>
            </a:r>
          </a:p>
          <a:p>
            <a:pPr marL="285750" indent="-285750">
              <a:buFontTx/>
              <a:buChar char="-"/>
            </a:pPr>
            <a:r>
              <a:rPr lang="en-US" sz="1600" b="0" dirty="0">
                <a:solidFill>
                  <a:srgbClr val="285C00"/>
                </a:solidFill>
                <a:latin typeface="+mn-lt"/>
              </a:rPr>
              <a:t>Support research efforts directly in line with our project priorities and science goals</a:t>
            </a:r>
          </a:p>
          <a:p>
            <a:pPr marL="285750" indent="-285750">
              <a:buFontTx/>
              <a:buChar char="-"/>
            </a:pPr>
            <a:r>
              <a:rPr lang="en-US" sz="1600" b="0" dirty="0">
                <a:solidFill>
                  <a:srgbClr val="285C00"/>
                </a:solidFill>
                <a:latin typeface="+mn-lt"/>
              </a:rPr>
              <a:t>Balance distribution across thrusts to support the priorities and </a:t>
            </a:r>
            <a:r>
              <a:rPr lang="en-US" sz="1600" b="0" dirty="0" smtClean="0">
                <a:solidFill>
                  <a:srgbClr val="285C00"/>
                </a:solidFill>
                <a:latin typeface="+mn-lt"/>
              </a:rPr>
              <a:t>projects; changing distribution as we go forward to support the changing program.</a:t>
            </a:r>
            <a:endParaRPr lang="en-US" sz="1600" b="0" dirty="0">
              <a:solidFill>
                <a:srgbClr val="285C00"/>
              </a:solidFill>
              <a:latin typeface="+mn-lt"/>
            </a:endParaRPr>
          </a:p>
          <a:p>
            <a:endParaRPr lang="en-US" sz="1600" b="0" dirty="0">
              <a:solidFill>
                <a:srgbClr val="285C00"/>
              </a:solidFill>
              <a:latin typeface="+mn-lt"/>
            </a:endParaRPr>
          </a:p>
          <a:p>
            <a:r>
              <a:rPr lang="en-US" sz="1600" b="0" dirty="0" smtClean="0">
                <a:solidFill>
                  <a:srgbClr val="006600"/>
                </a:solidFill>
                <a:latin typeface="+mn-lt"/>
                <a:sym typeface="Wingdings" panose="05000000000000000000" pitchFamily="2" charset="2"/>
              </a:rPr>
              <a:t></a:t>
            </a:r>
            <a:r>
              <a:rPr lang="en-US" sz="1600" b="0" dirty="0" smtClean="0">
                <a:solidFill>
                  <a:srgbClr val="006600"/>
                </a:solidFill>
                <a:latin typeface="+mn-lt"/>
              </a:rPr>
              <a:t>Need </a:t>
            </a:r>
            <a:r>
              <a:rPr lang="en-US" sz="1600" b="0" dirty="0">
                <a:solidFill>
                  <a:srgbClr val="006600"/>
                </a:solidFill>
                <a:latin typeface="+mn-lt"/>
              </a:rPr>
              <a:t>to make sure that our experiments are adequately supported before supporting or adding to research efforts for other </a:t>
            </a:r>
            <a:r>
              <a:rPr lang="en-US" sz="1600" b="0" dirty="0" smtClean="0">
                <a:solidFill>
                  <a:srgbClr val="006600"/>
                </a:solidFill>
                <a:latin typeface="+mn-lt"/>
              </a:rPr>
              <a:t>programs.</a:t>
            </a:r>
          </a:p>
          <a:p>
            <a:pPr marL="628650" lvl="1" indent="-171450">
              <a:buFontTx/>
              <a:buChar char="-"/>
            </a:pPr>
            <a:r>
              <a:rPr lang="en-US" sz="1600" b="0" dirty="0" smtClean="0">
                <a:solidFill>
                  <a:srgbClr val="006600"/>
                </a:solidFill>
                <a:latin typeface="+mn-lt"/>
              </a:rPr>
              <a:t>Ensure </a:t>
            </a:r>
            <a:r>
              <a:rPr lang="en-US" sz="1600" b="0" dirty="0">
                <a:solidFill>
                  <a:srgbClr val="006600"/>
                </a:solidFill>
                <a:latin typeface="+mn-lt"/>
              </a:rPr>
              <a:t>some room in the research program for development of ideas for new projects that are aligned with the science drivers</a:t>
            </a:r>
            <a:r>
              <a:rPr lang="en-US" sz="1600" b="0" dirty="0" smtClean="0">
                <a:solidFill>
                  <a:srgbClr val="006600"/>
                </a:solidFill>
                <a:latin typeface="+mn-lt"/>
              </a:rPr>
              <a:t>.</a:t>
            </a:r>
            <a:endParaRPr lang="en-US" sz="1600" b="0" dirty="0">
              <a:solidFill>
                <a:srgbClr val="006600"/>
              </a:solidFill>
              <a:latin typeface="+mn-lt"/>
            </a:endParaRPr>
          </a:p>
          <a:p>
            <a:pPr marL="285750" lvl="0" indent="-285750">
              <a:buFont typeface="Arial" panose="020B0604020202020204" pitchFamily="34" charset="0"/>
              <a:buChar char="•"/>
            </a:pPr>
            <a:r>
              <a:rPr lang="en-US" sz="1600" b="0" dirty="0">
                <a:solidFill>
                  <a:srgbClr val="006600"/>
                </a:solidFill>
                <a:latin typeface="+mn-lt"/>
              </a:rPr>
              <a:t>Research efforts on projects that are aligned with P5 science drivers, but which don’t have HEP participation, will also be considered, taking into account the above and based on funding availability</a:t>
            </a:r>
            <a:r>
              <a:rPr lang="en-US" sz="1600" b="0" dirty="0" smtClean="0">
                <a:solidFill>
                  <a:srgbClr val="006600"/>
                </a:solidFill>
                <a:latin typeface="+mn-lt"/>
              </a:rPr>
              <a:t>.</a:t>
            </a:r>
            <a:endParaRPr lang="en-US" sz="1600" b="0" dirty="0">
              <a:solidFill>
                <a:srgbClr val="285C00"/>
              </a:solidFill>
              <a:latin typeface="+mn-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14287474"/>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eaLnBrk="0" hangingPunct="0"/>
            <a:fld id="{2CA5D197-52E0-4CA2-A8E7-B4A7627FEC47}" type="slidenum">
              <a:rPr lang="en-US" sz="1000"/>
              <a:pPr algn="r" eaLnBrk="0" hangingPunct="0"/>
              <a:t>79</a:t>
            </a:fld>
            <a:endParaRPr lang="en-US" sz="1000"/>
          </a:p>
        </p:txBody>
      </p:sp>
      <p:sp>
        <p:nvSpPr>
          <p:cNvPr id="152579" name="Title 1"/>
          <p:cNvSpPr>
            <a:spLocks/>
          </p:cNvSpPr>
          <p:nvPr/>
        </p:nvSpPr>
        <p:spPr bwMode="auto">
          <a:xfrm>
            <a:off x="201613" y="0"/>
            <a:ext cx="8640762" cy="609600"/>
          </a:xfrm>
          <a:prstGeom prst="rect">
            <a:avLst/>
          </a:prstGeom>
          <a:solidFill>
            <a:schemeClr val="bg1"/>
          </a:solidFill>
          <a:ln w="9525">
            <a:noFill/>
            <a:miter lim="800000"/>
            <a:headEnd/>
            <a:tailEnd/>
          </a:ln>
        </p:spPr>
        <p:txBody>
          <a:bodyPr anchor="ctr"/>
          <a:lstStyle/>
          <a:p>
            <a:pPr algn="ctr" eaLnBrk="0" hangingPunct="0"/>
            <a:r>
              <a:rPr lang="en-US" sz="2800" dirty="0">
                <a:solidFill>
                  <a:srgbClr val="285C00"/>
                </a:solidFill>
              </a:rPr>
              <a:t>Cosmic Frontier – </a:t>
            </a:r>
            <a:r>
              <a:rPr lang="en-US" sz="2800" dirty="0" smtClean="0">
                <a:solidFill>
                  <a:srgbClr val="285C00"/>
                </a:solidFill>
              </a:rPr>
              <a:t>Working in the program</a:t>
            </a:r>
            <a:endParaRPr lang="en-US" sz="2800" dirty="0">
              <a:solidFill>
                <a:srgbClr val="285C00"/>
              </a:solidFill>
            </a:endParaRPr>
          </a:p>
        </p:txBody>
      </p:sp>
      <p:sp>
        <p:nvSpPr>
          <p:cNvPr id="152580" name="Rectangle 3"/>
          <p:cNvSpPr>
            <a:spLocks noChangeArrowheads="1"/>
          </p:cNvSpPr>
          <p:nvPr/>
        </p:nvSpPr>
        <p:spPr bwMode="auto">
          <a:xfrm>
            <a:off x="0" y="1217613"/>
            <a:ext cx="8986838" cy="4860925"/>
          </a:xfrm>
          <a:prstGeom prst="rect">
            <a:avLst/>
          </a:prstGeom>
          <a:noFill/>
          <a:ln w="9525">
            <a:noFill/>
            <a:miter lim="800000"/>
            <a:headEnd/>
            <a:tailEnd/>
          </a:ln>
        </p:spPr>
        <p:txBody>
          <a:bodyPr/>
          <a:lstStyle/>
          <a:p>
            <a:pPr marL="342900" indent="-342900"/>
            <a:endParaRPr lang="en-US" sz="2000">
              <a:solidFill>
                <a:srgbClr val="135C00"/>
              </a:solidFill>
              <a:cs typeface="Arial" charset="0"/>
            </a:endParaRPr>
          </a:p>
        </p:txBody>
      </p:sp>
      <p:sp>
        <p:nvSpPr>
          <p:cNvPr id="152581" name="Rectangle 1"/>
          <p:cNvSpPr>
            <a:spLocks noChangeArrowheads="1"/>
          </p:cNvSpPr>
          <p:nvPr/>
        </p:nvSpPr>
        <p:spPr bwMode="auto">
          <a:xfrm>
            <a:off x="173038" y="797589"/>
            <a:ext cx="8640762" cy="3785652"/>
          </a:xfrm>
          <a:prstGeom prst="rect">
            <a:avLst/>
          </a:prstGeom>
          <a:noFill/>
          <a:ln w="9525">
            <a:noFill/>
            <a:miter lim="800000"/>
            <a:headEnd/>
            <a:tailEnd/>
          </a:ln>
        </p:spPr>
        <p:txBody>
          <a:bodyPr>
            <a:spAutoFit/>
          </a:bodyPr>
          <a:lstStyle/>
          <a:p>
            <a:r>
              <a:rPr lang="en-US" u="sng" dirty="0">
                <a:solidFill>
                  <a:srgbClr val="285C00"/>
                </a:solidFill>
                <a:latin typeface="Calibri" pitchFamily="34" charset="0"/>
              </a:rPr>
              <a:t>Model for working in the field</a:t>
            </a:r>
            <a:r>
              <a:rPr lang="en-US" dirty="0">
                <a:solidFill>
                  <a:srgbClr val="285C00"/>
                </a:solidFill>
                <a:latin typeface="Calibri" pitchFamily="34" charset="0"/>
              </a:rPr>
              <a:t>:</a:t>
            </a:r>
          </a:p>
          <a:p>
            <a:pPr>
              <a:buFontTx/>
              <a:buChar char="•"/>
            </a:pPr>
            <a:r>
              <a:rPr lang="en-US" sz="1600" dirty="0">
                <a:latin typeface="Calibri" pitchFamily="34" charset="0"/>
              </a:rPr>
              <a:t> Get involved in experiment/science and take on responsibilities for the collaboration and then submit proposal.  We don’t usually fund people on speculation.</a:t>
            </a:r>
            <a:endParaRPr lang="en-US" sz="1600" u="sng" dirty="0">
              <a:latin typeface="Calibri" pitchFamily="34" charset="0"/>
            </a:endParaRPr>
          </a:p>
          <a:p>
            <a:pPr>
              <a:buFontTx/>
              <a:buChar char="•"/>
            </a:pPr>
            <a:r>
              <a:rPr lang="en-US" sz="1600" dirty="0">
                <a:latin typeface="Calibri" pitchFamily="34" charset="0"/>
              </a:rPr>
              <a:t> Have involvement in the community so that you are part of the HEP community! (e.g. DPF Snowmass planning). </a:t>
            </a:r>
            <a:endParaRPr lang="en-US" sz="1600" u="sng" dirty="0">
              <a:latin typeface="Calibri" pitchFamily="34" charset="0"/>
            </a:endParaRPr>
          </a:p>
          <a:p>
            <a:pPr>
              <a:buFontTx/>
              <a:buChar char="•"/>
            </a:pPr>
            <a:r>
              <a:rPr lang="en-US" sz="1600" dirty="0">
                <a:latin typeface="Calibri" pitchFamily="34" charset="0"/>
              </a:rPr>
              <a:t> Lot of science topics may be in dark energy plan or related to dark energy but need to think of what is the priority &amp; main efforts </a:t>
            </a:r>
            <a:r>
              <a:rPr lang="en-US" sz="1600" dirty="0" smtClean="0">
                <a:latin typeface="Calibri" pitchFamily="34" charset="0"/>
              </a:rPr>
              <a:t>needed.</a:t>
            </a:r>
            <a:endParaRPr lang="en-US" sz="1600" dirty="0">
              <a:latin typeface="Calibri" pitchFamily="34" charset="0"/>
            </a:endParaRPr>
          </a:p>
          <a:p>
            <a:pPr>
              <a:buFontTx/>
              <a:buChar char="•"/>
            </a:pPr>
            <a:r>
              <a:rPr lang="en-US" sz="1600" dirty="0">
                <a:latin typeface="Calibri" pitchFamily="34" charset="0"/>
              </a:rPr>
              <a:t> Need to explain long term program not just your studies for next 3 years.</a:t>
            </a:r>
          </a:p>
          <a:p>
            <a:pPr>
              <a:buFontTx/>
              <a:buChar char="•"/>
            </a:pPr>
            <a:r>
              <a:rPr lang="en-US" sz="1600" dirty="0">
                <a:latin typeface="Calibri" pitchFamily="34" charset="0"/>
              </a:rPr>
              <a:t> Good to have program working on (e.g.) DES and LSST – not just all LSST simulations. Not all has to be funded by HEP, but should explain how your program progresses</a:t>
            </a:r>
          </a:p>
          <a:p>
            <a:pPr>
              <a:buFontTx/>
              <a:buChar char="•"/>
            </a:pPr>
            <a:r>
              <a:rPr lang="en-US" sz="1600" dirty="0">
                <a:latin typeface="Calibri" pitchFamily="34" charset="0"/>
              </a:rPr>
              <a:t> Show track record and have responsibilities before funding starts.</a:t>
            </a:r>
          </a:p>
          <a:p>
            <a:pPr>
              <a:buFontTx/>
              <a:buChar char="•"/>
            </a:pPr>
            <a:r>
              <a:rPr lang="en-US" sz="1600" dirty="0">
                <a:latin typeface="Calibri" pitchFamily="34" charset="0"/>
              </a:rPr>
              <a:t> Have responsibilities for the experiment – not just science simulations &amp; analysis.</a:t>
            </a:r>
          </a:p>
          <a:p>
            <a:pPr>
              <a:buFontTx/>
              <a:buChar char="•"/>
            </a:pPr>
            <a:r>
              <a:rPr lang="en-US" sz="1600" dirty="0">
                <a:latin typeface="Calibri" pitchFamily="34" charset="0"/>
              </a:rPr>
              <a:t> Transitioning to a new project/field requires a lot of work to get up to speed.</a:t>
            </a:r>
          </a:p>
          <a:p>
            <a:r>
              <a:rPr lang="en-US" sz="1600" dirty="0">
                <a:latin typeface="Calibri" pitchFamily="34" charset="0"/>
              </a:rPr>
              <a:t> - best for faculty member to take the time to really learn the field and take on responsibility first</a:t>
            </a:r>
          </a:p>
          <a:p>
            <a:endParaRPr lang="en-US" sz="1600" dirty="0">
              <a:latin typeface="Calibri"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1065478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dirty="0">
                <a:solidFill>
                  <a:srgbClr val="006600"/>
                </a:solidFill>
              </a:rPr>
              <a:t>HEP Program</a:t>
            </a:r>
            <a:br>
              <a:rPr lang="en-US" dirty="0">
                <a:solidFill>
                  <a:srgbClr val="006600"/>
                </a:solidFill>
              </a:rPr>
            </a:br>
            <a:r>
              <a:rPr lang="en-US" dirty="0">
                <a:solidFill>
                  <a:srgbClr val="006600"/>
                </a:solidFill>
              </a:rPr>
              <a:t>Budget &amp; </a:t>
            </a:r>
            <a:r>
              <a:rPr lang="en-US" dirty="0" smtClean="0">
                <a:solidFill>
                  <a:srgbClr val="006600"/>
                </a:solidFill>
              </a:rPr>
              <a:t>Issues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47421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5"/>
          <p:cNvSpPr txBox="1">
            <a:spLocks noGrp="1" noChangeArrowheads="1"/>
          </p:cNvSpPr>
          <p:nvPr/>
        </p:nvSpPr>
        <p:spPr bwMode="auto">
          <a:xfrm>
            <a:off x="7239000" y="6384925"/>
            <a:ext cx="1905000" cy="457200"/>
          </a:xfrm>
          <a:prstGeom prst="rect">
            <a:avLst/>
          </a:prstGeom>
          <a:noFill/>
          <a:ln w="9525">
            <a:noFill/>
            <a:miter lim="800000"/>
            <a:headEnd/>
            <a:tailEnd/>
          </a:ln>
        </p:spPr>
        <p:txBody>
          <a:bodyPr/>
          <a:lstStyle/>
          <a:p>
            <a:pPr algn="r" eaLnBrk="0" hangingPunct="0"/>
            <a:fld id="{2CA5D197-52E0-4CA2-A8E7-B4A7627FEC47}" type="slidenum">
              <a:rPr lang="en-US" sz="1000"/>
              <a:pPr algn="r" eaLnBrk="0" hangingPunct="0"/>
              <a:t>80</a:t>
            </a:fld>
            <a:endParaRPr lang="en-US" sz="1000"/>
          </a:p>
        </p:txBody>
      </p:sp>
      <p:sp>
        <p:nvSpPr>
          <p:cNvPr id="152579" name="Title 1"/>
          <p:cNvSpPr>
            <a:spLocks/>
          </p:cNvSpPr>
          <p:nvPr/>
        </p:nvSpPr>
        <p:spPr bwMode="auto">
          <a:xfrm>
            <a:off x="201613" y="10633"/>
            <a:ext cx="8640762" cy="609600"/>
          </a:xfrm>
          <a:prstGeom prst="rect">
            <a:avLst/>
          </a:prstGeom>
          <a:solidFill>
            <a:schemeClr val="bg1"/>
          </a:solidFill>
          <a:ln w="9525">
            <a:noFill/>
            <a:miter lim="800000"/>
            <a:headEnd/>
            <a:tailEnd/>
          </a:ln>
        </p:spPr>
        <p:txBody>
          <a:bodyPr anchor="ctr"/>
          <a:lstStyle/>
          <a:p>
            <a:pPr algn="ctr" eaLnBrk="0" hangingPunct="0"/>
            <a:r>
              <a:rPr lang="en-US" sz="2400" dirty="0">
                <a:solidFill>
                  <a:srgbClr val="285C00"/>
                </a:solidFill>
              </a:rPr>
              <a:t>Cosmic Frontier </a:t>
            </a:r>
            <a:r>
              <a:rPr lang="en-US" sz="2400" dirty="0" smtClean="0">
                <a:solidFill>
                  <a:srgbClr val="285C00"/>
                </a:solidFill>
              </a:rPr>
              <a:t>– Comparative Review Comments</a:t>
            </a:r>
            <a:endParaRPr lang="en-US" sz="2400" dirty="0">
              <a:solidFill>
                <a:srgbClr val="285C00"/>
              </a:solidFill>
            </a:endParaRPr>
          </a:p>
        </p:txBody>
      </p:sp>
      <p:sp>
        <p:nvSpPr>
          <p:cNvPr id="152580" name="Rectangle 3"/>
          <p:cNvSpPr>
            <a:spLocks noChangeArrowheads="1"/>
          </p:cNvSpPr>
          <p:nvPr/>
        </p:nvSpPr>
        <p:spPr bwMode="auto">
          <a:xfrm>
            <a:off x="0" y="1217613"/>
            <a:ext cx="8986838" cy="4860925"/>
          </a:xfrm>
          <a:prstGeom prst="rect">
            <a:avLst/>
          </a:prstGeom>
          <a:noFill/>
          <a:ln w="9525">
            <a:noFill/>
            <a:miter lim="800000"/>
            <a:headEnd/>
            <a:tailEnd/>
          </a:ln>
        </p:spPr>
        <p:txBody>
          <a:bodyPr/>
          <a:lstStyle/>
          <a:p>
            <a:pPr marL="342900" indent="-342900"/>
            <a:endParaRPr lang="en-US" sz="2000">
              <a:solidFill>
                <a:srgbClr val="135C00"/>
              </a:solidFill>
              <a:cs typeface="Arial" charset="0"/>
            </a:endParaRPr>
          </a:p>
        </p:txBody>
      </p:sp>
      <p:sp>
        <p:nvSpPr>
          <p:cNvPr id="152581" name="Rectangle 1"/>
          <p:cNvSpPr>
            <a:spLocks noChangeArrowheads="1"/>
          </p:cNvSpPr>
          <p:nvPr/>
        </p:nvSpPr>
        <p:spPr bwMode="auto">
          <a:xfrm>
            <a:off x="173038" y="1010240"/>
            <a:ext cx="8640762" cy="4031873"/>
          </a:xfrm>
          <a:prstGeom prst="rect">
            <a:avLst/>
          </a:prstGeom>
          <a:noFill/>
          <a:ln w="9525">
            <a:noFill/>
            <a:miter lim="800000"/>
            <a:headEnd/>
            <a:tailEnd/>
          </a:ln>
        </p:spPr>
        <p:txBody>
          <a:bodyPr>
            <a:spAutoFit/>
          </a:bodyPr>
          <a:lstStyle/>
          <a:p>
            <a:r>
              <a:rPr lang="en-US" sz="1600" u="sng" dirty="0" smtClean="0">
                <a:latin typeface="Calibri" pitchFamily="34" charset="0"/>
              </a:rPr>
              <a:t>Some Review Comments (paraphrased):</a:t>
            </a:r>
            <a:endParaRPr lang="en-US" sz="1600" u="sng" dirty="0">
              <a:latin typeface="Calibri" pitchFamily="34" charset="0"/>
            </a:endParaRPr>
          </a:p>
          <a:p>
            <a:pPr>
              <a:buFontTx/>
              <a:buChar char="•"/>
            </a:pPr>
            <a:r>
              <a:rPr lang="en-US" sz="1600" dirty="0">
                <a:latin typeface="Calibri" pitchFamily="34" charset="0"/>
              </a:rPr>
              <a:t> Yes, everything </a:t>
            </a:r>
            <a:r>
              <a:rPr lang="en-US" sz="1600" smtClean="0">
                <a:latin typeface="Calibri" pitchFamily="34" charset="0"/>
              </a:rPr>
              <a:t>you study helps </a:t>
            </a:r>
            <a:r>
              <a:rPr lang="en-US" sz="1600" dirty="0">
                <a:latin typeface="Calibri" pitchFamily="34" charset="0"/>
              </a:rPr>
              <a:t>dark </a:t>
            </a:r>
            <a:r>
              <a:rPr lang="en-US" sz="1600" dirty="0" smtClean="0">
                <a:latin typeface="Calibri" pitchFamily="34" charset="0"/>
              </a:rPr>
              <a:t>energy (</a:t>
            </a:r>
            <a:r>
              <a:rPr lang="en-US" sz="1600" dirty="0" err="1" smtClean="0">
                <a:latin typeface="Calibri" pitchFamily="34" charset="0"/>
              </a:rPr>
              <a:t>etc</a:t>
            </a:r>
            <a:r>
              <a:rPr lang="en-US" sz="1600" dirty="0" smtClean="0">
                <a:latin typeface="Calibri" pitchFamily="34" charset="0"/>
              </a:rPr>
              <a:t>), </a:t>
            </a:r>
            <a:r>
              <a:rPr lang="en-US" sz="1600" dirty="0">
                <a:latin typeface="Calibri" pitchFamily="34" charset="0"/>
              </a:rPr>
              <a:t>but with limited funds we have to </a:t>
            </a:r>
            <a:r>
              <a:rPr lang="en-US" sz="1600" dirty="0" smtClean="0">
                <a:latin typeface="Calibri" pitchFamily="34" charset="0"/>
              </a:rPr>
              <a:t>prioritize.</a:t>
            </a:r>
          </a:p>
          <a:p>
            <a:pPr>
              <a:buFontTx/>
              <a:buChar char="•"/>
            </a:pPr>
            <a:r>
              <a:rPr lang="en-US" sz="1600" dirty="0">
                <a:latin typeface="Calibri" pitchFamily="34" charset="0"/>
              </a:rPr>
              <a:t> </a:t>
            </a:r>
            <a:r>
              <a:rPr lang="en-US" sz="1600" dirty="0" smtClean="0">
                <a:latin typeface="Calibri" pitchFamily="34" charset="0"/>
              </a:rPr>
              <a:t>Yes you still may be getting science out of a data set, but with limited funds we have to prioritize to support the experiments going on now or starting up sufficiently and align with HEP strategic plans.</a:t>
            </a:r>
            <a:endParaRPr lang="en-US" sz="1600" dirty="0">
              <a:latin typeface="Calibri" pitchFamily="34" charset="0"/>
            </a:endParaRPr>
          </a:p>
          <a:p>
            <a:pPr>
              <a:buFontTx/>
              <a:buChar char="•"/>
            </a:pPr>
            <a:r>
              <a:rPr lang="en-US" sz="1600" dirty="0">
                <a:latin typeface="Calibri" pitchFamily="34" charset="0"/>
              </a:rPr>
              <a:t> Most proposers are excellent scientists but is it clear that what they’re doing is a priority at this time &amp; how integrated they are in experiments?</a:t>
            </a:r>
          </a:p>
          <a:p>
            <a:pPr>
              <a:buFontTx/>
              <a:buChar char="•"/>
            </a:pPr>
            <a:r>
              <a:rPr lang="en-US" sz="1600" dirty="0">
                <a:latin typeface="Calibri" pitchFamily="34" charset="0"/>
              </a:rPr>
              <a:t> Just because you had major contributions in the past, doesn’t mean that you will be funded if you don’t have responsibilities, commitments now. </a:t>
            </a:r>
          </a:p>
          <a:p>
            <a:pPr>
              <a:buFontTx/>
              <a:buChar char="•"/>
            </a:pPr>
            <a:r>
              <a:rPr lang="en-US" sz="1600" dirty="0">
                <a:latin typeface="Calibri" pitchFamily="34" charset="0"/>
              </a:rPr>
              <a:t> Yes, adding 5 grad students and 5 postdocs to your group would let you get more done, but we are working on optimizing resources and need to spread out responsibilities and support across the collaboration</a:t>
            </a:r>
            <a:r>
              <a:rPr lang="en-US" sz="1600" dirty="0" smtClean="0">
                <a:latin typeface="Calibri" pitchFamily="34" charset="0"/>
              </a:rPr>
              <a:t>. </a:t>
            </a:r>
          </a:p>
          <a:p>
            <a:pPr>
              <a:buFontTx/>
              <a:buChar char="•"/>
            </a:pPr>
            <a:r>
              <a:rPr lang="en-US" sz="1600" dirty="0">
                <a:latin typeface="Calibri" pitchFamily="34" charset="0"/>
              </a:rPr>
              <a:t> </a:t>
            </a:r>
            <a:r>
              <a:rPr lang="en-US" sz="1600" dirty="0" smtClean="0">
                <a:latin typeface="Calibri" pitchFamily="34" charset="0"/>
              </a:rPr>
              <a:t>Yes you are working on dark matter, but it’s on a project that’s not part of our program and we have to sufficiently support our experiments as a priority.</a:t>
            </a:r>
          </a:p>
          <a:p>
            <a:pPr>
              <a:buFontTx/>
              <a:buChar char="•"/>
            </a:pPr>
            <a:r>
              <a:rPr lang="en-US" sz="1600" dirty="0">
                <a:latin typeface="Calibri" pitchFamily="34" charset="0"/>
              </a:rPr>
              <a:t> </a:t>
            </a:r>
            <a:r>
              <a:rPr lang="en-US" sz="1600" dirty="0" smtClean="0">
                <a:latin typeface="Calibri" pitchFamily="34" charset="0"/>
              </a:rPr>
              <a:t>Yes you’re working on a project in our program, but aren’t working on HEP priority science (e.g. you want to do planet searches)</a:t>
            </a:r>
            <a:endParaRPr lang="en-US" sz="1600" dirty="0">
              <a:latin typeface="Calibri" pitchFamily="34"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7581973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6609" y="115384"/>
            <a:ext cx="8229600" cy="666416"/>
          </a:xfrm>
        </p:spPr>
        <p:txBody>
          <a:bodyPr>
            <a:normAutofit/>
          </a:bodyPr>
          <a:lstStyle/>
          <a:p>
            <a:r>
              <a:rPr lang="en-US" sz="3600" b="1" dirty="0" smtClean="0">
                <a:solidFill>
                  <a:srgbClr val="285C00"/>
                </a:solidFill>
                <a:effectLst/>
                <a:latin typeface="Cambria" pitchFamily="18" charset="0"/>
              </a:rPr>
              <a:t>HEP Budget Timeline</a:t>
            </a:r>
            <a:endParaRPr lang="en-US" sz="3600" b="1" dirty="0">
              <a:solidFill>
                <a:srgbClr val="285C00"/>
              </a:solidFill>
              <a:effectLst/>
              <a:latin typeface="Cambria" pitchFamily="18" charset="0"/>
            </a:endParaRPr>
          </a:p>
        </p:txBody>
      </p:sp>
      <p:sp>
        <p:nvSpPr>
          <p:cNvPr id="3" name="Content Placeholder 2"/>
          <p:cNvSpPr>
            <a:spLocks noGrp="1"/>
          </p:cNvSpPr>
          <p:nvPr>
            <p:ph idx="1"/>
          </p:nvPr>
        </p:nvSpPr>
        <p:spPr>
          <a:xfrm>
            <a:off x="0" y="732608"/>
            <a:ext cx="9060874" cy="5487507"/>
          </a:xfrm>
        </p:spPr>
        <p:txBody>
          <a:bodyPr>
            <a:noAutofit/>
          </a:bodyPr>
          <a:lstStyle/>
          <a:p>
            <a:pPr marL="0" indent="0">
              <a:spcBef>
                <a:spcPts val="0"/>
              </a:spcBef>
              <a:buNone/>
            </a:pPr>
            <a:r>
              <a:rPr lang="en-US" sz="1400" dirty="0">
                <a:solidFill>
                  <a:srgbClr val="285C00"/>
                </a:solidFill>
                <a:cs typeface="Arial"/>
              </a:rPr>
              <a:t>In the last few </a:t>
            </a:r>
            <a:r>
              <a:rPr lang="en-US" sz="1400" dirty="0" smtClean="0">
                <a:solidFill>
                  <a:srgbClr val="285C00"/>
                </a:solidFill>
                <a:cs typeface="Arial"/>
              </a:rPr>
              <a:t>years --</a:t>
            </a:r>
          </a:p>
          <a:p>
            <a:pPr>
              <a:spcBef>
                <a:spcPts val="0"/>
              </a:spcBef>
            </a:pPr>
            <a:r>
              <a:rPr lang="en-US" sz="1400" dirty="0" smtClean="0">
                <a:cs typeface="Arial"/>
              </a:rPr>
              <a:t>Budget </a:t>
            </a:r>
            <a:r>
              <a:rPr lang="en-US" sz="1400" dirty="0">
                <a:cs typeface="Arial"/>
              </a:rPr>
              <a:t>philosophy is to enable new world-leading HEP capabilities in the U.S. through investments on all three </a:t>
            </a:r>
            <a:r>
              <a:rPr lang="en-US" sz="1400" dirty="0" smtClean="0">
                <a:cs typeface="Arial"/>
              </a:rPr>
              <a:t>frontiers: </a:t>
            </a:r>
            <a:r>
              <a:rPr lang="en-US" sz="1400" b="0" dirty="0" smtClean="0">
                <a:solidFill>
                  <a:srgbClr val="006600"/>
                </a:solidFill>
                <a:cs typeface="Arial"/>
              </a:rPr>
              <a:t>Accomplished </a:t>
            </a:r>
            <a:r>
              <a:rPr lang="en-US" sz="1400" b="0" dirty="0">
                <a:solidFill>
                  <a:srgbClr val="006600"/>
                </a:solidFill>
                <a:cs typeface="Arial"/>
              </a:rPr>
              <a:t>through ramp-down of existing </a:t>
            </a:r>
            <a:r>
              <a:rPr lang="en-US" sz="1400" b="0" dirty="0" smtClean="0">
                <a:solidFill>
                  <a:srgbClr val="006600"/>
                </a:solidFill>
                <a:cs typeface="Arial"/>
              </a:rPr>
              <a:t>project operations </a:t>
            </a:r>
            <a:r>
              <a:rPr lang="en-US" sz="1400" b="0" dirty="0">
                <a:solidFill>
                  <a:srgbClr val="006600"/>
                </a:solidFill>
                <a:cs typeface="Arial"/>
              </a:rPr>
              <a:t>and </a:t>
            </a:r>
            <a:r>
              <a:rPr lang="en-US" sz="1400" b="0" dirty="0" smtClean="0">
                <a:solidFill>
                  <a:srgbClr val="006600"/>
                </a:solidFill>
                <a:cs typeface="Arial"/>
              </a:rPr>
              <a:t>Research (~ -6%)</a:t>
            </a:r>
            <a:endParaRPr lang="en-US" sz="1400" b="0" dirty="0">
              <a:solidFill>
                <a:srgbClr val="006600"/>
              </a:solidFill>
              <a:cs typeface="Arial"/>
            </a:endParaRPr>
          </a:p>
          <a:p>
            <a:pPr>
              <a:spcBef>
                <a:spcPts val="0"/>
              </a:spcBef>
            </a:pPr>
            <a:r>
              <a:rPr lang="en-US" sz="1400" dirty="0">
                <a:cs typeface="Arial"/>
                <a:sym typeface="Wingdings" pitchFamily="2" charset="2"/>
              </a:rPr>
              <a:t>Impact of these </a:t>
            </a:r>
            <a:r>
              <a:rPr lang="en-US" sz="1400" dirty="0" smtClean="0">
                <a:cs typeface="Arial"/>
                <a:sym typeface="Wingdings" pitchFamily="2" charset="2"/>
              </a:rPr>
              <a:t>actions</a:t>
            </a:r>
            <a:r>
              <a:rPr lang="en-US" sz="1400" dirty="0">
                <a:cs typeface="Arial"/>
                <a:sym typeface="Wingdings" pitchFamily="2" charset="2"/>
              </a:rPr>
              <a:t>:</a:t>
            </a:r>
            <a:r>
              <a:rPr lang="en-US" sz="1400" b="0" dirty="0" smtClean="0">
                <a:solidFill>
                  <a:srgbClr val="006600"/>
                </a:solidFill>
                <a:cs typeface="Arial"/>
                <a:sym typeface="Wingdings" pitchFamily="2" charset="2"/>
              </a:rPr>
              <a:t> Workforce </a:t>
            </a:r>
            <a:r>
              <a:rPr lang="en-US" sz="1400" b="0" dirty="0">
                <a:solidFill>
                  <a:srgbClr val="006600"/>
                </a:solidFill>
                <a:cs typeface="Arial"/>
                <a:sym typeface="Wingdings" pitchFamily="2" charset="2"/>
              </a:rPr>
              <a:t>reductions at universities and labs; Several new efforts were delayed </a:t>
            </a:r>
            <a:endParaRPr lang="en-US" sz="1400" b="0" dirty="0" smtClean="0">
              <a:cs typeface="Arial"/>
              <a:sym typeface="Wingdings" pitchFamily="2" charset="2"/>
            </a:endParaRPr>
          </a:p>
          <a:p>
            <a:pPr>
              <a:spcBef>
                <a:spcPts val="0"/>
              </a:spcBef>
            </a:pPr>
            <a:r>
              <a:rPr lang="en-US" sz="1400" b="0" dirty="0">
                <a:cs typeface="Calibri" panose="020F0502020204030204" pitchFamily="34" charset="0"/>
                <a:sym typeface="Wingdings" panose="05000000000000000000" pitchFamily="2" charset="2"/>
              </a:rPr>
              <a:t>Program planning has been very difficult due to unstable budget environment</a:t>
            </a:r>
            <a:r>
              <a:rPr lang="en-US" sz="1400" b="0" dirty="0" smtClean="0">
                <a:cs typeface="Calibri" panose="020F0502020204030204" pitchFamily="34" charset="0"/>
                <a:sym typeface="Wingdings" panose="05000000000000000000" pitchFamily="2" charset="2"/>
              </a:rPr>
              <a:t>.</a:t>
            </a:r>
            <a:endParaRPr lang="en-US" sz="1400" b="0" dirty="0">
              <a:cs typeface="Arial"/>
              <a:sym typeface="Wingdings" pitchFamily="2" charset="2"/>
            </a:endParaRPr>
          </a:p>
          <a:p>
            <a:pPr marL="182880" indent="-182880">
              <a:spcBef>
                <a:spcPts val="0"/>
              </a:spcBef>
              <a:buNone/>
            </a:pPr>
            <a:endParaRPr lang="en-US" sz="800" u="sng" dirty="0" smtClean="0">
              <a:cs typeface="Arial"/>
            </a:endParaRPr>
          </a:p>
          <a:p>
            <a:pPr marL="182880" indent="-182880">
              <a:spcBef>
                <a:spcPts val="0"/>
              </a:spcBef>
              <a:buNone/>
            </a:pPr>
            <a:r>
              <a:rPr lang="en-US" sz="1400" u="sng" dirty="0" smtClean="0">
                <a:solidFill>
                  <a:srgbClr val="285C00"/>
                </a:solidFill>
                <a:cs typeface="Arial"/>
              </a:rPr>
              <a:t>FY 2013 Budget:</a:t>
            </a:r>
          </a:p>
          <a:p>
            <a:pPr>
              <a:spcBef>
                <a:spcPts val="0"/>
              </a:spcBef>
            </a:pPr>
            <a:r>
              <a:rPr lang="en-US" sz="1400" b="0" dirty="0" smtClean="0">
                <a:cs typeface="Arial"/>
              </a:rPr>
              <a:t>We were not able to start new Major Item of Equipment (MIE) projects, including LSST-camera or Belle-II.</a:t>
            </a:r>
          </a:p>
          <a:p>
            <a:pPr marL="182880" indent="-182880">
              <a:spcBef>
                <a:spcPts val="0"/>
              </a:spcBef>
              <a:buNone/>
            </a:pPr>
            <a:endParaRPr lang="en-US" sz="800" b="0" dirty="0">
              <a:cs typeface="Arial"/>
            </a:endParaRPr>
          </a:p>
          <a:p>
            <a:pPr marL="0" indent="0">
              <a:spcBef>
                <a:spcPts val="0"/>
              </a:spcBef>
              <a:buNone/>
            </a:pPr>
            <a:r>
              <a:rPr lang="en-US" sz="1400" u="sng" dirty="0">
                <a:solidFill>
                  <a:srgbClr val="285C00"/>
                </a:solidFill>
                <a:cs typeface="Arial"/>
                <a:sym typeface="Wingdings" pitchFamily="2" charset="2"/>
              </a:rPr>
              <a:t>FY 2014 Budget </a:t>
            </a:r>
            <a:r>
              <a:rPr lang="en-US" sz="1400" u="sng" dirty="0" smtClean="0">
                <a:solidFill>
                  <a:srgbClr val="285C00"/>
                </a:solidFill>
                <a:cs typeface="Arial"/>
                <a:sym typeface="Wingdings" pitchFamily="2" charset="2"/>
              </a:rPr>
              <a:t>enacted:</a:t>
            </a:r>
            <a:endParaRPr lang="en-US" sz="1400" b="0" u="sng" dirty="0" smtClean="0">
              <a:cs typeface="Arial"/>
              <a:sym typeface="Wingdings" pitchFamily="2" charset="2"/>
            </a:endParaRPr>
          </a:p>
          <a:p>
            <a:pPr marL="182880" indent="-182880">
              <a:spcBef>
                <a:spcPts val="0"/>
              </a:spcBef>
            </a:pPr>
            <a:r>
              <a:rPr lang="en-US" sz="1400" b="0" dirty="0" smtClean="0">
                <a:cs typeface="Arial"/>
                <a:sym typeface="Wingdings" pitchFamily="2" charset="2"/>
              </a:rPr>
              <a:t>MIE-fabrication start approved for LSST-camera, Belle-II, </a:t>
            </a:r>
            <a:r>
              <a:rPr lang="en-US" sz="1400" b="0" dirty="0" err="1" smtClean="0">
                <a:cs typeface="Arial"/>
                <a:sym typeface="Wingdings" pitchFamily="2" charset="2"/>
              </a:rPr>
              <a:t>Muon</a:t>
            </a:r>
            <a:r>
              <a:rPr lang="en-US" sz="1400" b="0" dirty="0">
                <a:cs typeface="Arial"/>
                <a:sym typeface="Wingdings" pitchFamily="2" charset="2"/>
              </a:rPr>
              <a:t> </a:t>
            </a:r>
            <a:r>
              <a:rPr lang="en-US" sz="1400" b="0" dirty="0" smtClean="0">
                <a:cs typeface="Arial"/>
                <a:sym typeface="Wingdings" pitchFamily="2" charset="2"/>
              </a:rPr>
              <a:t>g-2</a:t>
            </a:r>
          </a:p>
          <a:p>
            <a:pPr marL="182880" indent="-182880">
              <a:spcBef>
                <a:spcPts val="0"/>
              </a:spcBef>
            </a:pPr>
            <a:r>
              <a:rPr lang="en-US" sz="1400" b="0" dirty="0">
                <a:cs typeface="Arial"/>
                <a:sym typeface="Wingdings" pitchFamily="2" charset="2"/>
              </a:rPr>
              <a:t>Project Engineering &amp; Design (PED) &amp; Construction funds </a:t>
            </a:r>
            <a:r>
              <a:rPr lang="en-US" sz="1400" b="0" dirty="0" smtClean="0">
                <a:cs typeface="Arial"/>
                <a:sym typeface="Wingdings" pitchFamily="2" charset="2"/>
              </a:rPr>
              <a:t>approved for </a:t>
            </a:r>
            <a:r>
              <a:rPr lang="en-US" sz="1400" b="0" dirty="0" err="1" smtClean="0">
                <a:cs typeface="Arial"/>
                <a:sym typeface="Wingdings" pitchFamily="2" charset="2"/>
              </a:rPr>
              <a:t>Muon</a:t>
            </a:r>
            <a:r>
              <a:rPr lang="en-US" sz="1400" b="0" dirty="0" smtClean="0">
                <a:cs typeface="Arial"/>
                <a:sym typeface="Wingdings" pitchFamily="2" charset="2"/>
              </a:rPr>
              <a:t> </a:t>
            </a:r>
            <a:r>
              <a:rPr lang="en-US" sz="1400" b="0" dirty="0">
                <a:cs typeface="Arial"/>
                <a:sym typeface="Wingdings" pitchFamily="2" charset="2"/>
              </a:rPr>
              <a:t>to Electron conversion </a:t>
            </a:r>
            <a:r>
              <a:rPr lang="en-US" sz="1400" b="0" dirty="0" smtClean="0">
                <a:cs typeface="Arial"/>
                <a:sym typeface="Wingdings" pitchFamily="2" charset="2"/>
              </a:rPr>
              <a:t>(Mu2e) experiment</a:t>
            </a:r>
          </a:p>
          <a:p>
            <a:pPr marL="182880" indent="-182880">
              <a:spcBef>
                <a:spcPts val="0"/>
              </a:spcBef>
            </a:pPr>
            <a:r>
              <a:rPr lang="en-US" sz="1400" b="0" dirty="0" smtClean="0">
                <a:cs typeface="Arial"/>
                <a:sym typeface="Wingdings" pitchFamily="2" charset="2"/>
              </a:rPr>
              <a:t>Specific </a:t>
            </a:r>
            <a:r>
              <a:rPr lang="en-US" sz="1400" b="0" dirty="0">
                <a:cs typeface="Arial"/>
                <a:sym typeface="Wingdings" pitchFamily="2" charset="2"/>
              </a:rPr>
              <a:t>guidance in approved Budget for the additional $21M provided over the Request:</a:t>
            </a:r>
          </a:p>
          <a:p>
            <a:pPr lvl="1">
              <a:spcBef>
                <a:spcPts val="0"/>
              </a:spcBef>
            </a:pPr>
            <a:r>
              <a:rPr lang="en-US" sz="1200" b="0" dirty="0">
                <a:cs typeface="Arial"/>
                <a:sym typeface="Wingdings" pitchFamily="2" charset="2"/>
              </a:rPr>
              <a:t>Long Baseline Neutrino Experiment (LBNE) –  $26M in R&amp;D &amp; PED funds </a:t>
            </a:r>
            <a:r>
              <a:rPr lang="en-US" sz="1200" b="0" dirty="0">
                <a:solidFill>
                  <a:srgbClr val="C00000"/>
                </a:solidFill>
                <a:cs typeface="Arial"/>
                <a:sym typeface="Wingdings" pitchFamily="2" charset="2"/>
              </a:rPr>
              <a:t>($16M in PED over Request)</a:t>
            </a:r>
          </a:p>
          <a:p>
            <a:pPr lvl="1">
              <a:spcBef>
                <a:spcPts val="0"/>
              </a:spcBef>
            </a:pPr>
            <a:r>
              <a:rPr lang="en-US" sz="1200" b="0" dirty="0" err="1">
                <a:cs typeface="Arial"/>
                <a:sym typeface="Wingdings" pitchFamily="2" charset="2"/>
              </a:rPr>
              <a:t>Homestake</a:t>
            </a:r>
            <a:r>
              <a:rPr lang="en-US" sz="1200" b="0" dirty="0">
                <a:cs typeface="Arial"/>
                <a:sym typeface="Wingdings" pitchFamily="2" charset="2"/>
              </a:rPr>
              <a:t> Mine Operations - $15M provided </a:t>
            </a:r>
            <a:r>
              <a:rPr lang="en-US" sz="1200" b="0" dirty="0">
                <a:solidFill>
                  <a:srgbClr val="C00000"/>
                </a:solidFill>
                <a:cs typeface="Arial"/>
                <a:sym typeface="Wingdings" pitchFamily="2" charset="2"/>
              </a:rPr>
              <a:t>(specific guidance was $5M over Request</a:t>
            </a:r>
            <a:r>
              <a:rPr lang="en-US" sz="1200" b="0" dirty="0" smtClean="0">
                <a:solidFill>
                  <a:srgbClr val="C00000"/>
                </a:solidFill>
                <a:cs typeface="Arial"/>
                <a:sym typeface="Wingdings" pitchFamily="2" charset="2"/>
              </a:rPr>
              <a:t>)</a:t>
            </a:r>
            <a:endParaRPr lang="en-US" sz="1200" b="0" dirty="0">
              <a:cs typeface="Arial"/>
            </a:endParaRPr>
          </a:p>
          <a:p>
            <a:pPr marL="0" indent="0">
              <a:spcBef>
                <a:spcPts val="0"/>
              </a:spcBef>
              <a:buNone/>
            </a:pPr>
            <a:endParaRPr lang="en-US" sz="800" u="sng" dirty="0" smtClean="0">
              <a:solidFill>
                <a:srgbClr val="285C00"/>
              </a:solidFill>
              <a:cs typeface="Arial"/>
              <a:sym typeface="Wingdings" pitchFamily="2" charset="2"/>
            </a:endParaRPr>
          </a:p>
          <a:p>
            <a:pPr marL="0" indent="0">
              <a:spcBef>
                <a:spcPts val="0"/>
              </a:spcBef>
              <a:buNone/>
            </a:pPr>
            <a:r>
              <a:rPr lang="en-US" sz="1600" u="sng" dirty="0" smtClean="0">
                <a:solidFill>
                  <a:srgbClr val="285C00"/>
                </a:solidFill>
                <a:cs typeface="Arial"/>
                <a:sym typeface="Wingdings" pitchFamily="2" charset="2"/>
              </a:rPr>
              <a:t>FY 2015 </a:t>
            </a:r>
            <a:r>
              <a:rPr lang="en-US" sz="1600" u="sng" dirty="0">
                <a:solidFill>
                  <a:srgbClr val="285C00"/>
                </a:solidFill>
                <a:cs typeface="Arial"/>
                <a:sym typeface="Wingdings" pitchFamily="2" charset="2"/>
              </a:rPr>
              <a:t>Budget </a:t>
            </a:r>
            <a:r>
              <a:rPr lang="en-US" sz="1600" u="sng" dirty="0" smtClean="0">
                <a:solidFill>
                  <a:srgbClr val="285C00"/>
                </a:solidFill>
                <a:cs typeface="Arial"/>
                <a:sym typeface="Wingdings" pitchFamily="2" charset="2"/>
              </a:rPr>
              <a:t>Request – request supports:</a:t>
            </a:r>
          </a:p>
          <a:p>
            <a:pPr marL="274320" lvl="3" indent="-274320">
              <a:spcBef>
                <a:spcPts val="0"/>
              </a:spcBef>
              <a:buFont typeface="Arial" panose="020B0604020202020204" pitchFamily="34" charset="0"/>
              <a:buChar char="•"/>
            </a:pPr>
            <a:r>
              <a:rPr lang="en-US" sz="1400" dirty="0" smtClean="0">
                <a:solidFill>
                  <a:schemeClr val="tx1"/>
                </a:solidFill>
                <a:sym typeface="Wingdings" pitchFamily="2" charset="2"/>
              </a:rPr>
              <a:t>Full </a:t>
            </a:r>
            <a:r>
              <a:rPr lang="en-US" sz="1400" dirty="0">
                <a:solidFill>
                  <a:schemeClr val="tx1"/>
                </a:solidFill>
                <a:sym typeface="Wingdings" pitchFamily="2" charset="2"/>
              </a:rPr>
              <a:t>operation of existing HEP facilities and experiments</a:t>
            </a:r>
          </a:p>
          <a:p>
            <a:pPr marL="274320" lvl="3" indent="-274320">
              <a:spcBef>
                <a:spcPts val="0"/>
              </a:spcBef>
              <a:buFont typeface="Arial" panose="020B0604020202020204" pitchFamily="34" charset="0"/>
              <a:buChar char="•"/>
            </a:pPr>
            <a:r>
              <a:rPr lang="en-US" sz="1400" dirty="0">
                <a:solidFill>
                  <a:schemeClr val="tx1"/>
                </a:solidFill>
              </a:rPr>
              <a:t>Continue planned funding profiles of existing </a:t>
            </a:r>
            <a:r>
              <a:rPr lang="en-US" sz="1400" dirty="0" smtClean="0">
                <a:solidFill>
                  <a:schemeClr val="tx1"/>
                </a:solidFill>
              </a:rPr>
              <a:t>projects: LSST-camera</a:t>
            </a:r>
            <a:r>
              <a:rPr lang="en-US" sz="1400" dirty="0">
                <a:solidFill>
                  <a:schemeClr val="tx1"/>
                </a:solidFill>
              </a:rPr>
              <a:t>, </a:t>
            </a:r>
            <a:r>
              <a:rPr lang="en-US" sz="1400" dirty="0" err="1">
                <a:solidFill>
                  <a:schemeClr val="tx1"/>
                </a:solidFill>
              </a:rPr>
              <a:t>muon</a:t>
            </a:r>
            <a:r>
              <a:rPr lang="en-US" sz="1400" dirty="0">
                <a:solidFill>
                  <a:schemeClr val="tx1"/>
                </a:solidFill>
              </a:rPr>
              <a:t> g-2, </a:t>
            </a:r>
            <a:r>
              <a:rPr lang="en-US" sz="1400" dirty="0" smtClean="0">
                <a:solidFill>
                  <a:schemeClr val="tx1"/>
                </a:solidFill>
              </a:rPr>
              <a:t>Belle-II, Mu2e</a:t>
            </a:r>
            <a:endParaRPr lang="en-US" sz="1400" dirty="0">
              <a:solidFill>
                <a:schemeClr val="tx1"/>
              </a:solidFill>
              <a:sym typeface="Wingdings" pitchFamily="2" charset="2"/>
            </a:endParaRPr>
          </a:p>
          <a:p>
            <a:pPr marL="274320" lvl="3" indent="-274320">
              <a:spcBef>
                <a:spcPts val="0"/>
              </a:spcBef>
              <a:buFont typeface="Arial" panose="020B0604020202020204" pitchFamily="34" charset="0"/>
              <a:buChar char="•"/>
            </a:pPr>
            <a:r>
              <a:rPr lang="en-US" sz="1400" dirty="0" smtClean="0">
                <a:solidFill>
                  <a:schemeClr val="tx1"/>
                </a:solidFill>
                <a:sym typeface="Wingdings" pitchFamily="2" charset="2"/>
              </a:rPr>
              <a:t>New MIE-fabrication start requests:  ATLAS and CMS detector upgrades </a:t>
            </a:r>
          </a:p>
          <a:p>
            <a:pPr marL="274320" lvl="3" indent="-274320">
              <a:spcBef>
                <a:spcPts val="0"/>
              </a:spcBef>
              <a:buFont typeface="Arial" panose="020B0604020202020204" pitchFamily="34" charset="0"/>
              <a:buChar char="•"/>
            </a:pPr>
            <a:r>
              <a:rPr lang="en-US" sz="1400" dirty="0" smtClean="0">
                <a:solidFill>
                  <a:schemeClr val="tx1"/>
                </a:solidFill>
                <a:sym typeface="Wingdings" pitchFamily="2" charset="2"/>
              </a:rPr>
              <a:t>Accelerator </a:t>
            </a:r>
            <a:r>
              <a:rPr lang="en-US" sz="1400" dirty="0">
                <a:solidFill>
                  <a:schemeClr val="tx1"/>
                </a:solidFill>
                <a:sym typeface="Wingdings" pitchFamily="2" charset="2"/>
              </a:rPr>
              <a:t>Stewardship subprogram initiated in </a:t>
            </a:r>
            <a:r>
              <a:rPr lang="en-US" sz="1400" dirty="0" smtClean="0">
                <a:solidFill>
                  <a:schemeClr val="tx1"/>
                </a:solidFill>
                <a:sym typeface="Wingdings" pitchFamily="2" charset="2"/>
              </a:rPr>
              <a:t>FY2014</a:t>
            </a:r>
          </a:p>
          <a:p>
            <a:pPr marL="274320" lvl="3" indent="-274320">
              <a:spcBef>
                <a:spcPts val="0"/>
              </a:spcBef>
              <a:buFont typeface="Arial" panose="020B0604020202020204" pitchFamily="34" charset="0"/>
              <a:buChar char="•"/>
            </a:pPr>
            <a:r>
              <a:rPr lang="en-US" sz="1400" dirty="0" smtClean="0">
                <a:solidFill>
                  <a:schemeClr val="tx1"/>
                </a:solidFill>
              </a:rPr>
              <a:t>Continue design studies for </a:t>
            </a:r>
            <a:r>
              <a:rPr lang="en-US" sz="1400" dirty="0">
                <a:solidFill>
                  <a:schemeClr val="tx1"/>
                </a:solidFill>
              </a:rPr>
              <a:t>Long Baseline Neutrino Experiment (</a:t>
            </a:r>
            <a:r>
              <a:rPr lang="en-US" sz="1400" dirty="0" smtClean="0">
                <a:solidFill>
                  <a:schemeClr val="tx1"/>
                </a:solidFill>
              </a:rPr>
              <a:t>LBNE), DM-G2 </a:t>
            </a:r>
            <a:r>
              <a:rPr lang="en-US" sz="1400" dirty="0">
                <a:solidFill>
                  <a:schemeClr val="tx1"/>
                </a:solidFill>
              </a:rPr>
              <a:t>and DESI </a:t>
            </a:r>
            <a:r>
              <a:rPr lang="en-US" sz="1400" dirty="0" smtClean="0">
                <a:solidFill>
                  <a:schemeClr val="tx1"/>
                </a:solidFill>
              </a:rPr>
              <a:t>projects</a:t>
            </a:r>
          </a:p>
          <a:p>
            <a:pPr marL="742896" lvl="4" indent="-285750">
              <a:spcBef>
                <a:spcPts val="0"/>
              </a:spcBef>
              <a:buFont typeface="Courier New" panose="02070309020205020404" pitchFamily="49" charset="0"/>
              <a:buChar char="o"/>
            </a:pPr>
            <a:r>
              <a:rPr lang="en-US" sz="1400" dirty="0">
                <a:solidFill>
                  <a:srgbClr val="135C00"/>
                </a:solidFill>
                <a:sym typeface="Wingdings" pitchFamily="2" charset="2"/>
              </a:rPr>
              <a:t>(Note: DESI, DM-G2 do not have MIE-fabrication start requests</a:t>
            </a:r>
            <a:r>
              <a:rPr lang="en-US" sz="1400" dirty="0" smtClean="0">
                <a:solidFill>
                  <a:srgbClr val="135C00"/>
                </a:solidFill>
                <a:sym typeface="Wingdings" pitchFamily="2" charset="2"/>
              </a:rPr>
              <a:t>)</a:t>
            </a:r>
            <a:endParaRPr lang="en-US" sz="1000" dirty="0">
              <a:solidFill>
                <a:schemeClr val="tx1"/>
              </a:solidFill>
            </a:endParaRPr>
          </a:p>
          <a:p>
            <a:pPr marL="0" indent="0">
              <a:spcBef>
                <a:spcPts val="0"/>
              </a:spcBef>
              <a:buNone/>
            </a:pPr>
            <a:r>
              <a:rPr lang="en-US" sz="1600" u="sng" dirty="0" smtClean="0">
                <a:solidFill>
                  <a:srgbClr val="C00000"/>
                </a:solidFill>
                <a:cs typeface="Arial"/>
                <a:sym typeface="Wingdings" pitchFamily="2" charset="2"/>
              </a:rPr>
              <a:t>Notes:</a:t>
            </a:r>
            <a:r>
              <a:rPr lang="en-US" sz="1600" dirty="0" smtClean="0">
                <a:solidFill>
                  <a:srgbClr val="C00000"/>
                </a:solidFill>
                <a:cs typeface="Arial"/>
                <a:sym typeface="Wingdings" pitchFamily="2" charset="2"/>
              </a:rPr>
              <a:t> </a:t>
            </a:r>
          </a:p>
          <a:p>
            <a:pPr marL="0" indent="0">
              <a:spcBef>
                <a:spcPts val="0"/>
              </a:spcBef>
              <a:buNone/>
            </a:pPr>
            <a:r>
              <a:rPr lang="en-US" sz="1400" b="0" dirty="0" smtClean="0">
                <a:solidFill>
                  <a:srgbClr val="C00000"/>
                </a:solidFill>
                <a:cs typeface="Arial"/>
                <a:sym typeface="Wingdings" pitchFamily="2" charset="2"/>
              </a:rPr>
              <a:t>The FY15 Request was developed before P5 Strategic Plan announced</a:t>
            </a:r>
          </a:p>
          <a:p>
            <a:pPr>
              <a:spcBef>
                <a:spcPts val="0"/>
              </a:spcBef>
            </a:pPr>
            <a:r>
              <a:rPr lang="en-US" sz="1400" b="0" dirty="0" smtClean="0">
                <a:solidFill>
                  <a:srgbClr val="C00000"/>
                </a:solidFill>
                <a:cs typeface="Arial"/>
                <a:sym typeface="Wingdings" pitchFamily="2" charset="2"/>
              </a:rPr>
              <a:t>FY15 Request is below P5 Scenario A; FY14 Appropriation above Scenario B; </a:t>
            </a:r>
          </a:p>
          <a:p>
            <a:pPr>
              <a:spcBef>
                <a:spcPts val="0"/>
              </a:spcBef>
            </a:pPr>
            <a:r>
              <a:rPr lang="en-US" sz="1400" b="0" dirty="0" smtClean="0">
                <a:solidFill>
                  <a:srgbClr val="C00000"/>
                </a:solidFill>
                <a:cs typeface="Arial"/>
                <a:sym typeface="Wingdings" pitchFamily="2" charset="2"/>
              </a:rPr>
              <a:t>We are working to make adjustments to align to P5 recommendations and argue for Scenario B funding.</a:t>
            </a:r>
          </a:p>
          <a:p>
            <a:pPr marL="0" indent="0">
              <a:spcBef>
                <a:spcPts val="0"/>
              </a:spcBef>
              <a:buNone/>
            </a:pPr>
            <a:endParaRPr lang="en-US" sz="1400" b="0" u="sng" dirty="0">
              <a:cs typeface="Arial"/>
              <a:sym typeface="Wingdings" pitchFamily="2" charset="2"/>
            </a:endParaRPr>
          </a:p>
        </p:txBody>
      </p:sp>
      <p:cxnSp>
        <p:nvCxnSpPr>
          <p:cNvPr id="12" name="Straight Connector 11"/>
          <p:cNvCxnSpPr/>
          <p:nvPr/>
        </p:nvCxnSpPr>
        <p:spPr bwMode="auto">
          <a:xfrm>
            <a:off x="129347" y="6259343"/>
            <a:ext cx="8772125" cy="35275"/>
          </a:xfrm>
          <a:prstGeom prst="line">
            <a:avLst/>
          </a:prstGeom>
          <a:ln w="15875">
            <a:solidFill>
              <a:srgbClr val="135C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4294967295"/>
          </p:nvPr>
        </p:nvSpPr>
        <p:spPr>
          <a:xfrm>
            <a:off x="8350539" y="6619875"/>
            <a:ext cx="377825" cy="238125"/>
          </a:xfrm>
          <a:prstGeom prst="rect">
            <a:avLst/>
          </a:prstGeom>
        </p:spPr>
        <p:txBody>
          <a:bodyPr/>
          <a:lstStyle/>
          <a:p>
            <a:pPr>
              <a:defRPr/>
            </a:pPr>
            <a:fld id="{D757FE10-15E1-460C-A482-DCCBDA005350}"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05070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DOE HEP (March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34523</TotalTime>
  <Words>12354</Words>
  <Application>Microsoft Macintosh PowerPoint</Application>
  <PresentationFormat>On-screen Show (4:3)</PresentationFormat>
  <Paragraphs>1461</Paragraphs>
  <Slides>80</Slides>
  <Notes>13</Notes>
  <HiddenSlides>0</HiddenSlides>
  <MMClips>0</MMClips>
  <ScaleCrop>false</ScaleCrop>
  <HeadingPairs>
    <vt:vector size="4" baseType="variant">
      <vt:variant>
        <vt:lpstr>Design Template</vt:lpstr>
      </vt:variant>
      <vt:variant>
        <vt:i4>1</vt:i4>
      </vt:variant>
      <vt:variant>
        <vt:lpstr>Slide Titles</vt:lpstr>
      </vt:variant>
      <vt:variant>
        <vt:i4>80</vt:i4>
      </vt:variant>
    </vt:vector>
  </HeadingPairs>
  <TitlesOfParts>
    <vt:vector size="81" baseType="lpstr">
      <vt:lpstr>DOE HEP (March 2014)</vt:lpstr>
      <vt:lpstr>DOE High Energy Physics (HEP) Program Cosmic Frontier Program  Presentation to the University PI Meeting Rockville, MD 16 June 2014</vt:lpstr>
      <vt:lpstr>Outline</vt:lpstr>
      <vt:lpstr>HEP Program Organization, Mission, Guidance </vt:lpstr>
      <vt:lpstr>Slide 4</vt:lpstr>
      <vt:lpstr>Cosmic Frontier – Program Manager Roles &amp; Responsibilities</vt:lpstr>
      <vt:lpstr>HEP’s Mission:   To understand how the universe works at its most fundamental level, which is done by discovering the elementary constituents of matter and energy, probing the interactions between them, &amp; exploring the basic nature of space and time.</vt:lpstr>
      <vt:lpstr>Slide 7</vt:lpstr>
      <vt:lpstr>HEP Program Budget &amp; Issues</vt:lpstr>
      <vt:lpstr>HEP Budget Timeline</vt:lpstr>
      <vt:lpstr>HEP Budget History (FY12-15)</vt:lpstr>
      <vt:lpstr>FY 13-15 High Energy Physics Budget  (dollars in thousands)</vt:lpstr>
      <vt:lpstr>FY 13-15 High Energy Physics Funding by Activity  (dollars in thousands)</vt:lpstr>
      <vt:lpstr>FY 2015 High Energy Physics Budget Request  (dollars in thousands)</vt:lpstr>
      <vt:lpstr>Slide 14</vt:lpstr>
      <vt:lpstr>Cosmic Frontier Executing the program</vt:lpstr>
      <vt:lpstr>Cosmic Frontier - Experimental Program</vt:lpstr>
      <vt:lpstr>Cosmic Frontier – Budget Management</vt:lpstr>
      <vt:lpstr>HEP Program Execution - Reviews</vt:lpstr>
      <vt:lpstr>Cosmic Frontier Program Status, Budget</vt:lpstr>
      <vt:lpstr>Slide 20</vt:lpstr>
      <vt:lpstr>Dark Energy Program Status</vt:lpstr>
      <vt:lpstr>Direct Detection Dark Matter (DDDM) Program Status</vt:lpstr>
      <vt:lpstr>High Energy Cosmic-ray, Gamma-ray Experiments</vt:lpstr>
      <vt:lpstr>Cosmic Microwave Background (CMB)</vt:lpstr>
      <vt:lpstr>Recent Major Accomplishments: Cosmic Frontier</vt:lpstr>
      <vt:lpstr>HEP Cosmic Frontier Program Experiments  – current, planning</vt:lpstr>
      <vt:lpstr>Cosmic Frontier Strategic Planning: P5 recommendations &amp; HEP response</vt:lpstr>
      <vt:lpstr>P5 report</vt:lpstr>
      <vt:lpstr>Cosmic Frontier – Dark Energy, CMB  (P5 Recommendations, OHEP Response)</vt:lpstr>
      <vt:lpstr>Cosmic Frontier – Dark Matter  (P5 Recommendations, OHEP Response)</vt:lpstr>
      <vt:lpstr>Cosmic Frontier – Cherenkov Telescope Array (CTA)  (P5 Recommendations, OHEP Response)</vt:lpstr>
      <vt:lpstr>Cosmic Frontier P5 response – notes, plans, comments</vt:lpstr>
      <vt:lpstr>Cosmic Frontier Grants process &amp; results </vt:lpstr>
      <vt:lpstr>Slide 34</vt:lpstr>
      <vt:lpstr>Slide 35</vt:lpstr>
      <vt:lpstr>Slide 36</vt:lpstr>
      <vt:lpstr>FY14 HEP Early Career Awards</vt:lpstr>
      <vt:lpstr>Slide 38</vt:lpstr>
      <vt:lpstr>Summary</vt:lpstr>
      <vt:lpstr>Summary</vt:lpstr>
      <vt:lpstr>Backups</vt:lpstr>
      <vt:lpstr>Cosmic Frontier Status </vt:lpstr>
      <vt:lpstr>Slide 43</vt:lpstr>
      <vt:lpstr>Slide 44</vt:lpstr>
      <vt:lpstr>Cosmic Frontier:  Research Support</vt:lpstr>
      <vt:lpstr>Cosmic Frontier:  Research Funding details</vt:lpstr>
      <vt:lpstr>Slide 47</vt:lpstr>
      <vt:lpstr> HEP Program Model</vt:lpstr>
      <vt:lpstr>HEP - Recent Funding Trends</vt:lpstr>
      <vt:lpstr>HEP Budget - Cosmic Frontier</vt:lpstr>
      <vt:lpstr>HEPAP – Strategic Planning</vt:lpstr>
      <vt:lpstr>FY2015 HEP Budget Request</vt:lpstr>
      <vt:lpstr>FY15: Funding Opportunity Announcements  – Comparative Review Process</vt:lpstr>
      <vt:lpstr>HEP Budget Impacts : FY15</vt:lpstr>
      <vt:lpstr>P5 Report – Program &amp; Project Criteria </vt:lpstr>
      <vt:lpstr>Our P5 “Elevator Speech” (1st Draft)</vt:lpstr>
      <vt:lpstr>HEP Response to P5 Next Steps</vt:lpstr>
      <vt:lpstr>HEP Budget - Cosmic Frontier</vt:lpstr>
      <vt:lpstr>P5 Rollout Timeline</vt:lpstr>
      <vt:lpstr>Slide 60</vt:lpstr>
      <vt:lpstr>Cosmic Frontier NWNH (Astro2010) guidance (August 2010)</vt:lpstr>
      <vt:lpstr>Backups  - Grants</vt:lpstr>
      <vt:lpstr>Comparative Review:  Subprogram Review Panels</vt:lpstr>
      <vt:lpstr>Programmatic Considerations</vt:lpstr>
      <vt:lpstr>FY14 Comparative Review Data ― by Proposal</vt:lpstr>
      <vt:lpstr>FY14 Comparative Review: Submitted Proposals</vt:lpstr>
      <vt:lpstr>FY14 Comparative Review: Reviewers &amp; Panels</vt:lpstr>
      <vt:lpstr>FY14 Comparative Review: Declined Proposals</vt:lpstr>
      <vt:lpstr>FY14 - Early Career Selection Procedure</vt:lpstr>
      <vt:lpstr>HEP Early Career FY10-14 Demographics</vt:lpstr>
      <vt:lpstr>Backups  - Individual experiments</vt:lpstr>
      <vt:lpstr>Slide 72</vt:lpstr>
      <vt:lpstr>Slide 73</vt:lpstr>
      <vt:lpstr>Slide 74</vt:lpstr>
      <vt:lpstr>Cosmic Frontier: Program Model &amp; Guidance</vt:lpstr>
      <vt:lpstr> Cosmic Frontier – Developing the Program </vt:lpstr>
      <vt:lpstr>HEP Response – Next Steps</vt:lpstr>
      <vt:lpstr>Slide 78</vt:lpstr>
      <vt:lpstr>Slide 79</vt:lpstr>
      <vt:lpstr>Slide 80</vt:lpstr>
    </vt:vector>
  </TitlesOfParts>
  <Company>U.S. Department of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mormaLa</dc:creator>
  <cp:lastModifiedBy>Michael Salamon</cp:lastModifiedBy>
  <cp:revision>2653</cp:revision>
  <cp:lastPrinted>2014-06-12T20:22:26Z</cp:lastPrinted>
  <dcterms:created xsi:type="dcterms:W3CDTF">2014-06-16T12:49:10Z</dcterms:created>
  <dcterms:modified xsi:type="dcterms:W3CDTF">2014-06-17T04:21:34Z</dcterms:modified>
</cp:coreProperties>
</file>