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  <p:sldMasterId id="2147483811" r:id="rId2"/>
  </p:sldMasterIdLst>
  <p:notesMasterIdLst>
    <p:notesMasterId r:id="rId17"/>
  </p:notesMasterIdLst>
  <p:handoutMasterIdLst>
    <p:handoutMasterId r:id="rId18"/>
  </p:handoutMasterIdLst>
  <p:sldIdLst>
    <p:sldId id="276" r:id="rId3"/>
    <p:sldId id="1249" r:id="rId4"/>
    <p:sldId id="1250" r:id="rId5"/>
    <p:sldId id="1264" r:id="rId6"/>
    <p:sldId id="1251" r:id="rId7"/>
    <p:sldId id="1254" r:id="rId8"/>
    <p:sldId id="1255" r:id="rId9"/>
    <p:sldId id="1265" r:id="rId10"/>
    <p:sldId id="1259" r:id="rId11"/>
    <p:sldId id="1257" r:id="rId12"/>
    <p:sldId id="1260" r:id="rId13"/>
    <p:sldId id="1261" r:id="rId14"/>
    <p:sldId id="1262" r:id="rId15"/>
    <p:sldId id="1263" r:id="rId16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075D2E3-A1CA-452D-95D0-195DD042CD2E}">
          <p14:sldIdLst>
            <p14:sldId id="276"/>
            <p14:sldId id="1249"/>
            <p14:sldId id="1250"/>
            <p14:sldId id="1264"/>
            <p14:sldId id="1251"/>
            <p14:sldId id="1254"/>
            <p14:sldId id="1255"/>
            <p14:sldId id="1265"/>
            <p14:sldId id="1259"/>
            <p14:sldId id="1257"/>
            <p14:sldId id="1260"/>
            <p14:sldId id="1261"/>
            <p14:sldId id="1262"/>
            <p14:sldId id="1263"/>
          </p14:sldIdLst>
        </p14:section>
        <p14:section name="Untitled Section" id="{4CBC357C-BD5E-4957-BFB7-EA5AA59A5F6B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Procario" initials="MP" lastIdx="4" clrIdx="0"/>
  <p:cmAuthor id="1" name="Michael P Cooke" initials="MPC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99"/>
    <a:srgbClr val="285C00"/>
    <a:srgbClr val="135C00"/>
    <a:srgbClr val="CC9900"/>
    <a:srgbClr val="FF9900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94" autoAdjust="0"/>
    <p:restoredTop sz="99023" autoAdjust="0"/>
  </p:normalViewPr>
  <p:slideViewPr>
    <p:cSldViewPr snapToGrid="0">
      <p:cViewPr>
        <p:scale>
          <a:sx n="86" d="100"/>
          <a:sy n="86" d="100"/>
        </p:scale>
        <p:origin x="-504" y="-72"/>
      </p:cViewPr>
      <p:guideLst>
        <p:guide orient="horz" pos="507"/>
        <p:guide pos="2880"/>
      </p:guideLst>
    </p:cSldViewPr>
  </p:slideViewPr>
  <p:outlineViewPr>
    <p:cViewPr>
      <p:scale>
        <a:sx n="33" d="100"/>
        <a:sy n="33" d="100"/>
      </p:scale>
      <p:origin x="0" y="8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280" y="-7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Fraction, Research</c:v>
                </c:pt>
              </c:strCache>
            </c:strRef>
          </c:tx>
          <c:marker>
            <c:symbol val="none"/>
          </c:marker>
          <c:cat>
            <c:numRef>
              <c:f>(Sheet1!$B$1:$O$1,Sheet1!$Q$1:$U$1)</c:f>
              <c:numCache>
                <c:formatCode>@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(Sheet1!$B$7:$O$7,Sheet1!$Q$7:$U$7)</c:f>
              <c:numCache>
                <c:formatCode>0%</c:formatCode>
                <c:ptCount val="19"/>
                <c:pt idx="0">
                  <c:v>0.30355589477805556</c:v>
                </c:pt>
                <c:pt idx="1">
                  <c:v>0.29586429038090462</c:v>
                </c:pt>
                <c:pt idx="2">
                  <c:v>0.31278960199823508</c:v>
                </c:pt>
                <c:pt idx="3">
                  <c:v>0.30954171783827616</c:v>
                </c:pt>
                <c:pt idx="4">
                  <c:v>0.33755368764986432</c:v>
                </c:pt>
                <c:pt idx="5">
                  <c:v>0.33890767278751938</c:v>
                </c:pt>
                <c:pt idx="6">
                  <c:v>0.34906500445235977</c:v>
                </c:pt>
                <c:pt idx="7">
                  <c:v>0.3568382338277985</c:v>
                </c:pt>
                <c:pt idx="8">
                  <c:v>0.37377159054414455</c:v>
                </c:pt>
                <c:pt idx="9">
                  <c:v>0.39550646972082126</c:v>
                </c:pt>
                <c:pt idx="10">
                  <c:v>0.46523821390414155</c:v>
                </c:pt>
                <c:pt idx="11">
                  <c:v>0.56129562527135546</c:v>
                </c:pt>
                <c:pt idx="12">
                  <c:v>0.57056249955537852</c:v>
                </c:pt>
                <c:pt idx="13">
                  <c:v>0.58215314976258847</c:v>
                </c:pt>
                <c:pt idx="14">
                  <c:v>0.55888954503667754</c:v>
                </c:pt>
                <c:pt idx="15">
                  <c:v>0.52652344445046151</c:v>
                </c:pt>
                <c:pt idx="16">
                  <c:v>0.50786793038065858</c:v>
                </c:pt>
                <c:pt idx="17">
                  <c:v>0.48973895282153995</c:v>
                </c:pt>
                <c:pt idx="18">
                  <c:v>0.49159330974880217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Fraction, Facilities</c:v>
                </c:pt>
              </c:strCache>
            </c:strRef>
          </c:tx>
          <c:marker>
            <c:symbol val="none"/>
          </c:marker>
          <c:cat>
            <c:numRef>
              <c:f>(Sheet1!$B$1:$O$1,Sheet1!$Q$1:$U$1)</c:f>
              <c:numCache>
                <c:formatCode>@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(Sheet1!$B$8:$O$8,Sheet1!$Q$8:$U$8)</c:f>
              <c:numCache>
                <c:formatCode>0%</c:formatCode>
                <c:ptCount val="19"/>
                <c:pt idx="0">
                  <c:v>0.42500110450439743</c:v>
                </c:pt>
                <c:pt idx="1">
                  <c:v>0.43339410790525246</c:v>
                </c:pt>
                <c:pt idx="2">
                  <c:v>0.43871131784800849</c:v>
                </c:pt>
                <c:pt idx="3">
                  <c:v>0.4745620787523725</c:v>
                </c:pt>
                <c:pt idx="4">
                  <c:v>0.44341241191126568</c:v>
                </c:pt>
                <c:pt idx="5">
                  <c:v>0.45840871240805431</c:v>
                </c:pt>
                <c:pt idx="6">
                  <c:v>0.48155604596039764</c:v>
                </c:pt>
                <c:pt idx="7">
                  <c:v>0.4705998820576664</c:v>
                </c:pt>
                <c:pt idx="8">
                  <c:v>0.48415460016476536</c:v>
                </c:pt>
                <c:pt idx="9">
                  <c:v>0.49953382597460805</c:v>
                </c:pt>
                <c:pt idx="10">
                  <c:v>0.48434774389248364</c:v>
                </c:pt>
                <c:pt idx="11">
                  <c:v>0.37639705420556663</c:v>
                </c:pt>
                <c:pt idx="12">
                  <c:v>0.35525898313283866</c:v>
                </c:pt>
                <c:pt idx="13">
                  <c:v>0.31355849190841739</c:v>
                </c:pt>
                <c:pt idx="14">
                  <c:v>0.29272607487756241</c:v>
                </c:pt>
                <c:pt idx="15">
                  <c:v>0.33897557692456465</c:v>
                </c:pt>
                <c:pt idx="16">
                  <c:v>0.32147747078970013</c:v>
                </c:pt>
                <c:pt idx="17">
                  <c:v>0.34954102103802404</c:v>
                </c:pt>
                <c:pt idx="18">
                  <c:v>0.33574610942988448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Fraction, Projects</c:v>
                </c:pt>
              </c:strCache>
            </c:strRef>
          </c:tx>
          <c:marker>
            <c:symbol val="none"/>
          </c:marker>
          <c:cat>
            <c:numRef>
              <c:f>(Sheet1!$B$1:$O$1,Sheet1!$Q$1:$U$1)</c:f>
              <c:numCache>
                <c:formatCode>@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(Sheet1!$B$9:$O$9,Sheet1!$Q$9:$U$9)</c:f>
              <c:numCache>
                <c:formatCode>0%</c:formatCode>
                <c:ptCount val="19"/>
                <c:pt idx="0">
                  <c:v>0.22742431097968779</c:v>
                </c:pt>
                <c:pt idx="1">
                  <c:v>0.23307352203837914</c:v>
                </c:pt>
                <c:pt idx="2">
                  <c:v>0.20390822477153411</c:v>
                </c:pt>
                <c:pt idx="3">
                  <c:v>0.16833892548434295</c:v>
                </c:pt>
                <c:pt idx="4">
                  <c:v>0.18265804736516972</c:v>
                </c:pt>
                <c:pt idx="5">
                  <c:v>0.17125934185625791</c:v>
                </c:pt>
                <c:pt idx="6">
                  <c:v>0.14073758608970968</c:v>
                </c:pt>
                <c:pt idx="7">
                  <c:v>0.14735242251843916</c:v>
                </c:pt>
                <c:pt idx="8">
                  <c:v>0.11490428250275772</c:v>
                </c:pt>
                <c:pt idx="9">
                  <c:v>7.0328645771372766E-2</c:v>
                </c:pt>
                <c:pt idx="10">
                  <c:v>2.146689237767065E-2</c:v>
                </c:pt>
                <c:pt idx="11">
                  <c:v>3.922537730362053E-2</c:v>
                </c:pt>
                <c:pt idx="12">
                  <c:v>4.7993512083033957E-2</c:v>
                </c:pt>
                <c:pt idx="13">
                  <c:v>8.8759943701763697E-2</c:v>
                </c:pt>
                <c:pt idx="14">
                  <c:v>0.13735772517074243</c:v>
                </c:pt>
                <c:pt idx="15">
                  <c:v>0.13258369886716745</c:v>
                </c:pt>
                <c:pt idx="16">
                  <c:v>0.16866636471118043</c:v>
                </c:pt>
                <c:pt idx="17">
                  <c:v>0.13116916275199525</c:v>
                </c:pt>
                <c:pt idx="18">
                  <c:v>0.14548362914285859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Sheet1!$A$10</c:f>
              <c:strCache>
                <c:ptCount val="1"/>
                <c:pt idx="0">
                  <c:v>Fraction, Other</c:v>
                </c:pt>
              </c:strCache>
            </c:strRef>
          </c:tx>
          <c:marker>
            <c:symbol val="none"/>
          </c:marker>
          <c:cat>
            <c:numRef>
              <c:f>(Sheet1!$B$1:$O$1,Sheet1!$Q$1:$U$1)</c:f>
              <c:numCache>
                <c:formatCode>@</c:formatCod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</c:numCache>
            </c:numRef>
          </c:cat>
          <c:val>
            <c:numRef>
              <c:f>(Sheet1!$B$10:$O$10,Sheet1!$Q$10:$U$10)</c:f>
              <c:numCache>
                <c:formatCode>0%</c:formatCode>
                <c:ptCount val="19"/>
                <c:pt idx="0">
                  <c:v>4.4018689737859211E-2</c:v>
                </c:pt>
                <c:pt idx="1">
                  <c:v>3.7668079675463789E-2</c:v>
                </c:pt>
                <c:pt idx="2">
                  <c:v>4.4590855382222287E-2</c:v>
                </c:pt>
                <c:pt idx="3">
                  <c:v>4.755727792500837E-2</c:v>
                </c:pt>
                <c:pt idx="4">
                  <c:v>3.6375853073700296E-2</c:v>
                </c:pt>
                <c:pt idx="5">
                  <c:v>3.1424272948168415E-2</c:v>
                </c:pt>
                <c:pt idx="6">
                  <c:v>2.8641363497532921E-2</c:v>
                </c:pt>
                <c:pt idx="7">
                  <c:v>2.5209461596095939E-2</c:v>
                </c:pt>
                <c:pt idx="8">
                  <c:v>2.7169526788332378E-2</c:v>
                </c:pt>
                <c:pt idx="9">
                  <c:v>3.463105853319795E-2</c:v>
                </c:pt>
                <c:pt idx="10">
                  <c:v>2.8947149825704128E-2</c:v>
                </c:pt>
                <c:pt idx="11">
                  <c:v>2.3081943219457318E-2</c:v>
                </c:pt>
                <c:pt idx="12">
                  <c:v>2.6185005228748871E-2</c:v>
                </c:pt>
                <c:pt idx="13">
                  <c:v>1.5528414627230406E-2</c:v>
                </c:pt>
                <c:pt idx="14">
                  <c:v>1.1026654915017621E-2</c:v>
                </c:pt>
                <c:pt idx="15">
                  <c:v>1.9172797578064359E-3</c:v>
                </c:pt>
                <c:pt idx="16">
                  <c:v>1.9882341184608576E-3</c:v>
                </c:pt>
                <c:pt idx="17">
                  <c:v>2.9550863388440794E-2</c:v>
                </c:pt>
                <c:pt idx="18">
                  <c:v>2.7176951678454752E-2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446720"/>
        <c:axId val="32448512"/>
      </c:lineChart>
      <c:catAx>
        <c:axId val="3244672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32448512"/>
        <c:crosses val="autoZero"/>
        <c:auto val="1"/>
        <c:lblAlgn val="ctr"/>
        <c:lblOffset val="100"/>
        <c:noMultiLvlLbl val="0"/>
      </c:catAx>
      <c:valAx>
        <c:axId val="32448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44672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Total, Research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ARRA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Sheet1!$B$2:$U$2</c:f>
              <c:numCache>
                <c:formatCode>#,##0</c:formatCode>
                <c:ptCount val="20"/>
                <c:pt idx="0">
                  <c:v>199255</c:v>
                </c:pt>
                <c:pt idx="1">
                  <c:v>194729</c:v>
                </c:pt>
                <c:pt idx="2">
                  <c:v>209128</c:v>
                </c:pt>
                <c:pt idx="3">
                  <c:v>210710</c:v>
                </c:pt>
                <c:pt idx="4">
                  <c:v>230589</c:v>
                </c:pt>
                <c:pt idx="5">
                  <c:v>235855</c:v>
                </c:pt>
                <c:pt idx="6">
                  <c:v>243432</c:v>
                </c:pt>
                <c:pt idx="7">
                  <c:v>250514</c:v>
                </c:pt>
                <c:pt idx="8">
                  <c:v>267684</c:v>
                </c:pt>
                <c:pt idx="9">
                  <c:v>285914</c:v>
                </c:pt>
                <c:pt idx="10">
                  <c:v>324847</c:v>
                </c:pt>
                <c:pt idx="11">
                  <c:v>411112</c:v>
                </c:pt>
                <c:pt idx="12">
                  <c:v>401017</c:v>
                </c:pt>
                <c:pt idx="13">
                  <c:v>451674</c:v>
                </c:pt>
                <c:pt idx="14">
                  <c:v>88572</c:v>
                </c:pt>
                <c:pt idx="15">
                  <c:v>441976</c:v>
                </c:pt>
                <c:pt idx="16">
                  <c:v>408360</c:v>
                </c:pt>
                <c:pt idx="17">
                  <c:v>391329</c:v>
                </c:pt>
                <c:pt idx="18">
                  <c:v>370202</c:v>
                </c:pt>
                <c:pt idx="19">
                  <c:v>392143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Total, Facility Ops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ARRA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Sheet1!$B$3:$U$3</c:f>
              <c:numCache>
                <c:formatCode>#,##0</c:formatCode>
                <c:ptCount val="20"/>
                <c:pt idx="0">
                  <c:v>278972</c:v>
                </c:pt>
                <c:pt idx="1">
                  <c:v>285247</c:v>
                </c:pt>
                <c:pt idx="2">
                  <c:v>293318</c:v>
                </c:pt>
                <c:pt idx="3">
                  <c:v>323042</c:v>
                </c:pt>
                <c:pt idx="4">
                  <c:v>302903</c:v>
                </c:pt>
                <c:pt idx="5">
                  <c:v>319019</c:v>
                </c:pt>
                <c:pt idx="6">
                  <c:v>335829</c:v>
                </c:pt>
                <c:pt idx="7">
                  <c:v>330379</c:v>
                </c:pt>
                <c:pt idx="8">
                  <c:v>346737</c:v>
                </c:pt>
                <c:pt idx="9">
                  <c:v>361116</c:v>
                </c:pt>
                <c:pt idx="10">
                  <c:v>338190</c:v>
                </c:pt>
                <c:pt idx="11">
                  <c:v>275686</c:v>
                </c:pt>
                <c:pt idx="12">
                  <c:v>249692</c:v>
                </c:pt>
                <c:pt idx="13">
                  <c:v>243280</c:v>
                </c:pt>
                <c:pt idx="14">
                  <c:v>2512</c:v>
                </c:pt>
                <c:pt idx="15">
                  <c:v>231491</c:v>
                </c:pt>
                <c:pt idx="16">
                  <c:v>262902</c:v>
                </c:pt>
                <c:pt idx="17">
                  <c:v>247709</c:v>
                </c:pt>
                <c:pt idx="18">
                  <c:v>264224</c:v>
                </c:pt>
                <c:pt idx="19">
                  <c:v>267824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Total, Projects</c:v>
                </c:pt>
              </c:strCache>
            </c:strRef>
          </c:tx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ARRA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Sheet1!$B$4:$U$4</c:f>
              <c:numCache>
                <c:formatCode>#,##0</c:formatCode>
                <c:ptCount val="20"/>
                <c:pt idx="0">
                  <c:v>149282</c:v>
                </c:pt>
                <c:pt idx="1">
                  <c:v>153402</c:v>
                </c:pt>
                <c:pt idx="2">
                  <c:v>136331</c:v>
                </c:pt>
                <c:pt idx="3">
                  <c:v>114591</c:v>
                </c:pt>
                <c:pt idx="4">
                  <c:v>124777</c:v>
                </c:pt>
                <c:pt idx="5">
                  <c:v>119184</c:v>
                </c:pt>
                <c:pt idx="6">
                  <c:v>98148</c:v>
                </c:pt>
                <c:pt idx="7">
                  <c:v>103447</c:v>
                </c:pt>
                <c:pt idx="8">
                  <c:v>82291</c:v>
                </c:pt>
                <c:pt idx="9">
                  <c:v>50841</c:v>
                </c:pt>
                <c:pt idx="10">
                  <c:v>14989</c:v>
                </c:pt>
                <c:pt idx="11">
                  <c:v>28730</c:v>
                </c:pt>
                <c:pt idx="12">
                  <c:v>33732</c:v>
                </c:pt>
                <c:pt idx="13">
                  <c:v>68866</c:v>
                </c:pt>
                <c:pt idx="14">
                  <c:v>109206</c:v>
                </c:pt>
                <c:pt idx="15">
                  <c:v>108624</c:v>
                </c:pt>
                <c:pt idx="16">
                  <c:v>102829</c:v>
                </c:pt>
                <c:pt idx="17">
                  <c:v>129963</c:v>
                </c:pt>
                <c:pt idx="18">
                  <c:v>99153</c:v>
                </c:pt>
                <c:pt idx="19">
                  <c:v>116052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301632"/>
        <c:axId val="33303168"/>
      </c:lineChart>
      <c:catAx>
        <c:axId val="33301632"/>
        <c:scaling>
          <c:orientation val="minMax"/>
        </c:scaling>
        <c:delete val="0"/>
        <c:axPos val="b"/>
        <c:majorTickMark val="out"/>
        <c:minorTickMark val="none"/>
        <c:tickLblPos val="nextTo"/>
        <c:crossAx val="33303168"/>
        <c:crosses val="autoZero"/>
        <c:auto val="1"/>
        <c:lblAlgn val="ctr"/>
        <c:lblOffset val="100"/>
        <c:noMultiLvlLbl val="0"/>
      </c:catAx>
      <c:valAx>
        <c:axId val="333031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33016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911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8" tIns="45679" rIns="91358" bIns="45679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342" y="0"/>
            <a:ext cx="2981911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8" tIns="45679" rIns="91358" bIns="45679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2981911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8" tIns="45679" rIns="91358" bIns="45679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342" y="8831580"/>
            <a:ext cx="2981911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8" tIns="45679" rIns="91358" bIns="45679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b="0"/>
            </a:lvl1pPr>
          </a:lstStyle>
          <a:p>
            <a:pPr>
              <a:defRPr/>
            </a:pPr>
            <a:fld id="{15A86A32-F0BE-4913-8151-0867FA089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63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911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2" y="0"/>
            <a:ext cx="2981911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4" y="4415790"/>
            <a:ext cx="5504826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81911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2" y="8831580"/>
            <a:ext cx="2981911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/>
            </a:lvl1pPr>
          </a:lstStyle>
          <a:p>
            <a:pPr>
              <a:defRPr/>
            </a:pPr>
            <a:fld id="{B79AFF30-1815-4E85-9243-ABD4123A3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84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033E8-C637-45F5-8CEF-9495C9E6CA4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0EFCC-8114-4E97-AB89-661688FF9C89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3738"/>
            <a:ext cx="4633913" cy="3476625"/>
          </a:xfrm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625" y="4398282"/>
            <a:ext cx="5064564" cy="4162685"/>
          </a:xfrm>
        </p:spPr>
        <p:txBody>
          <a:bodyPr lIns="94682" tIns="47342" rIns="94682" bIns="4734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0EFCC-8114-4E97-AB89-661688FF9C89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3738"/>
            <a:ext cx="4633913" cy="3476625"/>
          </a:xfrm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625" y="4398282"/>
            <a:ext cx="5064564" cy="4162685"/>
          </a:xfrm>
        </p:spPr>
        <p:txBody>
          <a:bodyPr lIns="94682" tIns="47342" rIns="94682" bIns="4734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0EFCC-8114-4E97-AB89-661688FF9C89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693738"/>
            <a:ext cx="4633913" cy="3476625"/>
          </a:xfrm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625" y="4398282"/>
            <a:ext cx="5064564" cy="4162685"/>
          </a:xfrm>
        </p:spPr>
        <p:txBody>
          <a:bodyPr lIns="94682" tIns="47342" rIns="94682" bIns="47342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lang="en-US" sz="4000" b="1" kern="1200" cap="all" baseline="0" dirty="0">
                <a:solidFill>
                  <a:srgbClr val="3673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Arial" pitchFamily="34" charset="0"/>
              </a:defRPr>
            </a:lvl1pPr>
          </a:lstStyle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9663-6CA7-4931-8F5D-849FE6A4C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3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rgbClr val="367317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2"/>
                </a:solidFill>
                <a:latin typeface="+mn-lt"/>
              </a:defRPr>
            </a:lvl4pPr>
            <a:lvl5pPr>
              <a:defRPr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3673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6201"/>
            <a:ext cx="7772400" cy="1470025"/>
          </a:xfrm>
        </p:spPr>
        <p:txBody>
          <a:bodyPr/>
          <a:lstStyle>
            <a:lvl1pPr>
              <a:defRPr lang="en-US" sz="4000" b="1" kern="1200" cap="none" baseline="0" dirty="0">
                <a:solidFill>
                  <a:srgbClr val="3673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Arial" pitchFamily="34" charset="0"/>
              </a:defRPr>
            </a:lvl1pPr>
          </a:lstStyle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197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456A5-C28D-40C6-BDCD-114FABD39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6842124" y="55683"/>
            <a:ext cx="23018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1400" dirty="0">
                <a:solidFill>
                  <a:srgbClr val="135C00"/>
                </a:solidFill>
              </a:rPr>
              <a:t>OFFICE OF</a:t>
            </a:r>
            <a:r>
              <a:rPr lang="en-US" sz="1400" b="0" dirty="0">
                <a:solidFill>
                  <a:srgbClr val="135C00"/>
                </a:solidFill>
              </a:rPr>
              <a:t> </a:t>
            </a:r>
            <a:r>
              <a:rPr lang="en-US" sz="3200" b="0" dirty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  <p:pic>
        <p:nvPicPr>
          <p:cNvPr id="6" name="Picture 9" descr="New_DOE_Logo_Color_04280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208" y="42495"/>
            <a:ext cx="2563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 userDrawn="1"/>
        </p:nvSpPr>
        <p:spPr>
          <a:xfrm>
            <a:off x="0" y="5987563"/>
            <a:ext cx="9144000" cy="87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0844-36D0-47CF-AD34-8054C185A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AA52E-115C-49A4-8988-36378D747C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  <a:normAutofit/>
          </a:bodyPr>
          <a:lstStyle/>
          <a:p>
            <a:pPr marL="342860" lvl="0" indent="-34286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42863" lvl="1" indent="-28571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marL="1600013" lvl="3" indent="-22857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en-US" dirty="0" smtClean="0"/>
              <a:t>Fourth level</a:t>
            </a:r>
          </a:p>
          <a:p>
            <a:pPr marL="2057159" lvl="4" indent="-22857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</a:pPr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5018" y="6356350"/>
            <a:ext cx="4382219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5864" y="6351588"/>
            <a:ext cx="478886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fld id="{1F8A97BA-DB9B-4291-87AE-AF89EA7F18B7}" type="slidenum">
              <a:rPr lang="en-US" b="0"/>
              <a:pPr defTabSz="914293">
                <a:defRPr/>
              </a:pPr>
              <a:t>‹#›</a:t>
            </a:fld>
            <a:endParaRPr lang="en-US" b="0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64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15" r:id="rId2"/>
    <p:sldLayoutId id="2147483807" r:id="rId3"/>
    <p:sldLayoutId id="2147483813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kern="1200" dirty="0" smtClean="0">
          <a:solidFill>
            <a:srgbClr val="367317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b="1" kern="120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200" kern="1200" dirty="0" smtClean="0">
          <a:solidFill>
            <a:srgbClr val="367317"/>
          </a:solidFill>
          <a:latin typeface="+mn-lt"/>
          <a:ea typeface="+mn-ea"/>
          <a:cs typeface="Arial" pitchFamily="34" charset="0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000" kern="1200" dirty="0" smtClean="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US" sz="2000" kern="1200" dirty="0" smtClean="0">
          <a:solidFill>
            <a:schemeClr val="tx2"/>
          </a:solidFill>
          <a:latin typeface="+mn-lt"/>
          <a:ea typeface="+mn-ea"/>
          <a:cs typeface="Arial" pitchFamily="34" charset="0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02936"/>
            <a:ext cx="7772400" cy="499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algn="ctr"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09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fld id="{030CCE6F-A6AB-4B2C-9F71-306E1AD38467}" type="slidenum">
              <a:rPr lang="en-US">
                <a:solidFill>
                  <a:srgbClr val="000000"/>
                </a:solidFill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63" name="Picture 1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73775"/>
            <a:ext cx="2214563" cy="784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4110" name="Line 14"/>
          <p:cNvSpPr>
            <a:spLocks noChangeShapeType="1"/>
          </p:cNvSpPr>
          <p:nvPr userDrawn="1"/>
        </p:nvSpPr>
        <p:spPr bwMode="auto">
          <a:xfrm>
            <a:off x="1644650" y="835025"/>
            <a:ext cx="6092825" cy="0"/>
          </a:xfrm>
          <a:prstGeom prst="line">
            <a:avLst/>
          </a:prstGeom>
          <a:noFill/>
          <a:ln w="57150" cmpd="thickThin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25105" y="169863"/>
            <a:ext cx="596792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800" b="1">
          <a:solidFill>
            <a:srgbClr val="006600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990000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b="1">
          <a:solidFill>
            <a:srgbClr val="006600"/>
          </a:solidFill>
          <a:latin typeface="Calibri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94267" y="2164267"/>
            <a:ext cx="7772400" cy="1470025"/>
          </a:xfrm>
        </p:spPr>
        <p:txBody>
          <a:bodyPr/>
          <a:lstStyle/>
          <a:p>
            <a:r>
              <a:rPr lang="en-US" dirty="0"/>
              <a:t>High Energy Physics </a:t>
            </a:r>
            <a:r>
              <a:rPr lang="en-US" dirty="0" smtClean="0"/>
              <a:t>Research Program</a:t>
            </a:r>
            <a:endParaRPr lang="en-US" dirty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Glen Crawford</a:t>
            </a:r>
          </a:p>
          <a:p>
            <a:r>
              <a:rPr lang="en-US" dirty="0" smtClean="0"/>
              <a:t>Director</a:t>
            </a:r>
          </a:p>
          <a:p>
            <a:r>
              <a:rPr lang="en-US" dirty="0" smtClean="0"/>
              <a:t>Research and Technology R&amp;D Division</a:t>
            </a:r>
          </a:p>
          <a:p>
            <a:r>
              <a:rPr lang="en-US" dirty="0" smtClean="0"/>
              <a:t>Office of High Energy Physics</a:t>
            </a:r>
          </a:p>
          <a:p>
            <a:endParaRPr lang="en-US" dirty="0" smtClean="0"/>
          </a:p>
        </p:txBody>
      </p:sp>
      <p:sp>
        <p:nvSpPr>
          <p:cNvPr id="21507" name="Text Box 10"/>
          <p:cNvSpPr txBox="1">
            <a:spLocks noChangeArrowheads="1"/>
          </p:cNvSpPr>
          <p:nvPr/>
        </p:nvSpPr>
        <p:spPr bwMode="auto">
          <a:xfrm>
            <a:off x="6842124" y="55683"/>
            <a:ext cx="23018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1400" dirty="0">
                <a:solidFill>
                  <a:srgbClr val="135C00"/>
                </a:solidFill>
              </a:rPr>
              <a:t>OFFICE OF</a:t>
            </a:r>
            <a:r>
              <a:rPr lang="en-US" sz="1400" b="0" dirty="0">
                <a:solidFill>
                  <a:srgbClr val="135C00"/>
                </a:solidFill>
              </a:rPr>
              <a:t> </a:t>
            </a:r>
            <a:r>
              <a:rPr lang="en-US" sz="3200" b="0" dirty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  <p:pic>
        <p:nvPicPr>
          <p:cNvPr id="21508" name="Picture 9" descr="New_DOE_Logo_Color_04280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208" y="42495"/>
            <a:ext cx="2563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100844-36D0-47CF-AD34-8054C185ACA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9125" y="190500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$K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86125" y="4495800"/>
            <a:ext cx="1423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Program fraction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76200"/>
            <a:ext cx="6082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Research / Facilities / Projects</a:t>
            </a:r>
            <a:endParaRPr lang="en-US" sz="3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380632"/>
              </p:ext>
            </p:extLst>
          </p:nvPr>
        </p:nvGraphicFramePr>
        <p:xfrm>
          <a:off x="834390" y="3505200"/>
          <a:ext cx="7166610" cy="2566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988138"/>
              </p:ext>
            </p:extLst>
          </p:nvPr>
        </p:nvGraphicFramePr>
        <p:xfrm>
          <a:off x="871521" y="838200"/>
          <a:ext cx="7053279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Left Brace 9"/>
          <p:cNvSpPr/>
          <p:nvPr/>
        </p:nvSpPr>
        <p:spPr>
          <a:xfrm flipH="1">
            <a:off x="7825590" y="5120640"/>
            <a:ext cx="304800" cy="12039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977990" y="4765338"/>
            <a:ext cx="790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P5 </a:t>
            </a:r>
          </a:p>
          <a:p>
            <a:r>
              <a:rPr lang="en-US" dirty="0" smtClean="0"/>
              <a:t>Target</a:t>
            </a:r>
          </a:p>
          <a:p>
            <a:r>
              <a:rPr lang="en-US" dirty="0" smtClean="0"/>
              <a:t>For </a:t>
            </a:r>
          </a:p>
          <a:p>
            <a:r>
              <a:rPr lang="en-US" dirty="0" smtClean="0"/>
              <a:t>Projects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885929" y="4227731"/>
            <a:ext cx="572577" cy="513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021528" y="358140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P5 Lower</a:t>
            </a:r>
          </a:p>
          <a:p>
            <a:r>
              <a:rPr lang="en-US" dirty="0" smtClean="0"/>
              <a:t>Limit for</a:t>
            </a:r>
          </a:p>
          <a:p>
            <a:r>
              <a:rPr lang="en-US" dirty="0" smtClean="0"/>
              <a:t>Research</a:t>
            </a:r>
          </a:p>
        </p:txBody>
      </p:sp>
    </p:spTree>
    <p:extLst>
      <p:ext uri="{BB962C8B-B14F-4D97-AF65-F5344CB8AC3E}">
        <p14:creationId xmlns:p14="http://schemas.microsoft.com/office/powerpoint/2010/main" val="901557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a robust theoretical research program</a:t>
            </a:r>
          </a:p>
          <a:p>
            <a:r>
              <a:rPr lang="en-US" dirty="0" smtClean="0"/>
              <a:t>Support ongoing experimental research  in the portfolio</a:t>
            </a:r>
          </a:p>
          <a:p>
            <a:pPr lvl="1"/>
            <a:r>
              <a:rPr lang="en-US" dirty="0" smtClean="0"/>
              <a:t>Subject to periodic reviews of science productivity and impact </a:t>
            </a:r>
          </a:p>
          <a:p>
            <a:r>
              <a:rPr lang="en-US" dirty="0" smtClean="0"/>
              <a:t>Support physics studies and R&amp;D for future facilities and experiments prioritized by P5</a:t>
            </a:r>
          </a:p>
          <a:p>
            <a:pPr lvl="1"/>
            <a:r>
              <a:rPr lang="en-US" dirty="0" smtClean="0"/>
              <a:t>Pre-CD0, </a:t>
            </a:r>
            <a:r>
              <a:rPr lang="en-US" i="1" dirty="0" smtClean="0"/>
              <a:t>project-oriented</a:t>
            </a:r>
            <a:r>
              <a:rPr lang="en-US" dirty="0" smtClean="0"/>
              <a:t> R&amp;D efforts supported by the relevant Research subprogram. </a:t>
            </a:r>
            <a:r>
              <a:rPr lang="en-US" dirty="0"/>
              <a:t>Post-CD0 efforts should be largely supported “on-project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Generic R&amp;D efforts supported by Technology R&amp;D programs</a:t>
            </a:r>
          </a:p>
          <a:p>
            <a:pPr lvl="2"/>
            <a:r>
              <a:rPr lang="en-US" dirty="0" smtClean="0"/>
              <a:t>Further discussions in Accelerator R&amp;D breakout (today) and Detector R&amp;D session (tomorrow)</a:t>
            </a:r>
          </a:p>
          <a:p>
            <a:r>
              <a:rPr lang="en-US" dirty="0" smtClean="0"/>
              <a:t>Support students, postdocs, early career scientists</a:t>
            </a:r>
          </a:p>
          <a:p>
            <a:pPr lvl="1"/>
            <a:r>
              <a:rPr lang="en-US" dirty="0" smtClean="0"/>
              <a:t>In both regular research grants and special FOAs such as ECA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 Research Priorities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1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priorities will be executed with a view to the relevant P5 Recommendations:</a:t>
            </a:r>
          </a:p>
          <a:p>
            <a:pPr lvl="1"/>
            <a:r>
              <a:rPr lang="en-US" b="1" dirty="0" smtClean="0">
                <a:solidFill>
                  <a:srgbClr val="7030A0"/>
                </a:solidFill>
              </a:rPr>
              <a:t>Recommendation </a:t>
            </a:r>
            <a:r>
              <a:rPr lang="en-US" b="1" dirty="0">
                <a:solidFill>
                  <a:srgbClr val="7030A0"/>
                </a:solidFill>
              </a:rPr>
              <a:t>6:</a:t>
            </a:r>
            <a:r>
              <a:rPr lang="en-US" dirty="0"/>
              <a:t> </a:t>
            </a:r>
            <a:r>
              <a:rPr lang="en-US" i="1" dirty="0"/>
              <a:t>In addition to reaping </a:t>
            </a:r>
            <a:r>
              <a:rPr lang="en-US" i="1" dirty="0" smtClean="0"/>
              <a:t>timely science </a:t>
            </a:r>
            <a:r>
              <a:rPr lang="en-US" i="1" dirty="0"/>
              <a:t>from projects, the research </a:t>
            </a:r>
            <a:r>
              <a:rPr lang="en-US" i="1" dirty="0" smtClean="0"/>
              <a:t>program should </a:t>
            </a:r>
            <a:r>
              <a:rPr lang="en-US" i="1" dirty="0"/>
              <a:t>provide the flexibility to support new </a:t>
            </a:r>
            <a:r>
              <a:rPr lang="en-US" i="1" dirty="0" smtClean="0"/>
              <a:t>ideas and </a:t>
            </a:r>
            <a:r>
              <a:rPr lang="en-US" i="1" dirty="0"/>
              <a:t>developments</a:t>
            </a:r>
            <a:r>
              <a:rPr lang="en-US" i="1" dirty="0" smtClean="0"/>
              <a:t>.</a:t>
            </a:r>
          </a:p>
          <a:p>
            <a:pPr lvl="2"/>
            <a:r>
              <a:rPr lang="en-US" dirty="0" smtClean="0"/>
              <a:t>Appropriately balance current and future programs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7030A0"/>
                </a:solidFill>
              </a:rPr>
              <a:t>Recommendation </a:t>
            </a:r>
            <a:r>
              <a:rPr lang="en-US" b="1" dirty="0">
                <a:solidFill>
                  <a:srgbClr val="7030A0"/>
                </a:solidFill>
              </a:rPr>
              <a:t>7: </a:t>
            </a:r>
            <a:r>
              <a:rPr lang="en-US" i="1" dirty="0"/>
              <a:t>Any further reduction in </a:t>
            </a:r>
            <a:r>
              <a:rPr lang="en-US" i="1" dirty="0" smtClean="0"/>
              <a:t>level of </a:t>
            </a:r>
            <a:r>
              <a:rPr lang="en-US" i="1" dirty="0"/>
              <a:t>effort for research should be planned with </a:t>
            </a:r>
            <a:r>
              <a:rPr lang="en-US" i="1" dirty="0" smtClean="0"/>
              <a:t>care, including </a:t>
            </a:r>
            <a:r>
              <a:rPr lang="en-US" i="1" dirty="0"/>
              <a:t>assessment of potential damage </a:t>
            </a:r>
            <a:r>
              <a:rPr lang="en-US" i="1" dirty="0" smtClean="0"/>
              <a:t>in addition </a:t>
            </a:r>
            <a:r>
              <a:rPr lang="en-US" i="1" dirty="0"/>
              <a:t>to alignment with the P5 vision</a:t>
            </a:r>
            <a:r>
              <a:rPr lang="en-US" i="1" dirty="0" smtClean="0"/>
              <a:t>.</a:t>
            </a:r>
          </a:p>
          <a:p>
            <a:pPr lvl="2"/>
            <a:r>
              <a:rPr lang="en-US" dirty="0" smtClean="0"/>
              <a:t>Avoid further reductions in Research level of effort wherever possible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7030A0"/>
                </a:solidFill>
              </a:rPr>
              <a:t>Recommendation </a:t>
            </a:r>
            <a:r>
              <a:rPr lang="en-US" b="1" dirty="0">
                <a:solidFill>
                  <a:srgbClr val="7030A0"/>
                </a:solidFill>
              </a:rPr>
              <a:t>9:</a:t>
            </a:r>
            <a:r>
              <a:rPr lang="en-US" dirty="0"/>
              <a:t> </a:t>
            </a:r>
            <a:r>
              <a:rPr lang="en-US" i="1" dirty="0"/>
              <a:t>Funding for participation </a:t>
            </a:r>
            <a:r>
              <a:rPr lang="en-US" i="1" dirty="0" smtClean="0"/>
              <a:t>of U.S</a:t>
            </a:r>
            <a:r>
              <a:rPr lang="en-US" i="1" dirty="0"/>
              <a:t>. particle physicists in experiments hosted </a:t>
            </a:r>
            <a:r>
              <a:rPr lang="en-US" i="1" dirty="0" smtClean="0"/>
              <a:t>by other </a:t>
            </a:r>
            <a:r>
              <a:rPr lang="en-US" i="1" dirty="0"/>
              <a:t>agencies and other countries is </a:t>
            </a:r>
            <a:r>
              <a:rPr lang="en-US" i="1" dirty="0" smtClean="0"/>
              <a:t>appropriate and </a:t>
            </a:r>
            <a:r>
              <a:rPr lang="en-US" i="1" dirty="0"/>
              <a:t>important but should be evaluated in </a:t>
            </a:r>
            <a:r>
              <a:rPr lang="en-US" i="1" dirty="0" smtClean="0"/>
              <a:t>the context </a:t>
            </a:r>
            <a:r>
              <a:rPr lang="en-US" i="1" dirty="0"/>
              <a:t>of the Drivers and the P5 Criteria </a:t>
            </a:r>
            <a:r>
              <a:rPr lang="en-US" i="1" dirty="0" smtClean="0"/>
              <a:t>and should </a:t>
            </a:r>
            <a:r>
              <a:rPr lang="en-US" i="1" dirty="0"/>
              <a:t>not compromise the success of </a:t>
            </a:r>
            <a:r>
              <a:rPr lang="en-US" i="1" dirty="0" smtClean="0"/>
              <a:t>prioritized and </a:t>
            </a:r>
            <a:r>
              <a:rPr lang="en-US" i="1" dirty="0"/>
              <a:t>approved particle physics experiments</a:t>
            </a:r>
            <a:r>
              <a:rPr lang="en-US" i="1" dirty="0" smtClean="0"/>
              <a:t>.</a:t>
            </a:r>
          </a:p>
          <a:p>
            <a:pPr lvl="2"/>
            <a:r>
              <a:rPr lang="en-US" dirty="0" smtClean="0"/>
              <a:t>Projects not currently in the US HEP portfolio should be carefully evaluated before making commitments, with an understanding of potential impacts on the portfolio</a:t>
            </a:r>
          </a:p>
          <a:p>
            <a:pPr lvl="2"/>
            <a:r>
              <a:rPr lang="en-US" dirty="0" smtClean="0"/>
              <a:t>When in doubt, refer to the 5 Drivers and P5 criteria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P5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Notional timelines for new projects were laid out in the P5 report (Figure 1) based on current understanding of budgets and technical readiness</a:t>
            </a:r>
          </a:p>
          <a:p>
            <a:pPr lvl="1"/>
            <a:r>
              <a:rPr lang="en-US" dirty="0" smtClean="0"/>
              <a:t>This was intended to be illustrative, not a detailed schedule</a:t>
            </a:r>
          </a:p>
          <a:p>
            <a:pPr lvl="2"/>
            <a:r>
              <a:rPr lang="en-US" dirty="0" smtClean="0"/>
              <a:t>Density analysis of Figure 1 is not a useful exercise</a:t>
            </a:r>
          </a:p>
          <a:p>
            <a:r>
              <a:rPr lang="en-US" dirty="0" smtClean="0"/>
              <a:t>Actual timelines for new projects are bound to be different</a:t>
            </a:r>
          </a:p>
          <a:p>
            <a:pPr lvl="1"/>
            <a:r>
              <a:rPr lang="en-US" dirty="0" smtClean="0"/>
              <a:t>We will take that into account as best we can</a:t>
            </a:r>
          </a:p>
          <a:p>
            <a:pPr lvl="1"/>
            <a:r>
              <a:rPr lang="en-US" dirty="0" smtClean="0"/>
              <a:t>Projects of sufficient scale will still have to follow DOE budget and project rules (see Topical Discussion #3 tomorrow)</a:t>
            </a:r>
          </a:p>
          <a:p>
            <a:pPr lvl="1"/>
            <a:r>
              <a:rPr lang="en-US" dirty="0" smtClean="0"/>
              <a:t>Requests for R&amp;D funding that exhibit a realistic understanding of  these factors are more likely to succeed</a:t>
            </a:r>
          </a:p>
          <a:p>
            <a:r>
              <a:rPr lang="en-US" dirty="0" smtClean="0"/>
              <a:t>Proposal timelines are fixed by the calendar of funding opportunities and grant awards</a:t>
            </a:r>
          </a:p>
          <a:p>
            <a:pPr lvl="1"/>
            <a:r>
              <a:rPr lang="en-US" dirty="0" smtClean="0"/>
              <a:t>See following talk for details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Funding Opportunities</a:t>
            </a:r>
          </a:p>
          <a:p>
            <a:pPr lvl="1"/>
            <a:r>
              <a:rPr lang="en-US" dirty="0" smtClean="0"/>
              <a:t>All the technical details about DOE </a:t>
            </a:r>
            <a:r>
              <a:rPr lang="en-US" dirty="0" smtClean="0"/>
              <a:t>proposal requirements ;</a:t>
            </a:r>
            <a:r>
              <a:rPr lang="en-US" dirty="0"/>
              <a:t> </a:t>
            </a:r>
            <a:r>
              <a:rPr lang="en-US" dirty="0" smtClean="0"/>
              <a:t>how proposals </a:t>
            </a:r>
            <a:r>
              <a:rPr lang="en-US" dirty="0" smtClean="0"/>
              <a:t>are reviewed; different kinds of funding opportunities</a:t>
            </a:r>
          </a:p>
          <a:p>
            <a:r>
              <a:rPr lang="en-US" dirty="0" smtClean="0"/>
              <a:t>Program Manager Breakouts (Frontiers, Theory, Technology R&amp;D)</a:t>
            </a:r>
          </a:p>
          <a:p>
            <a:pPr lvl="1"/>
            <a:r>
              <a:rPr lang="en-US" dirty="0" smtClean="0"/>
              <a:t>Overview of </a:t>
            </a:r>
            <a:r>
              <a:rPr lang="en-US" dirty="0" smtClean="0"/>
              <a:t>research subprograms and priorities </a:t>
            </a:r>
            <a:r>
              <a:rPr lang="en-US" dirty="0" smtClean="0"/>
              <a:t>for those subprograms</a:t>
            </a:r>
          </a:p>
          <a:p>
            <a:pPr lvl="1"/>
            <a:r>
              <a:rPr lang="en-US" dirty="0" smtClean="0"/>
              <a:t>Opportunities for one-on-one meetings with program managers</a:t>
            </a:r>
          </a:p>
          <a:p>
            <a:pPr lvl="1"/>
            <a:r>
              <a:rPr lang="en-US" dirty="0" smtClean="0"/>
              <a:t>Note: </a:t>
            </a:r>
            <a:r>
              <a:rPr lang="en-US" dirty="0" smtClean="0"/>
              <a:t>Detector R&amp;D </a:t>
            </a:r>
            <a:r>
              <a:rPr lang="en-US" dirty="0" smtClean="0"/>
              <a:t>session </a:t>
            </a:r>
            <a:r>
              <a:rPr lang="en-US" dirty="0" smtClean="0"/>
              <a:t>Tue </a:t>
            </a:r>
            <a:r>
              <a:rPr lang="en-US" dirty="0" smtClean="0"/>
              <a:t>PM; Stewardship covered in </a:t>
            </a:r>
            <a:r>
              <a:rPr lang="en-US" dirty="0" err="1" smtClean="0"/>
              <a:t>Accel</a:t>
            </a:r>
            <a:r>
              <a:rPr lang="en-US" dirty="0" smtClean="0"/>
              <a:t> R&amp;D </a:t>
            </a:r>
            <a:endParaRPr lang="en-US" dirty="0" smtClean="0"/>
          </a:p>
          <a:p>
            <a:r>
              <a:rPr lang="en-US" dirty="0" smtClean="0"/>
              <a:t>Project Presentations</a:t>
            </a:r>
          </a:p>
          <a:p>
            <a:pPr lvl="1"/>
            <a:r>
              <a:rPr lang="en-US" dirty="0" smtClean="0"/>
              <a:t>Hear about research and R&amp;D opportunities from leaders of those efforts</a:t>
            </a:r>
          </a:p>
          <a:p>
            <a:r>
              <a:rPr lang="en-US" dirty="0" smtClean="0"/>
              <a:t>Topical Discussions</a:t>
            </a:r>
          </a:p>
          <a:p>
            <a:pPr lvl="1"/>
            <a:r>
              <a:rPr lang="en-US" dirty="0" smtClean="0"/>
              <a:t>Short presentations with extended Q&amp;A on general interest topics identified by participants: 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niversity program issues</a:t>
            </a:r>
          </a:p>
          <a:p>
            <a:pPr lvl="2"/>
            <a:r>
              <a:rPr lang="en-US" dirty="0" smtClean="0"/>
              <a:t>Grants FAQ</a:t>
            </a:r>
          </a:p>
          <a:p>
            <a:pPr lvl="2"/>
            <a:r>
              <a:rPr lang="en-US" dirty="0" smtClean="0"/>
              <a:t>DOE Budget process</a:t>
            </a:r>
          </a:p>
          <a:p>
            <a:r>
              <a:rPr lang="en-US" dirty="0"/>
              <a:t>Feedback </a:t>
            </a:r>
            <a:r>
              <a:rPr lang="en-US" dirty="0" smtClean="0"/>
              <a:t>welcome!</a:t>
            </a:r>
            <a:endParaRPr lang="en-US" dirty="0"/>
          </a:p>
          <a:p>
            <a:pPr lvl="1"/>
            <a:r>
              <a:rPr lang="en-US" dirty="0"/>
              <a:t>What worked, what didn’t, what </a:t>
            </a:r>
            <a:r>
              <a:rPr lang="en-US" dirty="0" smtClean="0"/>
              <a:t>you would like </a:t>
            </a:r>
            <a:r>
              <a:rPr lang="en-US" dirty="0"/>
              <a:t>to see</a:t>
            </a:r>
          </a:p>
          <a:p>
            <a:pPr lvl="1"/>
            <a:r>
              <a:rPr lang="en-US" dirty="0"/>
              <a:t>Will review in Tue PM “wrap up” </a:t>
            </a:r>
            <a:r>
              <a:rPr lang="en-US" dirty="0" smtClean="0"/>
              <a:t>session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Rest of the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</a:p>
          <a:p>
            <a:pPr lvl="1"/>
            <a:r>
              <a:rPr lang="en-US" dirty="0" smtClean="0"/>
              <a:t>Why are we here?</a:t>
            </a:r>
          </a:p>
          <a:p>
            <a:pPr lvl="1"/>
            <a:r>
              <a:rPr lang="en-US" dirty="0" smtClean="0"/>
              <a:t>What do we hope to achieve?</a:t>
            </a:r>
          </a:p>
          <a:p>
            <a:r>
              <a:rPr lang="en-US" dirty="0" smtClean="0"/>
              <a:t>HEP Research Program</a:t>
            </a:r>
          </a:p>
          <a:p>
            <a:pPr lvl="1"/>
            <a:r>
              <a:rPr lang="en-US" dirty="0" smtClean="0"/>
              <a:t>General structure and organization</a:t>
            </a:r>
          </a:p>
          <a:p>
            <a:r>
              <a:rPr lang="en-US" dirty="0" smtClean="0"/>
              <a:t>P5 Plan and implications for HEP Research</a:t>
            </a:r>
          </a:p>
          <a:p>
            <a:pPr lvl="1"/>
            <a:r>
              <a:rPr lang="en-US" dirty="0" smtClean="0"/>
              <a:t>Research budget</a:t>
            </a:r>
          </a:p>
          <a:p>
            <a:pPr lvl="1"/>
            <a:r>
              <a:rPr lang="en-US" dirty="0" smtClean="0"/>
              <a:t>Research priorities</a:t>
            </a:r>
          </a:p>
          <a:p>
            <a:pPr lvl="1"/>
            <a:r>
              <a:rPr lang="en-US" dirty="0" smtClean="0"/>
              <a:t>Timelines </a:t>
            </a:r>
          </a:p>
          <a:p>
            <a:r>
              <a:rPr lang="en-US" dirty="0" smtClean="0"/>
              <a:t>Outro</a:t>
            </a:r>
          </a:p>
          <a:p>
            <a:pPr lvl="1"/>
            <a:r>
              <a:rPr lang="en-US" dirty="0" smtClean="0"/>
              <a:t>Roadmap for the rest of the agenda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HEP has not (in recent memory) held an “all PI” meeting. Why are we doing it now?</a:t>
            </a:r>
          </a:p>
          <a:p>
            <a:pPr lvl="1"/>
            <a:r>
              <a:rPr lang="en-US" dirty="0" smtClean="0"/>
              <a:t>Release of P5 report was expected to generate a lot of questions</a:t>
            </a:r>
          </a:p>
          <a:p>
            <a:pPr lvl="1"/>
            <a:r>
              <a:rPr lang="en-US" dirty="0" smtClean="0"/>
              <a:t>office travel budgets in recent years + advent of comparative review process have limited site visits</a:t>
            </a:r>
          </a:p>
          <a:p>
            <a:pPr lvl="1"/>
            <a:r>
              <a:rPr lang="en-US" dirty="0" smtClean="0"/>
              <a:t>Snowmass “frontier” PI meetings viewed as largely successful</a:t>
            </a:r>
          </a:p>
          <a:p>
            <a:r>
              <a:rPr lang="en-US" dirty="0" smtClean="0"/>
              <a:t>What are the goals for this meeting?</a:t>
            </a:r>
          </a:p>
          <a:p>
            <a:pPr lvl="1"/>
            <a:r>
              <a:rPr lang="en-US" dirty="0" smtClean="0"/>
              <a:t>Communicate DOE response to P5</a:t>
            </a:r>
          </a:p>
          <a:p>
            <a:pPr lvl="1"/>
            <a:r>
              <a:rPr lang="en-US" dirty="0" smtClean="0"/>
              <a:t>Communicate DOE funding opportunities</a:t>
            </a:r>
          </a:p>
          <a:p>
            <a:pPr lvl="1"/>
            <a:r>
              <a:rPr lang="en-US" dirty="0" smtClean="0"/>
              <a:t>Provide venue for PI’s to:</a:t>
            </a:r>
          </a:p>
          <a:p>
            <a:pPr lvl="2"/>
            <a:r>
              <a:rPr lang="en-US" dirty="0" smtClean="0"/>
              <a:t>Discuss program details with managers</a:t>
            </a:r>
          </a:p>
          <a:p>
            <a:pPr lvl="2"/>
            <a:r>
              <a:rPr lang="en-US" dirty="0" smtClean="0"/>
              <a:t>Discuss big picture with HEP management</a:t>
            </a:r>
          </a:p>
          <a:p>
            <a:pPr lvl="2"/>
            <a:r>
              <a:rPr lang="en-US" dirty="0" smtClean="0"/>
              <a:t>Explore options for projects, new proposals…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Inaugural HEP PI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3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PI’s are the representative of the institution that gets the award and the manager of that award</a:t>
            </a:r>
          </a:p>
          <a:p>
            <a:pPr lvl="1"/>
            <a:r>
              <a:rPr lang="en-US" dirty="0" smtClean="0"/>
              <a:t>We rely on PIs to be effective managers</a:t>
            </a:r>
          </a:p>
          <a:p>
            <a:r>
              <a:rPr lang="en-US" dirty="0" smtClean="0"/>
              <a:t>We want you to be successful in carrying out your research</a:t>
            </a:r>
          </a:p>
          <a:p>
            <a:pPr lvl="1"/>
            <a:r>
              <a:rPr lang="en-US" dirty="0" smtClean="0"/>
              <a:t>PIs have broad flexibility to carry out their program within the scope of the grant award</a:t>
            </a:r>
          </a:p>
          <a:p>
            <a:pPr lvl="2"/>
            <a:r>
              <a:rPr lang="en-US" dirty="0" smtClean="0"/>
              <a:t>We can work with you to make adjustments if needed</a:t>
            </a:r>
          </a:p>
          <a:p>
            <a:r>
              <a:rPr lang="en-US" dirty="0" smtClean="0"/>
              <a:t>If there are any local issues that arise we expect you to solve them</a:t>
            </a:r>
          </a:p>
          <a:p>
            <a:pPr lvl="1"/>
            <a:r>
              <a:rPr lang="en-US" dirty="0" smtClean="0"/>
              <a:t>In case of serious issues, changes in senior personnel, changes in roles or responsibilities of the research group: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ontact your program manager and/or grant monitor </a:t>
            </a:r>
          </a:p>
          <a:p>
            <a:r>
              <a:rPr lang="en-US" dirty="0" smtClean="0"/>
              <a:t>The few, the proud, the brave can be called to higher management roles (more on this later)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Rely on PIs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2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DOE is a Mission Agency and Office of Science and HEP are embedded in that system</a:t>
            </a:r>
          </a:p>
          <a:p>
            <a:pPr lvl="1"/>
            <a:r>
              <a:rPr lang="en-US" dirty="0" smtClean="0"/>
              <a:t>Each part of the agency has goals and objectives that flow from its mission and a strategic plan</a:t>
            </a:r>
          </a:p>
          <a:p>
            <a:pPr lvl="1"/>
            <a:r>
              <a:rPr lang="en-US" dirty="0" smtClean="0"/>
              <a:t>Our HEP mission is “to understand the universe at its most fundamental level.”</a:t>
            </a:r>
          </a:p>
          <a:p>
            <a:pPr lvl="1"/>
            <a:r>
              <a:rPr lang="en-US" dirty="0" smtClean="0"/>
              <a:t>The strategic plan to achieve that mission has two essential components:</a:t>
            </a:r>
          </a:p>
          <a:p>
            <a:pPr lvl="2"/>
            <a:r>
              <a:rPr lang="en-US" dirty="0" smtClean="0"/>
              <a:t>The scientific priorities, defined by the field (via HEPAP/P5)</a:t>
            </a:r>
          </a:p>
          <a:p>
            <a:pPr lvl="2"/>
            <a:r>
              <a:rPr lang="en-US" dirty="0" smtClean="0"/>
              <a:t>The implementation strategies chosen by the agencies</a:t>
            </a:r>
          </a:p>
          <a:p>
            <a:pPr lvl="3"/>
            <a:r>
              <a:rPr lang="en-US" dirty="0" smtClean="0"/>
              <a:t>Note that DOE and NSF have in general somewhat different goals, objectives, and strategies. This is a good thing.</a:t>
            </a:r>
          </a:p>
          <a:p>
            <a:r>
              <a:rPr lang="en-US" dirty="0" smtClean="0"/>
              <a:t>You just heard about the science priorities and the initial DOE implementation concepts. The rest follows</a:t>
            </a:r>
            <a:r>
              <a:rPr lang="en-US" dirty="0"/>
              <a:t> </a:t>
            </a:r>
            <a:r>
              <a:rPr lang="en-US" dirty="0" smtClean="0"/>
              <a:t>by deduction…</a:t>
            </a:r>
          </a:p>
          <a:p>
            <a:pPr lvl="1"/>
            <a:r>
              <a:rPr lang="en-US" dirty="0" smtClean="0"/>
              <a:t>For example, one of the criteria for proposal funding decisions is “programmatic considerations”: this means program priorities and plans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 HEP 101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8" name="Oval 4"/>
          <p:cNvSpPr>
            <a:spLocks noChangeArrowheads="1"/>
          </p:cNvSpPr>
          <p:nvPr/>
        </p:nvSpPr>
        <p:spPr bwMode="auto">
          <a:xfrm>
            <a:off x="6580188" y="6062032"/>
            <a:ext cx="87312" cy="92075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29" name="Line 5"/>
          <p:cNvSpPr>
            <a:spLocks noChangeShapeType="1"/>
          </p:cNvSpPr>
          <p:nvPr/>
        </p:nvSpPr>
        <p:spPr bwMode="auto">
          <a:xfrm>
            <a:off x="8564563" y="5158565"/>
            <a:ext cx="0" cy="100013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1" name="Line 7"/>
          <p:cNvSpPr>
            <a:spLocks noChangeShapeType="1"/>
          </p:cNvSpPr>
          <p:nvPr/>
        </p:nvSpPr>
        <p:spPr bwMode="auto">
          <a:xfrm>
            <a:off x="6362700" y="2159000"/>
            <a:ext cx="50979" cy="21296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2" name="Line 8"/>
          <p:cNvSpPr>
            <a:spLocks noChangeShapeType="1"/>
          </p:cNvSpPr>
          <p:nvPr/>
        </p:nvSpPr>
        <p:spPr bwMode="auto">
          <a:xfrm>
            <a:off x="8034339" y="3521853"/>
            <a:ext cx="4762" cy="16724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3" name="Line 9"/>
          <p:cNvSpPr>
            <a:spLocks noChangeShapeType="1"/>
          </p:cNvSpPr>
          <p:nvPr/>
        </p:nvSpPr>
        <p:spPr bwMode="auto">
          <a:xfrm>
            <a:off x="2895600" y="3417078"/>
            <a:ext cx="9525" cy="235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4" name="Line 10"/>
          <p:cNvSpPr>
            <a:spLocks noChangeShapeType="1"/>
          </p:cNvSpPr>
          <p:nvPr/>
        </p:nvSpPr>
        <p:spPr bwMode="auto">
          <a:xfrm flipH="1">
            <a:off x="2112963" y="2164181"/>
            <a:ext cx="25400" cy="12527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>
            <a:off x="1214438" y="3426603"/>
            <a:ext cx="11112" cy="2335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 flipV="1">
            <a:off x="4479925" y="2035953"/>
            <a:ext cx="7938" cy="134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7" name="Line 13"/>
          <p:cNvSpPr>
            <a:spLocks noChangeShapeType="1"/>
          </p:cNvSpPr>
          <p:nvPr/>
        </p:nvSpPr>
        <p:spPr bwMode="auto">
          <a:xfrm flipV="1">
            <a:off x="1230313" y="3421840"/>
            <a:ext cx="166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8" name="Rectangle 14"/>
          <p:cNvSpPr>
            <a:spLocks noChangeArrowheads="1"/>
          </p:cNvSpPr>
          <p:nvPr/>
        </p:nvSpPr>
        <p:spPr bwMode="auto">
          <a:xfrm>
            <a:off x="947738" y="2307415"/>
            <a:ext cx="2366962" cy="10128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 dirty="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9" name="Text Box 15"/>
          <p:cNvSpPr txBox="1">
            <a:spLocks noChangeArrowheads="1"/>
          </p:cNvSpPr>
          <p:nvPr/>
        </p:nvSpPr>
        <p:spPr bwMode="auto">
          <a:xfrm>
            <a:off x="985543" y="2632853"/>
            <a:ext cx="2313282" cy="918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240" rIns="0" bIns="43240">
            <a:spAutoFit/>
          </a:bodyPr>
          <a:lstStyle/>
          <a:p>
            <a:pPr algn="ctr" defTabSz="86518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Glen </a:t>
            </a:r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Crawford</a:t>
            </a:r>
          </a:p>
          <a:p>
            <a:pPr algn="ctr" defTabSz="86518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Michael Cooke (AAAS Fellow)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  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Janice Hannan                   Kristi Naehr    </a:t>
            </a:r>
          </a:p>
          <a:p>
            <a:pPr algn="ctr" defTabSz="86518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   Christie Ashton                 Wanda Morris</a:t>
            </a:r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	</a:t>
            </a:r>
            <a:endParaRPr lang="en-US" sz="12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40" name="Text Box 16"/>
          <p:cNvSpPr txBox="1">
            <a:spLocks noChangeArrowheads="1"/>
          </p:cNvSpPr>
          <p:nvPr/>
        </p:nvSpPr>
        <p:spPr bwMode="auto">
          <a:xfrm>
            <a:off x="950913" y="2355040"/>
            <a:ext cx="23256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 dirty="0">
                <a:solidFill>
                  <a:srgbClr val="3333CC"/>
                </a:solidFill>
                <a:latin typeface="Arial Narrow" pitchFamily="34" charset="0"/>
              </a:rPr>
              <a:t>Research &amp; Technology Division</a:t>
            </a:r>
          </a:p>
        </p:txBody>
      </p:sp>
      <p:sp>
        <p:nvSpPr>
          <p:cNvPr id="461841" name="Line 17"/>
          <p:cNvSpPr>
            <a:spLocks noChangeShapeType="1"/>
          </p:cNvSpPr>
          <p:nvPr/>
        </p:nvSpPr>
        <p:spPr bwMode="auto">
          <a:xfrm flipV="1">
            <a:off x="985543" y="2621657"/>
            <a:ext cx="2346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2" name="Rectangle 18"/>
          <p:cNvSpPr>
            <a:spLocks noChangeArrowheads="1"/>
          </p:cNvSpPr>
          <p:nvPr/>
        </p:nvSpPr>
        <p:spPr bwMode="auto">
          <a:xfrm>
            <a:off x="4830763" y="2310590"/>
            <a:ext cx="3130550" cy="10128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3" name="Text Box 19"/>
          <p:cNvSpPr txBox="1">
            <a:spLocks noChangeArrowheads="1"/>
          </p:cNvSpPr>
          <p:nvPr/>
        </p:nvSpPr>
        <p:spPr bwMode="auto">
          <a:xfrm>
            <a:off x="4835525" y="2372503"/>
            <a:ext cx="31162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>
                <a:solidFill>
                  <a:srgbClr val="3333CC"/>
                </a:solidFill>
                <a:latin typeface="Arial Narrow" pitchFamily="34" charset="0"/>
              </a:rPr>
              <a:t>Facilities Division</a:t>
            </a:r>
          </a:p>
        </p:txBody>
      </p:sp>
      <p:sp>
        <p:nvSpPr>
          <p:cNvPr id="461844" name="Line 20"/>
          <p:cNvSpPr>
            <a:spLocks noChangeShapeType="1"/>
          </p:cNvSpPr>
          <p:nvPr/>
        </p:nvSpPr>
        <p:spPr bwMode="auto">
          <a:xfrm>
            <a:off x="4832350" y="2603788"/>
            <a:ext cx="3119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5" name="Text Box 21"/>
          <p:cNvSpPr txBox="1">
            <a:spLocks noChangeArrowheads="1"/>
          </p:cNvSpPr>
          <p:nvPr/>
        </p:nvSpPr>
        <p:spPr bwMode="auto">
          <a:xfrm>
            <a:off x="4833938" y="2723341"/>
            <a:ext cx="3097212" cy="42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240" rIns="0" bIns="43240">
            <a:spAutoFit/>
          </a:bodyPr>
          <a:lstStyle/>
          <a:p>
            <a:pPr algn="ctr" defTabSz="86518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Mike Procario </a:t>
            </a:r>
          </a:p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Vera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Bibbs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46" name="Line 22"/>
          <p:cNvSpPr>
            <a:spLocks noChangeShapeType="1"/>
          </p:cNvSpPr>
          <p:nvPr/>
        </p:nvSpPr>
        <p:spPr bwMode="auto">
          <a:xfrm flipV="1">
            <a:off x="4867275" y="3442478"/>
            <a:ext cx="3186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7" name="Line 23"/>
          <p:cNvSpPr>
            <a:spLocks noChangeShapeType="1"/>
          </p:cNvSpPr>
          <p:nvPr/>
        </p:nvSpPr>
        <p:spPr bwMode="auto">
          <a:xfrm>
            <a:off x="4878388" y="3444065"/>
            <a:ext cx="22225" cy="180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8" name="Rectangle 24"/>
          <p:cNvSpPr>
            <a:spLocks noChangeArrowheads="1"/>
          </p:cNvSpPr>
          <p:nvPr/>
        </p:nvSpPr>
        <p:spPr bwMode="auto">
          <a:xfrm>
            <a:off x="5800725" y="34313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 Facilities Development</a:t>
            </a:r>
          </a:p>
        </p:txBody>
      </p:sp>
      <p:sp>
        <p:nvSpPr>
          <p:cNvPr id="461849" name="Rectangle 25"/>
          <p:cNvSpPr>
            <a:spLocks noChangeArrowheads="1"/>
          </p:cNvSpPr>
          <p:nvPr/>
        </p:nvSpPr>
        <p:spPr bwMode="auto">
          <a:xfrm>
            <a:off x="2905125" y="4393390"/>
            <a:ext cx="0" cy="19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42038" rIns="0" bIns="42038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endParaRPr lang="en-US" sz="800" b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0" name="Rectangle 26"/>
          <p:cNvSpPr>
            <a:spLocks noChangeArrowheads="1"/>
          </p:cNvSpPr>
          <p:nvPr/>
        </p:nvSpPr>
        <p:spPr bwMode="auto">
          <a:xfrm>
            <a:off x="2241550" y="3657416"/>
            <a:ext cx="1428750" cy="9280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General Accelerator R&amp;D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L.K. Len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John Boger</a:t>
            </a:r>
          </a:p>
          <a:p>
            <a:pPr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Eric Colby (IPA)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Ken Marken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Michael Zisman (</a:t>
            </a:r>
            <a:r>
              <a:rPr lang="en-US" sz="1000" dirty="0" err="1" smtClean="0">
                <a:solidFill>
                  <a:srgbClr val="3333CC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)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1" name="Rectangle 27"/>
          <p:cNvSpPr>
            <a:spLocks noChangeArrowheads="1"/>
          </p:cNvSpPr>
          <p:nvPr/>
        </p:nvSpPr>
        <p:spPr bwMode="auto">
          <a:xfrm>
            <a:off x="2230438" y="4618799"/>
            <a:ext cx="1414462" cy="49928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Detector R&amp;D</a:t>
            </a:r>
            <a:endParaRPr lang="en-US" sz="10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Glen Crawford (Acting)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Peter Kim (</a:t>
            </a:r>
            <a:r>
              <a:rPr lang="en-US" sz="1000" dirty="0" err="1" smtClean="0">
                <a:solidFill>
                  <a:srgbClr val="3333CC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2" name="Rectangle 28"/>
          <p:cNvSpPr>
            <a:spLocks noChangeArrowheads="1"/>
          </p:cNvSpPr>
          <p:nvPr/>
        </p:nvSpPr>
        <p:spPr bwMode="auto">
          <a:xfrm>
            <a:off x="2235200" y="5158565"/>
            <a:ext cx="1409700" cy="46753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Computational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HEP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Lali Chatterjee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Larry Price (</a:t>
            </a:r>
            <a:r>
              <a:rPr lang="en-US" sz="1000" dirty="0" err="1" smtClean="0">
                <a:solidFill>
                  <a:srgbClr val="3333CC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)</a:t>
            </a:r>
          </a:p>
          <a:p>
            <a:pPr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3" name="Rectangle 29"/>
          <p:cNvSpPr>
            <a:spLocks noChangeArrowheads="1"/>
          </p:cNvSpPr>
          <p:nvPr/>
        </p:nvSpPr>
        <p:spPr bwMode="auto">
          <a:xfrm>
            <a:off x="522287" y="5484990"/>
            <a:ext cx="1530350" cy="5536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Theoretical Physics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Keith Dienes (IPA)</a:t>
            </a:r>
          </a:p>
        </p:txBody>
      </p:sp>
      <p:sp>
        <p:nvSpPr>
          <p:cNvPr id="461854" name="Rectangle 30"/>
          <p:cNvSpPr>
            <a:spLocks noChangeArrowheads="1"/>
          </p:cNvSpPr>
          <p:nvPr/>
        </p:nvSpPr>
        <p:spPr bwMode="auto">
          <a:xfrm>
            <a:off x="539750" y="3640916"/>
            <a:ext cx="1504950" cy="647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Energy Frontier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Abid Patwa 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David Boehnlein (IPA)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James Stone (IPA)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5" name="Rectangle 31"/>
          <p:cNvSpPr>
            <a:spLocks noChangeArrowheads="1"/>
          </p:cNvSpPr>
          <p:nvPr/>
        </p:nvSpPr>
        <p:spPr bwMode="auto">
          <a:xfrm>
            <a:off x="533400" y="4321952"/>
            <a:ext cx="1517650" cy="482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Intensity Frontier</a:t>
            </a:r>
            <a:endParaRPr lang="en-US" sz="10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Alan Stone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Tim Bolton (IPA)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6" name="Rectangle 32"/>
          <p:cNvSpPr>
            <a:spLocks noChangeArrowheads="1"/>
          </p:cNvSpPr>
          <p:nvPr/>
        </p:nvSpPr>
        <p:spPr bwMode="auto">
          <a:xfrm>
            <a:off x="531813" y="4850104"/>
            <a:ext cx="1520824" cy="599621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>
              <a:lnSpc>
                <a:spcPct val="95000"/>
              </a:lnSpc>
            </a:pPr>
            <a:r>
              <a:rPr lang="en-US" sz="900" b="0" dirty="0" smtClean="0">
                <a:solidFill>
                  <a:srgbClr val="3333CC"/>
                </a:solidFill>
                <a:latin typeface="Arial Narrow" pitchFamily="34" charset="0"/>
              </a:rPr>
              <a:t>Cosmic Frontier</a:t>
            </a:r>
            <a:endParaRPr lang="en-US" sz="9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Kathy Turner</a:t>
            </a: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Michael Salamon</a:t>
            </a: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Anwar Bhatti (IPA)</a:t>
            </a:r>
          </a:p>
        </p:txBody>
      </p:sp>
      <p:sp>
        <p:nvSpPr>
          <p:cNvPr id="461857" name="Rectangle 33"/>
          <p:cNvSpPr>
            <a:spLocks noChangeArrowheads="1"/>
          </p:cNvSpPr>
          <p:nvPr/>
        </p:nvSpPr>
        <p:spPr bwMode="auto">
          <a:xfrm>
            <a:off x="4222749" y="3733800"/>
            <a:ext cx="1444625" cy="406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err="1">
                <a:solidFill>
                  <a:srgbClr val="3333CC"/>
                </a:solidFill>
                <a:latin typeface="Arial Narrow" pitchFamily="34" charset="0"/>
              </a:rPr>
              <a:t>Fermilab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 Complex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John Kogut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8" name="Rectangle 34"/>
          <p:cNvSpPr>
            <a:spLocks noChangeArrowheads="1"/>
          </p:cNvSpPr>
          <p:nvPr/>
        </p:nvSpPr>
        <p:spPr bwMode="auto">
          <a:xfrm>
            <a:off x="4217988" y="4288615"/>
            <a:ext cx="1458912" cy="482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LHC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Operations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  <a:cs typeface="Arial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James Stone (IPA)</a:t>
            </a:r>
          </a:p>
          <a:p>
            <a:pPr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  <a:cs typeface="Arial" pitchFamily="34" charset="0"/>
            </a:endParaRPr>
          </a:p>
          <a:p>
            <a:pPr algn="ctr" defTabSz="820738" eaLnBrk="0" hangingPunct="0"/>
            <a:endParaRPr lang="en-US" sz="800" b="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9" name="Rectangle 35"/>
          <p:cNvSpPr>
            <a:spLocks noChangeArrowheads="1"/>
          </p:cNvSpPr>
          <p:nvPr/>
        </p:nvSpPr>
        <p:spPr bwMode="auto">
          <a:xfrm>
            <a:off x="4219575" y="4875990"/>
            <a:ext cx="1447800" cy="4841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Other Operations</a:t>
            </a:r>
          </a:p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 (SLAC/Other Labs)</a:t>
            </a:r>
          </a:p>
          <a:p>
            <a:pPr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John Kogut</a:t>
            </a:r>
          </a:p>
        </p:txBody>
      </p:sp>
      <p:sp>
        <p:nvSpPr>
          <p:cNvPr id="461860" name="Line 36"/>
          <p:cNvSpPr>
            <a:spLocks noChangeShapeType="1"/>
          </p:cNvSpPr>
          <p:nvPr/>
        </p:nvSpPr>
        <p:spPr bwMode="auto">
          <a:xfrm flipH="1">
            <a:off x="2155825" y="1520015"/>
            <a:ext cx="547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1" name="Line 37"/>
          <p:cNvSpPr>
            <a:spLocks noChangeShapeType="1"/>
          </p:cNvSpPr>
          <p:nvPr/>
        </p:nvSpPr>
        <p:spPr bwMode="auto">
          <a:xfrm flipH="1">
            <a:off x="5956300" y="152160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2" name="Line 38"/>
          <p:cNvSpPr>
            <a:spLocks noChangeShapeType="1"/>
          </p:cNvSpPr>
          <p:nvPr/>
        </p:nvSpPr>
        <p:spPr bwMode="auto">
          <a:xfrm flipH="1">
            <a:off x="5530850" y="1526365"/>
            <a:ext cx="476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3" name="Rectangle 39"/>
          <p:cNvSpPr>
            <a:spLocks noChangeArrowheads="1"/>
          </p:cNvSpPr>
          <p:nvPr/>
        </p:nvSpPr>
        <p:spPr bwMode="auto">
          <a:xfrm>
            <a:off x="2695574" y="970740"/>
            <a:ext cx="3622675" cy="11112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3240" rIns="0" bIns="43240" anchor="ctr"/>
          <a:lstStyle/>
          <a:p>
            <a:pPr algn="ctr" defTabSz="865188" eaLnBrk="0" hangingPunct="0"/>
            <a:endParaRPr lang="en-US" sz="220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5" name="Text Box 41"/>
          <p:cNvSpPr txBox="1">
            <a:spLocks noChangeArrowheads="1"/>
          </p:cNvSpPr>
          <p:nvPr/>
        </p:nvSpPr>
        <p:spPr bwMode="auto">
          <a:xfrm>
            <a:off x="2738438" y="1348565"/>
            <a:ext cx="3500437" cy="69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 dirty="0" smtClean="0">
                <a:solidFill>
                  <a:srgbClr val="3333CC"/>
                </a:solidFill>
                <a:latin typeface="Arial Narrow" pitchFamily="34" charset="0"/>
              </a:rPr>
              <a:t>James Siegrist (IPA)</a:t>
            </a:r>
            <a:endParaRPr lang="en-US" sz="140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Sherry Pepper-Roby </a:t>
            </a:r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Eric Colby (IPA)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6" name="Text Box 42"/>
          <p:cNvSpPr txBox="1">
            <a:spLocks noChangeArrowheads="1"/>
          </p:cNvSpPr>
          <p:nvPr/>
        </p:nvSpPr>
        <p:spPr bwMode="auto">
          <a:xfrm>
            <a:off x="2725738" y="900890"/>
            <a:ext cx="35687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/>
            <a:r>
              <a:rPr lang="en-US" sz="21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Office of High Energy Physics</a:t>
            </a:r>
          </a:p>
        </p:txBody>
      </p:sp>
      <p:sp>
        <p:nvSpPr>
          <p:cNvPr id="461867" name="Line 43"/>
          <p:cNvSpPr>
            <a:spLocks noChangeShapeType="1"/>
          </p:cNvSpPr>
          <p:nvPr/>
        </p:nvSpPr>
        <p:spPr bwMode="auto">
          <a:xfrm>
            <a:off x="2701925" y="1270778"/>
            <a:ext cx="3609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8" name="Rectangle 44"/>
          <p:cNvSpPr>
            <a:spLocks noChangeArrowheads="1"/>
          </p:cNvSpPr>
          <p:nvPr/>
        </p:nvSpPr>
        <p:spPr bwMode="auto">
          <a:xfrm>
            <a:off x="361950" y="1121732"/>
            <a:ext cx="2135188" cy="85946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1029" rIns="0" bIns="41029" anchor="ctr"/>
          <a:lstStyle/>
          <a:p>
            <a:pPr marL="57150" algn="ctr" defTabSz="82073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       </a:t>
            </a:r>
            <a:endParaRPr lang="en-US" sz="12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marL="57150" algn="ctr" defTabSz="820738" eaLnBrk="0" hangingPunct="0"/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HEP </a:t>
            </a:r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Budget and Planning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Donna Gilbert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Dean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Oyler</a:t>
            </a:r>
          </a:p>
          <a:p>
            <a:pPr marL="57150"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John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Boger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Larry Price (</a:t>
            </a:r>
            <a:r>
              <a:rPr lang="en-US" sz="1000" dirty="0" err="1" smtClean="0">
                <a:solidFill>
                  <a:srgbClr val="3333CC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)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  <a:p>
            <a:pPr marL="57150"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9" name="Rectangle 45"/>
          <p:cNvSpPr>
            <a:spLocks noChangeArrowheads="1"/>
          </p:cNvSpPr>
          <p:nvPr/>
        </p:nvSpPr>
        <p:spPr bwMode="auto">
          <a:xfrm>
            <a:off x="6510338" y="1310281"/>
            <a:ext cx="2417762" cy="42141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>
            <a:spAutoFit/>
          </a:bodyPr>
          <a:lstStyle/>
          <a:p>
            <a:pPr marL="57150" algn="ctr" defTabSz="82073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HEP Operations</a:t>
            </a:r>
          </a:p>
          <a:p>
            <a:pPr marL="57150"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Kathy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Yarmas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0" name="Line 46"/>
          <p:cNvSpPr>
            <a:spLocks noChangeShapeType="1"/>
          </p:cNvSpPr>
          <p:nvPr/>
        </p:nvSpPr>
        <p:spPr bwMode="auto">
          <a:xfrm flipV="1">
            <a:off x="2149475" y="2159000"/>
            <a:ext cx="4213226" cy="53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72" name="Rectangle 48"/>
          <p:cNvSpPr>
            <a:spLocks noChangeArrowheads="1"/>
          </p:cNvSpPr>
          <p:nvPr/>
        </p:nvSpPr>
        <p:spPr bwMode="auto">
          <a:xfrm>
            <a:off x="5768975" y="3746501"/>
            <a:ext cx="1296988" cy="406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LARP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Bruce Strauss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4" name="Rectangle 50"/>
          <p:cNvSpPr>
            <a:spLocks noChangeArrowheads="1"/>
          </p:cNvSpPr>
          <p:nvPr/>
        </p:nvSpPr>
        <p:spPr bwMode="auto">
          <a:xfrm>
            <a:off x="2236788" y="5706433"/>
            <a:ext cx="1408112" cy="35559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SBIR/STTR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Ken Marken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6" name="Rectangle 52"/>
          <p:cNvSpPr>
            <a:spLocks noChangeArrowheads="1"/>
          </p:cNvSpPr>
          <p:nvPr/>
        </p:nvSpPr>
        <p:spPr bwMode="auto">
          <a:xfrm>
            <a:off x="7431088" y="3416300"/>
            <a:ext cx="1236662" cy="30777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 Instrumentation</a:t>
            </a:r>
          </a:p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&amp;  Major Systems</a:t>
            </a:r>
          </a:p>
        </p:txBody>
      </p:sp>
      <p:sp>
        <p:nvSpPr>
          <p:cNvPr id="461877" name="Rectangle 53"/>
          <p:cNvSpPr>
            <a:spLocks noChangeArrowheads="1"/>
          </p:cNvSpPr>
          <p:nvPr/>
        </p:nvSpPr>
        <p:spPr bwMode="auto">
          <a:xfrm>
            <a:off x="4267200" y="34313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>
                <a:solidFill>
                  <a:srgbClr val="3333CC"/>
                </a:solidFill>
                <a:latin typeface="Arial Narrow" pitchFamily="34" charset="0"/>
              </a:rPr>
              <a:t> Facility Operations</a:t>
            </a:r>
          </a:p>
        </p:txBody>
      </p:sp>
      <p:sp>
        <p:nvSpPr>
          <p:cNvPr id="461878" name="Rectangle 54"/>
          <p:cNvSpPr>
            <a:spLocks noChangeArrowheads="1"/>
          </p:cNvSpPr>
          <p:nvPr/>
        </p:nvSpPr>
        <p:spPr bwMode="auto">
          <a:xfrm>
            <a:off x="2276475" y="3429000"/>
            <a:ext cx="1236663" cy="1538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Research Technology</a:t>
            </a:r>
          </a:p>
        </p:txBody>
      </p:sp>
      <p:sp>
        <p:nvSpPr>
          <p:cNvPr id="461879" name="Rectangle 55"/>
          <p:cNvSpPr>
            <a:spLocks noChangeArrowheads="1"/>
          </p:cNvSpPr>
          <p:nvPr/>
        </p:nvSpPr>
        <p:spPr bwMode="auto">
          <a:xfrm>
            <a:off x="584200" y="34059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>
                <a:solidFill>
                  <a:srgbClr val="3333CC"/>
                </a:solidFill>
                <a:latin typeface="Arial Narrow" pitchFamily="34" charset="0"/>
              </a:rPr>
              <a:t> Physics Research</a:t>
            </a:r>
          </a:p>
        </p:txBody>
      </p:sp>
      <p:sp>
        <p:nvSpPr>
          <p:cNvPr id="461880" name="Rectangle 56"/>
          <p:cNvSpPr>
            <a:spLocks noChangeArrowheads="1"/>
          </p:cNvSpPr>
          <p:nvPr/>
        </p:nvSpPr>
        <p:spPr bwMode="auto">
          <a:xfrm>
            <a:off x="7239699" y="3833359"/>
            <a:ext cx="1774345" cy="193480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NOvA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FF"/>
                </a:solidFill>
                <a:latin typeface="Arial Narrow" pitchFamily="34" charset="0"/>
              </a:rPr>
              <a:t>Ted Lavine</a:t>
            </a:r>
            <a:endParaRPr lang="en-US" sz="1000" dirty="0">
              <a:solidFill>
                <a:srgbClr val="3333FF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MicroBooNE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– </a:t>
            </a:r>
            <a:r>
              <a:rPr lang="en-US" sz="1000" dirty="0" smtClean="0">
                <a:solidFill>
                  <a:srgbClr val="3333FF"/>
                </a:solidFill>
                <a:latin typeface="Arial Narrow" pitchFamily="34" charset="0"/>
              </a:rPr>
              <a:t>Ted Lavine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Mu2e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Ted Lavine </a:t>
            </a: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LSSTcam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Helmut Marsiske </a:t>
            </a:r>
            <a:endParaRPr lang="en-US" sz="1000" dirty="0" smtClean="0">
              <a:solidFill>
                <a:srgbClr val="3333FF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APUL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– Bruce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Strauss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LBNE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– Mike Procario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Belle-II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– Helmut Marsiske 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CMS Upgrade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ATLAS Upgrade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DESI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Kathy Turner</a:t>
            </a: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Muon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g-2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– Ted Lavine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Dark Matter G2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Helmut Marsiske</a:t>
            </a:r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82" name="Text Box 58"/>
          <p:cNvSpPr txBox="1">
            <a:spLocks noChangeArrowheads="1"/>
          </p:cNvSpPr>
          <p:nvPr/>
        </p:nvSpPr>
        <p:spPr bwMode="auto">
          <a:xfrm>
            <a:off x="1514654" y="201947"/>
            <a:ext cx="627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dirty="0">
                <a:solidFill>
                  <a:srgbClr val="3333CC"/>
                </a:solidFill>
                <a:latin typeface="Tahoma" pitchFamily="34" charset="0"/>
              </a:rPr>
              <a:t>HEP Organization Chart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800725" y="4288615"/>
            <a:ext cx="1326524" cy="46990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normAutofit fontScale="92500"/>
          </a:bodyPr>
          <a:lstStyle/>
          <a:p>
            <a:pPr algn="ctr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Muon Accelerator  (MAP) </a:t>
            </a:r>
          </a:p>
          <a:p>
            <a:pPr algn="ctr" eaLnBrk="0" hangingPunct="0"/>
            <a:r>
              <a:rPr lang="en-US" sz="1100" dirty="0" smtClean="0">
                <a:solidFill>
                  <a:srgbClr val="3333CC"/>
                </a:solidFill>
                <a:latin typeface="Arial Narrow" pitchFamily="34" charset="0"/>
              </a:rPr>
              <a:t>Bruce Strauss</a:t>
            </a:r>
          </a:p>
          <a:p>
            <a:pPr algn="ctr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61950" y="2170890"/>
            <a:ext cx="3615139" cy="398321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8" name="Oval 4"/>
          <p:cNvSpPr>
            <a:spLocks noChangeArrowheads="1"/>
          </p:cNvSpPr>
          <p:nvPr/>
        </p:nvSpPr>
        <p:spPr bwMode="auto">
          <a:xfrm>
            <a:off x="6580188" y="6062032"/>
            <a:ext cx="87312" cy="92075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29" name="Line 5"/>
          <p:cNvSpPr>
            <a:spLocks noChangeShapeType="1"/>
          </p:cNvSpPr>
          <p:nvPr/>
        </p:nvSpPr>
        <p:spPr bwMode="auto">
          <a:xfrm>
            <a:off x="8564563" y="5158565"/>
            <a:ext cx="0" cy="100013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1" name="Line 7"/>
          <p:cNvSpPr>
            <a:spLocks noChangeShapeType="1"/>
          </p:cNvSpPr>
          <p:nvPr/>
        </p:nvSpPr>
        <p:spPr bwMode="auto">
          <a:xfrm>
            <a:off x="6362700" y="2159000"/>
            <a:ext cx="50979" cy="21296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2" name="Line 8"/>
          <p:cNvSpPr>
            <a:spLocks noChangeShapeType="1"/>
          </p:cNvSpPr>
          <p:nvPr/>
        </p:nvSpPr>
        <p:spPr bwMode="auto">
          <a:xfrm>
            <a:off x="8034339" y="3521853"/>
            <a:ext cx="4762" cy="16724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3" name="Line 9"/>
          <p:cNvSpPr>
            <a:spLocks noChangeShapeType="1"/>
          </p:cNvSpPr>
          <p:nvPr/>
        </p:nvSpPr>
        <p:spPr bwMode="auto">
          <a:xfrm>
            <a:off x="2895600" y="3417078"/>
            <a:ext cx="9525" cy="235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4" name="Line 10"/>
          <p:cNvSpPr>
            <a:spLocks noChangeShapeType="1"/>
          </p:cNvSpPr>
          <p:nvPr/>
        </p:nvSpPr>
        <p:spPr bwMode="auto">
          <a:xfrm flipH="1">
            <a:off x="2112963" y="2164181"/>
            <a:ext cx="25400" cy="12527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>
            <a:off x="1214438" y="3426603"/>
            <a:ext cx="11112" cy="2335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 flipV="1">
            <a:off x="4479925" y="2035953"/>
            <a:ext cx="7938" cy="134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7" name="Line 13"/>
          <p:cNvSpPr>
            <a:spLocks noChangeShapeType="1"/>
          </p:cNvSpPr>
          <p:nvPr/>
        </p:nvSpPr>
        <p:spPr bwMode="auto">
          <a:xfrm flipV="1">
            <a:off x="1230313" y="3421840"/>
            <a:ext cx="166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8" name="Rectangle 14"/>
          <p:cNvSpPr>
            <a:spLocks noChangeArrowheads="1"/>
          </p:cNvSpPr>
          <p:nvPr/>
        </p:nvSpPr>
        <p:spPr bwMode="auto">
          <a:xfrm>
            <a:off x="947738" y="2307415"/>
            <a:ext cx="2366962" cy="10128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 dirty="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9" name="Text Box 15"/>
          <p:cNvSpPr txBox="1">
            <a:spLocks noChangeArrowheads="1"/>
          </p:cNvSpPr>
          <p:nvPr/>
        </p:nvSpPr>
        <p:spPr bwMode="auto">
          <a:xfrm>
            <a:off x="985543" y="2632853"/>
            <a:ext cx="2313282" cy="918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240" rIns="0" bIns="43240">
            <a:spAutoFit/>
          </a:bodyPr>
          <a:lstStyle/>
          <a:p>
            <a:pPr algn="ctr" defTabSz="86518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Glen </a:t>
            </a:r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Crawford</a:t>
            </a:r>
          </a:p>
          <a:p>
            <a:pPr algn="ctr" defTabSz="86518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Michael Cooke (AAAS Fellow)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  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Janice Hannan                   Kristi Naehr    </a:t>
            </a:r>
          </a:p>
          <a:p>
            <a:pPr algn="ctr" defTabSz="86518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   Christie Ashton                 Wanda Morris</a:t>
            </a:r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	</a:t>
            </a:r>
            <a:endParaRPr lang="en-US" sz="12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40" name="Text Box 16"/>
          <p:cNvSpPr txBox="1">
            <a:spLocks noChangeArrowheads="1"/>
          </p:cNvSpPr>
          <p:nvPr/>
        </p:nvSpPr>
        <p:spPr bwMode="auto">
          <a:xfrm>
            <a:off x="950913" y="2355040"/>
            <a:ext cx="23256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 dirty="0">
                <a:solidFill>
                  <a:srgbClr val="3333CC"/>
                </a:solidFill>
                <a:latin typeface="Arial Narrow" pitchFamily="34" charset="0"/>
              </a:rPr>
              <a:t>Research &amp; Technology Division</a:t>
            </a:r>
          </a:p>
        </p:txBody>
      </p:sp>
      <p:sp>
        <p:nvSpPr>
          <p:cNvPr id="461841" name="Line 17"/>
          <p:cNvSpPr>
            <a:spLocks noChangeShapeType="1"/>
          </p:cNvSpPr>
          <p:nvPr/>
        </p:nvSpPr>
        <p:spPr bwMode="auto">
          <a:xfrm flipV="1">
            <a:off x="985543" y="2621657"/>
            <a:ext cx="2346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2" name="Rectangle 18"/>
          <p:cNvSpPr>
            <a:spLocks noChangeArrowheads="1"/>
          </p:cNvSpPr>
          <p:nvPr/>
        </p:nvSpPr>
        <p:spPr bwMode="auto">
          <a:xfrm>
            <a:off x="4830763" y="2310590"/>
            <a:ext cx="3130550" cy="10128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3" name="Text Box 19"/>
          <p:cNvSpPr txBox="1">
            <a:spLocks noChangeArrowheads="1"/>
          </p:cNvSpPr>
          <p:nvPr/>
        </p:nvSpPr>
        <p:spPr bwMode="auto">
          <a:xfrm>
            <a:off x="4835525" y="2372503"/>
            <a:ext cx="31162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>
                <a:solidFill>
                  <a:srgbClr val="3333CC"/>
                </a:solidFill>
                <a:latin typeface="Arial Narrow" pitchFamily="34" charset="0"/>
              </a:rPr>
              <a:t>Facilities Division</a:t>
            </a:r>
          </a:p>
        </p:txBody>
      </p:sp>
      <p:sp>
        <p:nvSpPr>
          <p:cNvPr id="461844" name="Line 20"/>
          <p:cNvSpPr>
            <a:spLocks noChangeShapeType="1"/>
          </p:cNvSpPr>
          <p:nvPr/>
        </p:nvSpPr>
        <p:spPr bwMode="auto">
          <a:xfrm>
            <a:off x="4832350" y="2603788"/>
            <a:ext cx="3119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5" name="Text Box 21"/>
          <p:cNvSpPr txBox="1">
            <a:spLocks noChangeArrowheads="1"/>
          </p:cNvSpPr>
          <p:nvPr/>
        </p:nvSpPr>
        <p:spPr bwMode="auto">
          <a:xfrm>
            <a:off x="4833938" y="2723341"/>
            <a:ext cx="3097212" cy="42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240" rIns="0" bIns="43240">
            <a:spAutoFit/>
          </a:bodyPr>
          <a:lstStyle/>
          <a:p>
            <a:pPr algn="ctr" defTabSz="86518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Mike Procario </a:t>
            </a:r>
          </a:p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Vera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Bibbs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46" name="Line 22"/>
          <p:cNvSpPr>
            <a:spLocks noChangeShapeType="1"/>
          </p:cNvSpPr>
          <p:nvPr/>
        </p:nvSpPr>
        <p:spPr bwMode="auto">
          <a:xfrm flipV="1">
            <a:off x="4867275" y="3442478"/>
            <a:ext cx="3186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7" name="Line 23"/>
          <p:cNvSpPr>
            <a:spLocks noChangeShapeType="1"/>
          </p:cNvSpPr>
          <p:nvPr/>
        </p:nvSpPr>
        <p:spPr bwMode="auto">
          <a:xfrm>
            <a:off x="4878388" y="3444065"/>
            <a:ext cx="22225" cy="180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8" name="Rectangle 24"/>
          <p:cNvSpPr>
            <a:spLocks noChangeArrowheads="1"/>
          </p:cNvSpPr>
          <p:nvPr/>
        </p:nvSpPr>
        <p:spPr bwMode="auto">
          <a:xfrm>
            <a:off x="5800725" y="34313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 Facilities Development</a:t>
            </a:r>
          </a:p>
        </p:txBody>
      </p:sp>
      <p:sp>
        <p:nvSpPr>
          <p:cNvPr id="461849" name="Rectangle 25"/>
          <p:cNvSpPr>
            <a:spLocks noChangeArrowheads="1"/>
          </p:cNvSpPr>
          <p:nvPr/>
        </p:nvSpPr>
        <p:spPr bwMode="auto">
          <a:xfrm>
            <a:off x="2905125" y="4393390"/>
            <a:ext cx="0" cy="19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42038" rIns="0" bIns="42038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endParaRPr lang="en-US" sz="800" b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0" name="Rectangle 26"/>
          <p:cNvSpPr>
            <a:spLocks noChangeArrowheads="1"/>
          </p:cNvSpPr>
          <p:nvPr/>
        </p:nvSpPr>
        <p:spPr bwMode="auto">
          <a:xfrm>
            <a:off x="2241550" y="3657416"/>
            <a:ext cx="1428750" cy="9280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General Accelerator R&amp;D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L.K. Len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John Boger</a:t>
            </a:r>
          </a:p>
          <a:p>
            <a:pPr algn="ctr" defTabSz="820738" eaLnBrk="0" hangingPunct="0"/>
            <a:r>
              <a:rPr lang="en-US" sz="1000" dirty="0">
                <a:solidFill>
                  <a:srgbClr val="FF0000"/>
                </a:solidFill>
                <a:latin typeface="Arial Narrow" pitchFamily="34" charset="0"/>
              </a:rPr>
              <a:t>Eric Colby (IPA)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Ken Marken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Michael Zisman (</a:t>
            </a:r>
            <a:r>
              <a:rPr lang="en-US" sz="1000" dirty="0" err="1" smtClean="0">
                <a:solidFill>
                  <a:srgbClr val="FF0000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)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1" name="Rectangle 27"/>
          <p:cNvSpPr>
            <a:spLocks noChangeArrowheads="1"/>
          </p:cNvSpPr>
          <p:nvPr/>
        </p:nvSpPr>
        <p:spPr bwMode="auto">
          <a:xfrm>
            <a:off x="2230438" y="4618799"/>
            <a:ext cx="1414462" cy="49928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Detector R&amp;D</a:t>
            </a:r>
            <a:endParaRPr lang="en-US" sz="10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Glen Crawford (Acting)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Peter Kim (</a:t>
            </a:r>
            <a:r>
              <a:rPr lang="en-US" sz="1000" dirty="0" err="1" smtClean="0">
                <a:solidFill>
                  <a:srgbClr val="FF0000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)</a:t>
            </a:r>
            <a:endParaRPr lang="en-US" sz="1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61852" name="Rectangle 28"/>
          <p:cNvSpPr>
            <a:spLocks noChangeArrowheads="1"/>
          </p:cNvSpPr>
          <p:nvPr/>
        </p:nvSpPr>
        <p:spPr bwMode="auto">
          <a:xfrm>
            <a:off x="2235200" y="5158565"/>
            <a:ext cx="1409700" cy="46753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Computational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HEP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Lali Chatterjee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Larry Price (</a:t>
            </a:r>
            <a:r>
              <a:rPr lang="en-US" sz="1000" dirty="0" err="1" smtClean="0">
                <a:solidFill>
                  <a:srgbClr val="FF0000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)</a:t>
            </a:r>
          </a:p>
          <a:p>
            <a:pPr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3" name="Rectangle 29"/>
          <p:cNvSpPr>
            <a:spLocks noChangeArrowheads="1"/>
          </p:cNvSpPr>
          <p:nvPr/>
        </p:nvSpPr>
        <p:spPr bwMode="auto">
          <a:xfrm>
            <a:off x="522287" y="5484990"/>
            <a:ext cx="1530350" cy="5536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Theoretical Physics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Keith Dienes (IPA)</a:t>
            </a:r>
          </a:p>
        </p:txBody>
      </p:sp>
      <p:sp>
        <p:nvSpPr>
          <p:cNvPr id="461854" name="Rectangle 30"/>
          <p:cNvSpPr>
            <a:spLocks noChangeArrowheads="1"/>
          </p:cNvSpPr>
          <p:nvPr/>
        </p:nvSpPr>
        <p:spPr bwMode="auto">
          <a:xfrm>
            <a:off x="539750" y="3640916"/>
            <a:ext cx="1504950" cy="647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Energy Frontier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Abid Patwa 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David Boehnlein (IPA)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James Stone (IPA)</a:t>
            </a:r>
            <a:endParaRPr lang="en-US" sz="1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61855" name="Rectangle 31"/>
          <p:cNvSpPr>
            <a:spLocks noChangeArrowheads="1"/>
          </p:cNvSpPr>
          <p:nvPr/>
        </p:nvSpPr>
        <p:spPr bwMode="auto">
          <a:xfrm>
            <a:off x="533400" y="4321952"/>
            <a:ext cx="1517650" cy="482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Intensity Frontier</a:t>
            </a:r>
            <a:endParaRPr lang="en-US" sz="10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Alan Stone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Tim Bolton (IPA)</a:t>
            </a:r>
            <a:endParaRPr lang="en-US" sz="1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61856" name="Rectangle 32"/>
          <p:cNvSpPr>
            <a:spLocks noChangeArrowheads="1"/>
          </p:cNvSpPr>
          <p:nvPr/>
        </p:nvSpPr>
        <p:spPr bwMode="auto">
          <a:xfrm>
            <a:off x="531813" y="4850104"/>
            <a:ext cx="1520824" cy="599621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>
              <a:lnSpc>
                <a:spcPct val="95000"/>
              </a:lnSpc>
            </a:pPr>
            <a:r>
              <a:rPr lang="en-US" sz="900" b="0" dirty="0" smtClean="0">
                <a:solidFill>
                  <a:srgbClr val="3333CC"/>
                </a:solidFill>
                <a:latin typeface="Arial Narrow" pitchFamily="34" charset="0"/>
              </a:rPr>
              <a:t>Cosmic Frontier</a:t>
            </a:r>
            <a:endParaRPr lang="en-US" sz="9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Kathy Turner</a:t>
            </a: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Michael Salamon</a:t>
            </a: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Anwar Bhatti (IPA)</a:t>
            </a:r>
          </a:p>
        </p:txBody>
      </p:sp>
      <p:sp>
        <p:nvSpPr>
          <p:cNvPr id="461857" name="Rectangle 33"/>
          <p:cNvSpPr>
            <a:spLocks noChangeArrowheads="1"/>
          </p:cNvSpPr>
          <p:nvPr/>
        </p:nvSpPr>
        <p:spPr bwMode="auto">
          <a:xfrm>
            <a:off x="4222749" y="3733800"/>
            <a:ext cx="1444625" cy="406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err="1">
                <a:solidFill>
                  <a:srgbClr val="3333CC"/>
                </a:solidFill>
                <a:latin typeface="Arial Narrow" pitchFamily="34" charset="0"/>
              </a:rPr>
              <a:t>Fermilab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 Complex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John Kogut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8" name="Rectangle 34"/>
          <p:cNvSpPr>
            <a:spLocks noChangeArrowheads="1"/>
          </p:cNvSpPr>
          <p:nvPr/>
        </p:nvSpPr>
        <p:spPr bwMode="auto">
          <a:xfrm>
            <a:off x="4217988" y="4288615"/>
            <a:ext cx="1458912" cy="482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LHC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Operations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  <a:cs typeface="Arial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James Stone (IPA)</a:t>
            </a:r>
          </a:p>
          <a:p>
            <a:pPr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  <a:cs typeface="Arial" pitchFamily="34" charset="0"/>
            </a:endParaRPr>
          </a:p>
          <a:p>
            <a:pPr algn="ctr" defTabSz="820738" eaLnBrk="0" hangingPunct="0"/>
            <a:endParaRPr lang="en-US" sz="800" b="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9" name="Rectangle 35"/>
          <p:cNvSpPr>
            <a:spLocks noChangeArrowheads="1"/>
          </p:cNvSpPr>
          <p:nvPr/>
        </p:nvSpPr>
        <p:spPr bwMode="auto">
          <a:xfrm>
            <a:off x="4219575" y="4875990"/>
            <a:ext cx="1447800" cy="4841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Other Operations</a:t>
            </a:r>
          </a:p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 (SLAC/Other Labs)</a:t>
            </a:r>
          </a:p>
          <a:p>
            <a:pPr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John Kogut</a:t>
            </a:r>
          </a:p>
        </p:txBody>
      </p:sp>
      <p:sp>
        <p:nvSpPr>
          <p:cNvPr id="461860" name="Line 36"/>
          <p:cNvSpPr>
            <a:spLocks noChangeShapeType="1"/>
          </p:cNvSpPr>
          <p:nvPr/>
        </p:nvSpPr>
        <p:spPr bwMode="auto">
          <a:xfrm flipH="1">
            <a:off x="2155825" y="1520015"/>
            <a:ext cx="547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1" name="Line 37"/>
          <p:cNvSpPr>
            <a:spLocks noChangeShapeType="1"/>
          </p:cNvSpPr>
          <p:nvPr/>
        </p:nvSpPr>
        <p:spPr bwMode="auto">
          <a:xfrm flipH="1">
            <a:off x="5956300" y="152160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2" name="Line 38"/>
          <p:cNvSpPr>
            <a:spLocks noChangeShapeType="1"/>
          </p:cNvSpPr>
          <p:nvPr/>
        </p:nvSpPr>
        <p:spPr bwMode="auto">
          <a:xfrm flipH="1">
            <a:off x="5530850" y="1526365"/>
            <a:ext cx="476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3" name="Rectangle 39"/>
          <p:cNvSpPr>
            <a:spLocks noChangeArrowheads="1"/>
          </p:cNvSpPr>
          <p:nvPr/>
        </p:nvSpPr>
        <p:spPr bwMode="auto">
          <a:xfrm>
            <a:off x="2695574" y="970740"/>
            <a:ext cx="3622675" cy="11112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3240" rIns="0" bIns="43240" anchor="ctr"/>
          <a:lstStyle/>
          <a:p>
            <a:pPr algn="ctr" defTabSz="865188" eaLnBrk="0" hangingPunct="0"/>
            <a:endParaRPr lang="en-US" sz="220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5" name="Text Box 41"/>
          <p:cNvSpPr txBox="1">
            <a:spLocks noChangeArrowheads="1"/>
          </p:cNvSpPr>
          <p:nvPr/>
        </p:nvSpPr>
        <p:spPr bwMode="auto">
          <a:xfrm>
            <a:off x="2738438" y="1348565"/>
            <a:ext cx="3500437" cy="69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 dirty="0" smtClean="0">
                <a:solidFill>
                  <a:srgbClr val="3333CC"/>
                </a:solidFill>
                <a:latin typeface="Arial Narrow" pitchFamily="34" charset="0"/>
              </a:rPr>
              <a:t>James Siegrist (IPA)</a:t>
            </a:r>
            <a:endParaRPr lang="en-US" sz="140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Sherry Pepper-Roby </a:t>
            </a:r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Eric Colby (IPA)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6" name="Text Box 42"/>
          <p:cNvSpPr txBox="1">
            <a:spLocks noChangeArrowheads="1"/>
          </p:cNvSpPr>
          <p:nvPr/>
        </p:nvSpPr>
        <p:spPr bwMode="auto">
          <a:xfrm>
            <a:off x="2725738" y="900890"/>
            <a:ext cx="35687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/>
            <a:r>
              <a:rPr lang="en-US" sz="21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Office of High Energy Physics</a:t>
            </a:r>
          </a:p>
        </p:txBody>
      </p:sp>
      <p:sp>
        <p:nvSpPr>
          <p:cNvPr id="461867" name="Line 43"/>
          <p:cNvSpPr>
            <a:spLocks noChangeShapeType="1"/>
          </p:cNvSpPr>
          <p:nvPr/>
        </p:nvSpPr>
        <p:spPr bwMode="auto">
          <a:xfrm>
            <a:off x="2701925" y="1270778"/>
            <a:ext cx="3609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8" name="Rectangle 44"/>
          <p:cNvSpPr>
            <a:spLocks noChangeArrowheads="1"/>
          </p:cNvSpPr>
          <p:nvPr/>
        </p:nvSpPr>
        <p:spPr bwMode="auto">
          <a:xfrm>
            <a:off x="361950" y="1121732"/>
            <a:ext cx="2135188" cy="85946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1029" rIns="0" bIns="41029" anchor="ctr"/>
          <a:lstStyle/>
          <a:p>
            <a:pPr marL="57150" algn="ctr" defTabSz="82073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       </a:t>
            </a:r>
            <a:endParaRPr lang="en-US" sz="12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marL="57150" algn="ctr" defTabSz="820738" eaLnBrk="0" hangingPunct="0"/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HEP </a:t>
            </a:r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Budget and Planning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Donna Gilbert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Dean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Oyler</a:t>
            </a:r>
          </a:p>
          <a:p>
            <a:pPr marL="57150"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John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Boger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Larry Price (</a:t>
            </a:r>
            <a:r>
              <a:rPr lang="en-US" sz="1000" dirty="0" err="1" smtClean="0">
                <a:solidFill>
                  <a:srgbClr val="3333CC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)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  <a:p>
            <a:pPr marL="57150"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9" name="Rectangle 45"/>
          <p:cNvSpPr>
            <a:spLocks noChangeArrowheads="1"/>
          </p:cNvSpPr>
          <p:nvPr/>
        </p:nvSpPr>
        <p:spPr bwMode="auto">
          <a:xfrm>
            <a:off x="6510338" y="1310281"/>
            <a:ext cx="2417762" cy="42141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>
            <a:spAutoFit/>
          </a:bodyPr>
          <a:lstStyle/>
          <a:p>
            <a:pPr marL="57150" algn="ctr" defTabSz="82073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HEP Operations</a:t>
            </a:r>
          </a:p>
          <a:p>
            <a:pPr marL="57150"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Kathy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Yarmas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0" name="Line 46"/>
          <p:cNvSpPr>
            <a:spLocks noChangeShapeType="1"/>
          </p:cNvSpPr>
          <p:nvPr/>
        </p:nvSpPr>
        <p:spPr bwMode="auto">
          <a:xfrm flipV="1">
            <a:off x="2149475" y="2159000"/>
            <a:ext cx="4213226" cy="53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72" name="Rectangle 48"/>
          <p:cNvSpPr>
            <a:spLocks noChangeArrowheads="1"/>
          </p:cNvSpPr>
          <p:nvPr/>
        </p:nvSpPr>
        <p:spPr bwMode="auto">
          <a:xfrm>
            <a:off x="5768975" y="3746501"/>
            <a:ext cx="1296988" cy="406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LARP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Bruce Strauss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4" name="Rectangle 50"/>
          <p:cNvSpPr>
            <a:spLocks noChangeArrowheads="1"/>
          </p:cNvSpPr>
          <p:nvPr/>
        </p:nvSpPr>
        <p:spPr bwMode="auto">
          <a:xfrm>
            <a:off x="2236788" y="5706433"/>
            <a:ext cx="1408112" cy="35559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SBIR/STTR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Ken Marken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6" name="Rectangle 52"/>
          <p:cNvSpPr>
            <a:spLocks noChangeArrowheads="1"/>
          </p:cNvSpPr>
          <p:nvPr/>
        </p:nvSpPr>
        <p:spPr bwMode="auto">
          <a:xfrm>
            <a:off x="7431088" y="3416300"/>
            <a:ext cx="1236662" cy="30777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 Instrumentation</a:t>
            </a:r>
          </a:p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&amp;  Major Systems</a:t>
            </a:r>
          </a:p>
        </p:txBody>
      </p:sp>
      <p:sp>
        <p:nvSpPr>
          <p:cNvPr id="461877" name="Rectangle 53"/>
          <p:cNvSpPr>
            <a:spLocks noChangeArrowheads="1"/>
          </p:cNvSpPr>
          <p:nvPr/>
        </p:nvSpPr>
        <p:spPr bwMode="auto">
          <a:xfrm>
            <a:off x="4267200" y="34313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>
                <a:solidFill>
                  <a:srgbClr val="3333CC"/>
                </a:solidFill>
                <a:latin typeface="Arial Narrow" pitchFamily="34" charset="0"/>
              </a:rPr>
              <a:t> Facility Operations</a:t>
            </a:r>
          </a:p>
        </p:txBody>
      </p:sp>
      <p:sp>
        <p:nvSpPr>
          <p:cNvPr id="461878" name="Rectangle 54"/>
          <p:cNvSpPr>
            <a:spLocks noChangeArrowheads="1"/>
          </p:cNvSpPr>
          <p:nvPr/>
        </p:nvSpPr>
        <p:spPr bwMode="auto">
          <a:xfrm>
            <a:off x="2276475" y="3429000"/>
            <a:ext cx="1236663" cy="1538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Research Technology</a:t>
            </a:r>
          </a:p>
        </p:txBody>
      </p:sp>
      <p:sp>
        <p:nvSpPr>
          <p:cNvPr id="461879" name="Rectangle 55"/>
          <p:cNvSpPr>
            <a:spLocks noChangeArrowheads="1"/>
          </p:cNvSpPr>
          <p:nvPr/>
        </p:nvSpPr>
        <p:spPr bwMode="auto">
          <a:xfrm>
            <a:off x="584200" y="34059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>
                <a:solidFill>
                  <a:srgbClr val="3333CC"/>
                </a:solidFill>
                <a:latin typeface="Arial Narrow" pitchFamily="34" charset="0"/>
              </a:rPr>
              <a:t> Physics Research</a:t>
            </a:r>
          </a:p>
        </p:txBody>
      </p:sp>
      <p:sp>
        <p:nvSpPr>
          <p:cNvPr id="461880" name="Rectangle 56"/>
          <p:cNvSpPr>
            <a:spLocks noChangeArrowheads="1"/>
          </p:cNvSpPr>
          <p:nvPr/>
        </p:nvSpPr>
        <p:spPr bwMode="auto">
          <a:xfrm>
            <a:off x="7239699" y="3833359"/>
            <a:ext cx="1774345" cy="193480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NOvA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FF"/>
                </a:solidFill>
                <a:latin typeface="Arial Narrow" pitchFamily="34" charset="0"/>
              </a:rPr>
              <a:t>Ted Lavine</a:t>
            </a:r>
            <a:endParaRPr lang="en-US" sz="1000" dirty="0">
              <a:solidFill>
                <a:srgbClr val="3333FF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MicroBooNE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– </a:t>
            </a:r>
            <a:r>
              <a:rPr lang="en-US" sz="1000" dirty="0" smtClean="0">
                <a:solidFill>
                  <a:srgbClr val="3333FF"/>
                </a:solidFill>
                <a:latin typeface="Arial Narrow" pitchFamily="34" charset="0"/>
              </a:rPr>
              <a:t>Ted Lavine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Mu2e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Ted Lavine </a:t>
            </a: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LSSTcam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Helmut Marsiske </a:t>
            </a:r>
            <a:endParaRPr lang="en-US" sz="1000" dirty="0" smtClean="0">
              <a:solidFill>
                <a:srgbClr val="3333FF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APUL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– Bruce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Strauss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LBNE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– Mike Procario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Belle-II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– Helmut Marsiske 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CMS Upgrade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ATLAS Upgrade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DESI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Kathy Turner</a:t>
            </a: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Muon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g-2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– Ted Lavine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Dark Matter G2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Helmut Marsiske</a:t>
            </a:r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82" name="Text Box 58"/>
          <p:cNvSpPr txBox="1">
            <a:spLocks noChangeArrowheads="1"/>
          </p:cNvSpPr>
          <p:nvPr/>
        </p:nvSpPr>
        <p:spPr bwMode="auto">
          <a:xfrm>
            <a:off x="1514654" y="201947"/>
            <a:ext cx="627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rgbClr val="3333CC"/>
                </a:solidFill>
                <a:latin typeface="Tahoma" pitchFamily="34" charset="0"/>
              </a:rPr>
              <a:t>HEP Organization Chart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800725" y="4288615"/>
            <a:ext cx="1326524" cy="46990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normAutofit fontScale="92500"/>
          </a:bodyPr>
          <a:lstStyle/>
          <a:p>
            <a:pPr algn="ctr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Muon Accelerator  (MAP) </a:t>
            </a:r>
          </a:p>
          <a:p>
            <a:pPr algn="ctr" eaLnBrk="0" hangingPunct="0"/>
            <a:r>
              <a:rPr lang="en-US" sz="1100" dirty="0" smtClean="0">
                <a:solidFill>
                  <a:srgbClr val="3333CC"/>
                </a:solidFill>
                <a:latin typeface="Arial Narrow" pitchFamily="34" charset="0"/>
              </a:rPr>
              <a:t>Bruce Strauss</a:t>
            </a:r>
          </a:p>
          <a:p>
            <a:pPr algn="ctr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61950" y="2170890"/>
            <a:ext cx="3615139" cy="398321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61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8" name="Oval 4"/>
          <p:cNvSpPr>
            <a:spLocks noChangeArrowheads="1"/>
          </p:cNvSpPr>
          <p:nvPr/>
        </p:nvSpPr>
        <p:spPr bwMode="auto">
          <a:xfrm>
            <a:off x="6580188" y="6062032"/>
            <a:ext cx="87312" cy="92075"/>
          </a:xfrm>
          <a:prstGeom prst="ellipse">
            <a:avLst/>
          </a:prstGeom>
          <a:noFill/>
          <a:ln w="127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29" name="Line 5"/>
          <p:cNvSpPr>
            <a:spLocks noChangeShapeType="1"/>
          </p:cNvSpPr>
          <p:nvPr/>
        </p:nvSpPr>
        <p:spPr bwMode="auto">
          <a:xfrm>
            <a:off x="8564563" y="5158565"/>
            <a:ext cx="0" cy="100013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1" name="Line 7"/>
          <p:cNvSpPr>
            <a:spLocks noChangeShapeType="1"/>
          </p:cNvSpPr>
          <p:nvPr/>
        </p:nvSpPr>
        <p:spPr bwMode="auto">
          <a:xfrm>
            <a:off x="6362700" y="2159000"/>
            <a:ext cx="50979" cy="21296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2" name="Line 8"/>
          <p:cNvSpPr>
            <a:spLocks noChangeShapeType="1"/>
          </p:cNvSpPr>
          <p:nvPr/>
        </p:nvSpPr>
        <p:spPr bwMode="auto">
          <a:xfrm>
            <a:off x="8034339" y="3521853"/>
            <a:ext cx="4762" cy="16724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3" name="Line 9"/>
          <p:cNvSpPr>
            <a:spLocks noChangeShapeType="1"/>
          </p:cNvSpPr>
          <p:nvPr/>
        </p:nvSpPr>
        <p:spPr bwMode="auto">
          <a:xfrm>
            <a:off x="2895600" y="3417078"/>
            <a:ext cx="9525" cy="235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4" name="Line 10"/>
          <p:cNvSpPr>
            <a:spLocks noChangeShapeType="1"/>
          </p:cNvSpPr>
          <p:nvPr/>
        </p:nvSpPr>
        <p:spPr bwMode="auto">
          <a:xfrm flipH="1">
            <a:off x="2112963" y="2164181"/>
            <a:ext cx="25400" cy="12527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>
            <a:off x="1214438" y="3426603"/>
            <a:ext cx="11112" cy="2335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 flipV="1">
            <a:off x="4479925" y="2035953"/>
            <a:ext cx="7938" cy="134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7" name="Line 13"/>
          <p:cNvSpPr>
            <a:spLocks noChangeShapeType="1"/>
          </p:cNvSpPr>
          <p:nvPr/>
        </p:nvSpPr>
        <p:spPr bwMode="auto">
          <a:xfrm flipV="1">
            <a:off x="1230313" y="3421840"/>
            <a:ext cx="166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8" name="Rectangle 14"/>
          <p:cNvSpPr>
            <a:spLocks noChangeArrowheads="1"/>
          </p:cNvSpPr>
          <p:nvPr/>
        </p:nvSpPr>
        <p:spPr bwMode="auto">
          <a:xfrm>
            <a:off x="947738" y="2307415"/>
            <a:ext cx="2366962" cy="10128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 dirty="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39" name="Text Box 15"/>
          <p:cNvSpPr txBox="1">
            <a:spLocks noChangeArrowheads="1"/>
          </p:cNvSpPr>
          <p:nvPr/>
        </p:nvSpPr>
        <p:spPr bwMode="auto">
          <a:xfrm>
            <a:off x="985543" y="2632853"/>
            <a:ext cx="2313282" cy="918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240" rIns="0" bIns="43240">
            <a:spAutoFit/>
          </a:bodyPr>
          <a:lstStyle/>
          <a:p>
            <a:pPr algn="ctr" defTabSz="86518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Glen </a:t>
            </a:r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Crawford</a:t>
            </a:r>
          </a:p>
          <a:p>
            <a:pPr algn="ctr" defTabSz="86518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Michael Cooke (AAAS Fellow)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  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Janice Hannan                   Kristi Naehr    </a:t>
            </a:r>
          </a:p>
          <a:p>
            <a:pPr algn="ctr" defTabSz="86518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   Christie Ashton                 Wanda Morris</a:t>
            </a:r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	</a:t>
            </a:r>
            <a:endParaRPr lang="en-US" sz="12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40" name="Text Box 16"/>
          <p:cNvSpPr txBox="1">
            <a:spLocks noChangeArrowheads="1"/>
          </p:cNvSpPr>
          <p:nvPr/>
        </p:nvSpPr>
        <p:spPr bwMode="auto">
          <a:xfrm>
            <a:off x="950913" y="2355040"/>
            <a:ext cx="23256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 dirty="0">
                <a:solidFill>
                  <a:srgbClr val="3333CC"/>
                </a:solidFill>
                <a:latin typeface="Arial Narrow" pitchFamily="34" charset="0"/>
              </a:rPr>
              <a:t>Research &amp; Technology Division</a:t>
            </a:r>
          </a:p>
        </p:txBody>
      </p:sp>
      <p:sp>
        <p:nvSpPr>
          <p:cNvPr id="461841" name="Line 17"/>
          <p:cNvSpPr>
            <a:spLocks noChangeShapeType="1"/>
          </p:cNvSpPr>
          <p:nvPr/>
        </p:nvSpPr>
        <p:spPr bwMode="auto">
          <a:xfrm flipV="1">
            <a:off x="985543" y="2621657"/>
            <a:ext cx="2346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2" name="Rectangle 18"/>
          <p:cNvSpPr>
            <a:spLocks noChangeArrowheads="1"/>
          </p:cNvSpPr>
          <p:nvPr/>
        </p:nvSpPr>
        <p:spPr bwMode="auto">
          <a:xfrm>
            <a:off x="4830763" y="2310590"/>
            <a:ext cx="3130550" cy="10128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3" name="Text Box 19"/>
          <p:cNvSpPr txBox="1">
            <a:spLocks noChangeArrowheads="1"/>
          </p:cNvSpPr>
          <p:nvPr/>
        </p:nvSpPr>
        <p:spPr bwMode="auto">
          <a:xfrm>
            <a:off x="4835525" y="2372503"/>
            <a:ext cx="31162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>
                <a:solidFill>
                  <a:srgbClr val="3333CC"/>
                </a:solidFill>
                <a:latin typeface="Arial Narrow" pitchFamily="34" charset="0"/>
              </a:rPr>
              <a:t>Facilities Division</a:t>
            </a:r>
          </a:p>
        </p:txBody>
      </p:sp>
      <p:sp>
        <p:nvSpPr>
          <p:cNvPr id="461844" name="Line 20"/>
          <p:cNvSpPr>
            <a:spLocks noChangeShapeType="1"/>
          </p:cNvSpPr>
          <p:nvPr/>
        </p:nvSpPr>
        <p:spPr bwMode="auto">
          <a:xfrm>
            <a:off x="4832350" y="2603788"/>
            <a:ext cx="3119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5" name="Text Box 21"/>
          <p:cNvSpPr txBox="1">
            <a:spLocks noChangeArrowheads="1"/>
          </p:cNvSpPr>
          <p:nvPr/>
        </p:nvSpPr>
        <p:spPr bwMode="auto">
          <a:xfrm>
            <a:off x="4833938" y="2723341"/>
            <a:ext cx="3097212" cy="42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43240" rIns="0" bIns="43240">
            <a:spAutoFit/>
          </a:bodyPr>
          <a:lstStyle/>
          <a:p>
            <a:pPr algn="ctr" defTabSz="86518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Mike Procario </a:t>
            </a:r>
          </a:p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Vera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Bibbs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46" name="Line 22"/>
          <p:cNvSpPr>
            <a:spLocks noChangeShapeType="1"/>
          </p:cNvSpPr>
          <p:nvPr/>
        </p:nvSpPr>
        <p:spPr bwMode="auto">
          <a:xfrm flipV="1">
            <a:off x="4867275" y="3442478"/>
            <a:ext cx="3186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7" name="Line 23"/>
          <p:cNvSpPr>
            <a:spLocks noChangeShapeType="1"/>
          </p:cNvSpPr>
          <p:nvPr/>
        </p:nvSpPr>
        <p:spPr bwMode="auto">
          <a:xfrm>
            <a:off x="4878388" y="3444065"/>
            <a:ext cx="22225" cy="180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48" name="Rectangle 24"/>
          <p:cNvSpPr>
            <a:spLocks noChangeArrowheads="1"/>
          </p:cNvSpPr>
          <p:nvPr/>
        </p:nvSpPr>
        <p:spPr bwMode="auto">
          <a:xfrm>
            <a:off x="5800725" y="34313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 Facilities Development</a:t>
            </a:r>
          </a:p>
        </p:txBody>
      </p:sp>
      <p:sp>
        <p:nvSpPr>
          <p:cNvPr id="461849" name="Rectangle 25"/>
          <p:cNvSpPr>
            <a:spLocks noChangeArrowheads="1"/>
          </p:cNvSpPr>
          <p:nvPr/>
        </p:nvSpPr>
        <p:spPr bwMode="auto">
          <a:xfrm>
            <a:off x="2905125" y="4393390"/>
            <a:ext cx="0" cy="19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42038" rIns="0" bIns="42038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endParaRPr lang="en-US" sz="800" b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0" name="Rectangle 26"/>
          <p:cNvSpPr>
            <a:spLocks noChangeArrowheads="1"/>
          </p:cNvSpPr>
          <p:nvPr/>
        </p:nvSpPr>
        <p:spPr bwMode="auto">
          <a:xfrm>
            <a:off x="2241550" y="3657416"/>
            <a:ext cx="1428750" cy="9280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General Accelerator R&amp;D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L.K. Len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John Boger</a:t>
            </a:r>
          </a:p>
          <a:p>
            <a:pPr algn="ctr" defTabSz="820738" eaLnBrk="0" hangingPunct="0"/>
            <a:r>
              <a:rPr lang="en-US" sz="1000" dirty="0">
                <a:solidFill>
                  <a:srgbClr val="FF0000"/>
                </a:solidFill>
                <a:latin typeface="Arial Narrow" pitchFamily="34" charset="0"/>
              </a:rPr>
              <a:t>Eric Colby (IPA)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Ken Marken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Michael Zisman (</a:t>
            </a:r>
            <a:r>
              <a:rPr lang="en-US" sz="1000" dirty="0" err="1" smtClean="0">
                <a:solidFill>
                  <a:srgbClr val="FF0000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)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1" name="Rectangle 27"/>
          <p:cNvSpPr>
            <a:spLocks noChangeArrowheads="1"/>
          </p:cNvSpPr>
          <p:nvPr/>
        </p:nvSpPr>
        <p:spPr bwMode="auto">
          <a:xfrm>
            <a:off x="2230438" y="4618799"/>
            <a:ext cx="1414462" cy="49928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Detector R&amp;D</a:t>
            </a:r>
            <a:endParaRPr lang="en-US" sz="10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Glen Crawford (Acting)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Peter Kim (</a:t>
            </a:r>
            <a:r>
              <a:rPr lang="en-US" sz="1000" dirty="0" err="1" smtClean="0">
                <a:solidFill>
                  <a:srgbClr val="FF0000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)</a:t>
            </a:r>
            <a:endParaRPr lang="en-US" sz="1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61852" name="Rectangle 28"/>
          <p:cNvSpPr>
            <a:spLocks noChangeArrowheads="1"/>
          </p:cNvSpPr>
          <p:nvPr/>
        </p:nvSpPr>
        <p:spPr bwMode="auto">
          <a:xfrm>
            <a:off x="2235200" y="5158565"/>
            <a:ext cx="1409700" cy="46753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Computational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HEP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Lali Chatterjee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Larry Price (</a:t>
            </a:r>
            <a:r>
              <a:rPr lang="en-US" sz="1000" dirty="0" err="1" smtClean="0">
                <a:solidFill>
                  <a:srgbClr val="FF0000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)</a:t>
            </a:r>
          </a:p>
          <a:p>
            <a:pPr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3" name="Rectangle 29"/>
          <p:cNvSpPr>
            <a:spLocks noChangeArrowheads="1"/>
          </p:cNvSpPr>
          <p:nvPr/>
        </p:nvSpPr>
        <p:spPr bwMode="auto">
          <a:xfrm>
            <a:off x="522287" y="5484990"/>
            <a:ext cx="1530350" cy="5536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Theoretical Physics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Keith Dienes (IPA)</a:t>
            </a:r>
          </a:p>
        </p:txBody>
      </p:sp>
      <p:sp>
        <p:nvSpPr>
          <p:cNvPr id="461854" name="Rectangle 30"/>
          <p:cNvSpPr>
            <a:spLocks noChangeArrowheads="1"/>
          </p:cNvSpPr>
          <p:nvPr/>
        </p:nvSpPr>
        <p:spPr bwMode="auto">
          <a:xfrm>
            <a:off x="539750" y="3640916"/>
            <a:ext cx="1504950" cy="647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Energy Frontier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Abid Patwa 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David Boehnlein (IPA)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James Stone (IPA)</a:t>
            </a:r>
            <a:endParaRPr lang="en-US" sz="1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61855" name="Rectangle 31"/>
          <p:cNvSpPr>
            <a:spLocks noChangeArrowheads="1"/>
          </p:cNvSpPr>
          <p:nvPr/>
        </p:nvSpPr>
        <p:spPr bwMode="auto">
          <a:xfrm>
            <a:off x="533400" y="4321952"/>
            <a:ext cx="1517650" cy="482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Intensity Frontier</a:t>
            </a:r>
            <a:endParaRPr lang="en-US" sz="10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Alan Stone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Tim Bolton (IPA)</a:t>
            </a:r>
            <a:endParaRPr lang="en-US" sz="1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61856" name="Rectangle 32"/>
          <p:cNvSpPr>
            <a:spLocks noChangeArrowheads="1"/>
          </p:cNvSpPr>
          <p:nvPr/>
        </p:nvSpPr>
        <p:spPr bwMode="auto">
          <a:xfrm>
            <a:off x="531813" y="4850104"/>
            <a:ext cx="1520824" cy="599621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>
              <a:lnSpc>
                <a:spcPct val="95000"/>
              </a:lnSpc>
            </a:pPr>
            <a:r>
              <a:rPr lang="en-US" sz="900" b="0" dirty="0" smtClean="0">
                <a:solidFill>
                  <a:srgbClr val="3333CC"/>
                </a:solidFill>
                <a:latin typeface="Arial Narrow" pitchFamily="34" charset="0"/>
              </a:rPr>
              <a:t>Cosmic Frontier</a:t>
            </a:r>
            <a:endParaRPr lang="en-US" sz="900" b="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Kathy Turner</a:t>
            </a: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Michael Salamon</a:t>
            </a:r>
          </a:p>
          <a:p>
            <a:pPr algn="ctr" defTabSz="820738" eaLnBrk="0" hangingPunct="0">
              <a:lnSpc>
                <a:spcPct val="95000"/>
              </a:lnSpc>
            </a:pPr>
            <a:r>
              <a:rPr lang="en-US" sz="1000" dirty="0" smtClean="0">
                <a:solidFill>
                  <a:srgbClr val="FF0000"/>
                </a:solidFill>
                <a:latin typeface="Arial Narrow" pitchFamily="34" charset="0"/>
              </a:rPr>
              <a:t>Anwar Bhatti (IPA)</a:t>
            </a:r>
          </a:p>
        </p:txBody>
      </p:sp>
      <p:sp>
        <p:nvSpPr>
          <p:cNvPr id="461857" name="Rectangle 33"/>
          <p:cNvSpPr>
            <a:spLocks noChangeArrowheads="1"/>
          </p:cNvSpPr>
          <p:nvPr/>
        </p:nvSpPr>
        <p:spPr bwMode="auto">
          <a:xfrm>
            <a:off x="4222749" y="3733800"/>
            <a:ext cx="1444625" cy="406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 err="1">
                <a:solidFill>
                  <a:srgbClr val="3333CC"/>
                </a:solidFill>
                <a:latin typeface="Arial Narrow" pitchFamily="34" charset="0"/>
              </a:rPr>
              <a:t>Fermilab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 Complex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John Kogut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8" name="Rectangle 34"/>
          <p:cNvSpPr>
            <a:spLocks noChangeArrowheads="1"/>
          </p:cNvSpPr>
          <p:nvPr/>
        </p:nvSpPr>
        <p:spPr bwMode="auto">
          <a:xfrm>
            <a:off x="4217988" y="4288615"/>
            <a:ext cx="1458912" cy="482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LHC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Operations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  <a:cs typeface="Arial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James Stone (IPA)</a:t>
            </a:r>
          </a:p>
          <a:p>
            <a:pPr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  <a:cs typeface="Arial" pitchFamily="34" charset="0"/>
            </a:endParaRPr>
          </a:p>
          <a:p>
            <a:pPr algn="ctr" defTabSz="820738" eaLnBrk="0" hangingPunct="0"/>
            <a:endParaRPr lang="en-US" sz="800" b="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59" name="Rectangle 35"/>
          <p:cNvSpPr>
            <a:spLocks noChangeArrowheads="1"/>
          </p:cNvSpPr>
          <p:nvPr/>
        </p:nvSpPr>
        <p:spPr bwMode="auto">
          <a:xfrm>
            <a:off x="4219575" y="4875990"/>
            <a:ext cx="1447800" cy="4841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Other Operations</a:t>
            </a:r>
          </a:p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 (SLAC/Other Labs)</a:t>
            </a:r>
          </a:p>
          <a:p>
            <a:pPr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John Kogut</a:t>
            </a:r>
          </a:p>
        </p:txBody>
      </p:sp>
      <p:sp>
        <p:nvSpPr>
          <p:cNvPr id="461860" name="Line 36"/>
          <p:cNvSpPr>
            <a:spLocks noChangeShapeType="1"/>
          </p:cNvSpPr>
          <p:nvPr/>
        </p:nvSpPr>
        <p:spPr bwMode="auto">
          <a:xfrm flipH="1">
            <a:off x="2155825" y="1520015"/>
            <a:ext cx="547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1" name="Line 37"/>
          <p:cNvSpPr>
            <a:spLocks noChangeShapeType="1"/>
          </p:cNvSpPr>
          <p:nvPr/>
        </p:nvSpPr>
        <p:spPr bwMode="auto">
          <a:xfrm flipH="1">
            <a:off x="5956300" y="152160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2" name="Line 38"/>
          <p:cNvSpPr>
            <a:spLocks noChangeShapeType="1"/>
          </p:cNvSpPr>
          <p:nvPr/>
        </p:nvSpPr>
        <p:spPr bwMode="auto">
          <a:xfrm flipH="1">
            <a:off x="5530850" y="1526365"/>
            <a:ext cx="476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rIns="0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3" name="Rectangle 39"/>
          <p:cNvSpPr>
            <a:spLocks noChangeArrowheads="1"/>
          </p:cNvSpPr>
          <p:nvPr/>
        </p:nvSpPr>
        <p:spPr bwMode="auto">
          <a:xfrm>
            <a:off x="2695574" y="970740"/>
            <a:ext cx="3622675" cy="11112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3240" rIns="0" bIns="43240" anchor="ctr"/>
          <a:lstStyle/>
          <a:p>
            <a:pPr algn="ctr" defTabSz="865188" eaLnBrk="0" hangingPunct="0"/>
            <a:endParaRPr lang="en-US" sz="220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5" name="Text Box 41"/>
          <p:cNvSpPr txBox="1">
            <a:spLocks noChangeArrowheads="1"/>
          </p:cNvSpPr>
          <p:nvPr/>
        </p:nvSpPr>
        <p:spPr bwMode="auto">
          <a:xfrm>
            <a:off x="2738438" y="1348565"/>
            <a:ext cx="3500437" cy="69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>
              <a:lnSpc>
                <a:spcPct val="90000"/>
              </a:lnSpc>
            </a:pPr>
            <a:r>
              <a:rPr lang="en-US" sz="1400" dirty="0" smtClean="0">
                <a:solidFill>
                  <a:srgbClr val="3333CC"/>
                </a:solidFill>
                <a:latin typeface="Arial Narrow" pitchFamily="34" charset="0"/>
              </a:rPr>
              <a:t>James Siegrist (IPA)</a:t>
            </a:r>
            <a:endParaRPr lang="en-US" sz="1400" dirty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Sherry Pepper-Roby </a:t>
            </a:r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65188" eaLnBrk="0" hangingPunct="0">
              <a:lnSpc>
                <a:spcPct val="90000"/>
              </a:lnSpc>
            </a:pP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Eric Colby (IPA)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6" name="Text Box 42"/>
          <p:cNvSpPr txBox="1">
            <a:spLocks noChangeArrowheads="1"/>
          </p:cNvSpPr>
          <p:nvPr/>
        </p:nvSpPr>
        <p:spPr bwMode="auto">
          <a:xfrm>
            <a:off x="2725738" y="900890"/>
            <a:ext cx="35687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3240" rIns="0" bIns="43240">
            <a:spAutoFit/>
          </a:bodyPr>
          <a:lstStyle/>
          <a:p>
            <a:pPr algn="ctr" defTabSz="865188" eaLnBrk="0" hangingPunct="0"/>
            <a:r>
              <a:rPr lang="en-US" sz="21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Office of High Energy Physics</a:t>
            </a:r>
          </a:p>
        </p:txBody>
      </p:sp>
      <p:sp>
        <p:nvSpPr>
          <p:cNvPr id="461867" name="Line 43"/>
          <p:cNvSpPr>
            <a:spLocks noChangeShapeType="1"/>
          </p:cNvSpPr>
          <p:nvPr/>
        </p:nvSpPr>
        <p:spPr bwMode="auto">
          <a:xfrm>
            <a:off x="2701925" y="1270778"/>
            <a:ext cx="3609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68" name="Rectangle 44"/>
          <p:cNvSpPr>
            <a:spLocks noChangeArrowheads="1"/>
          </p:cNvSpPr>
          <p:nvPr/>
        </p:nvSpPr>
        <p:spPr bwMode="auto">
          <a:xfrm>
            <a:off x="361950" y="1121732"/>
            <a:ext cx="2135188" cy="85946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1029" rIns="0" bIns="41029" anchor="ctr"/>
          <a:lstStyle/>
          <a:p>
            <a:pPr marL="57150" algn="ctr" defTabSz="82073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       </a:t>
            </a:r>
            <a:endParaRPr lang="en-US" sz="120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marL="57150" algn="ctr" defTabSz="820738" eaLnBrk="0" hangingPunct="0"/>
            <a:r>
              <a:rPr lang="en-US" sz="1200" dirty="0" smtClean="0">
                <a:solidFill>
                  <a:srgbClr val="3333CC"/>
                </a:solidFill>
                <a:latin typeface="Arial Narrow" pitchFamily="34" charset="0"/>
              </a:rPr>
              <a:t>HEP </a:t>
            </a:r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Budget and Planning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Donna Gilbert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Dean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Oyler</a:t>
            </a:r>
          </a:p>
          <a:p>
            <a:pPr marL="57150"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John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Boger</a:t>
            </a:r>
          </a:p>
          <a:p>
            <a:pPr marL="57150"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Larry Price (</a:t>
            </a:r>
            <a:r>
              <a:rPr lang="en-US" sz="1000" dirty="0" err="1" smtClean="0">
                <a:solidFill>
                  <a:srgbClr val="3333CC"/>
                </a:solidFill>
                <a:latin typeface="Arial Narrow" pitchFamily="34" charset="0"/>
              </a:rPr>
              <a:t>Detailee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)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  <a:p>
            <a:pPr marL="57150" algn="ctr" defTabSz="820738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69" name="Rectangle 45"/>
          <p:cNvSpPr>
            <a:spLocks noChangeArrowheads="1"/>
          </p:cNvSpPr>
          <p:nvPr/>
        </p:nvSpPr>
        <p:spPr bwMode="auto">
          <a:xfrm>
            <a:off x="6510338" y="1310281"/>
            <a:ext cx="2417762" cy="42141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>
            <a:spAutoFit/>
          </a:bodyPr>
          <a:lstStyle/>
          <a:p>
            <a:pPr marL="57150" algn="ctr" defTabSz="820738" eaLnBrk="0" hangingPunct="0"/>
            <a:r>
              <a:rPr lang="en-US" sz="1200" dirty="0">
                <a:solidFill>
                  <a:srgbClr val="3333CC"/>
                </a:solidFill>
                <a:latin typeface="Arial Narrow" pitchFamily="34" charset="0"/>
              </a:rPr>
              <a:t>HEP Operations</a:t>
            </a:r>
          </a:p>
          <a:p>
            <a:pPr marL="57150" algn="ctr" defTabSz="82073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Kathy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Yarmas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0" name="Line 46"/>
          <p:cNvSpPr>
            <a:spLocks noChangeShapeType="1"/>
          </p:cNvSpPr>
          <p:nvPr/>
        </p:nvSpPr>
        <p:spPr bwMode="auto">
          <a:xfrm flipV="1">
            <a:off x="2149475" y="2159000"/>
            <a:ext cx="4213226" cy="53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eaLnBrk="0" hangingPunct="0"/>
            <a:endParaRPr lang="en-US" sz="2000">
              <a:solidFill>
                <a:srgbClr val="3333CC"/>
              </a:solidFill>
              <a:latin typeface="Tahoma" pitchFamily="34" charset="0"/>
            </a:endParaRPr>
          </a:p>
        </p:txBody>
      </p:sp>
      <p:sp>
        <p:nvSpPr>
          <p:cNvPr id="461872" name="Rectangle 48"/>
          <p:cNvSpPr>
            <a:spLocks noChangeArrowheads="1"/>
          </p:cNvSpPr>
          <p:nvPr/>
        </p:nvSpPr>
        <p:spPr bwMode="auto">
          <a:xfrm>
            <a:off x="5768975" y="3746501"/>
            <a:ext cx="1296988" cy="406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LARP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Bruce Strauss 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4" name="Rectangle 50"/>
          <p:cNvSpPr>
            <a:spLocks noChangeArrowheads="1"/>
          </p:cNvSpPr>
          <p:nvPr/>
        </p:nvSpPr>
        <p:spPr bwMode="auto">
          <a:xfrm>
            <a:off x="2236788" y="5706433"/>
            <a:ext cx="1408112" cy="35559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SBIR/STTR</a:t>
            </a:r>
          </a:p>
          <a:p>
            <a:pPr algn="ctr" defTabSz="820738" eaLnBrk="0" hangingPunct="0"/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Ken Marken</a:t>
            </a:r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76" name="Rectangle 52"/>
          <p:cNvSpPr>
            <a:spLocks noChangeArrowheads="1"/>
          </p:cNvSpPr>
          <p:nvPr/>
        </p:nvSpPr>
        <p:spPr bwMode="auto">
          <a:xfrm>
            <a:off x="7431088" y="3416300"/>
            <a:ext cx="1236662" cy="30777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 Instrumentation</a:t>
            </a:r>
          </a:p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&amp;  Major Systems</a:t>
            </a:r>
          </a:p>
        </p:txBody>
      </p:sp>
      <p:sp>
        <p:nvSpPr>
          <p:cNvPr id="461877" name="Rectangle 53"/>
          <p:cNvSpPr>
            <a:spLocks noChangeArrowheads="1"/>
          </p:cNvSpPr>
          <p:nvPr/>
        </p:nvSpPr>
        <p:spPr bwMode="auto">
          <a:xfrm>
            <a:off x="4267200" y="34313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>
                <a:solidFill>
                  <a:srgbClr val="3333CC"/>
                </a:solidFill>
                <a:latin typeface="Arial Narrow" pitchFamily="34" charset="0"/>
              </a:rPr>
              <a:t> Facility Operations</a:t>
            </a:r>
          </a:p>
        </p:txBody>
      </p:sp>
      <p:sp>
        <p:nvSpPr>
          <p:cNvPr id="461878" name="Rectangle 54"/>
          <p:cNvSpPr>
            <a:spLocks noChangeArrowheads="1"/>
          </p:cNvSpPr>
          <p:nvPr/>
        </p:nvSpPr>
        <p:spPr bwMode="auto">
          <a:xfrm>
            <a:off x="2276475" y="3429000"/>
            <a:ext cx="1236663" cy="1538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 defTabSz="865188" eaLnBrk="0" hangingPunct="0"/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Research Technology</a:t>
            </a:r>
          </a:p>
        </p:txBody>
      </p:sp>
      <p:sp>
        <p:nvSpPr>
          <p:cNvPr id="461879" name="Rectangle 55"/>
          <p:cNvSpPr>
            <a:spLocks noChangeArrowheads="1"/>
          </p:cNvSpPr>
          <p:nvPr/>
        </p:nvSpPr>
        <p:spPr bwMode="auto">
          <a:xfrm>
            <a:off x="584200" y="3405965"/>
            <a:ext cx="1236663" cy="161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65188" eaLnBrk="0" hangingPunct="0"/>
            <a:r>
              <a:rPr lang="en-US" sz="1000">
                <a:solidFill>
                  <a:srgbClr val="3333CC"/>
                </a:solidFill>
                <a:latin typeface="Arial Narrow" pitchFamily="34" charset="0"/>
              </a:rPr>
              <a:t> Physics Research</a:t>
            </a:r>
          </a:p>
        </p:txBody>
      </p:sp>
      <p:sp>
        <p:nvSpPr>
          <p:cNvPr id="461880" name="Rectangle 56"/>
          <p:cNvSpPr>
            <a:spLocks noChangeArrowheads="1"/>
          </p:cNvSpPr>
          <p:nvPr/>
        </p:nvSpPr>
        <p:spPr bwMode="auto">
          <a:xfrm>
            <a:off x="7239699" y="3833359"/>
            <a:ext cx="1774345" cy="193480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41029" rIns="0" bIns="41029" anchor="ctr"/>
          <a:lstStyle/>
          <a:p>
            <a:pPr algn="ctr" defTabSz="820738" eaLnBrk="0" hangingPunct="0"/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NOvA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FF"/>
                </a:solidFill>
                <a:latin typeface="Arial Narrow" pitchFamily="34" charset="0"/>
              </a:rPr>
              <a:t>Ted Lavine</a:t>
            </a:r>
            <a:endParaRPr lang="en-US" sz="1000" dirty="0">
              <a:solidFill>
                <a:srgbClr val="3333FF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MicroBooNE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– </a:t>
            </a:r>
            <a:r>
              <a:rPr lang="en-US" sz="1000" dirty="0" smtClean="0">
                <a:solidFill>
                  <a:srgbClr val="3333FF"/>
                </a:solidFill>
                <a:latin typeface="Arial Narrow" pitchFamily="34" charset="0"/>
              </a:rPr>
              <a:t>Ted Lavine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Mu2e </a:t>
            </a:r>
            <a:r>
              <a:rPr lang="en-US" sz="1000" b="0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Ted Lavine </a:t>
            </a: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LSSTcam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Helmut Marsiske </a:t>
            </a:r>
            <a:endParaRPr lang="en-US" sz="1000" dirty="0" smtClean="0">
              <a:solidFill>
                <a:srgbClr val="3333FF"/>
              </a:solidFill>
              <a:latin typeface="Arial Narrow" pitchFamily="34" charset="0"/>
            </a:endParaRP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APUL </a:t>
            </a:r>
            <a:r>
              <a:rPr lang="en-US" sz="1000" dirty="0">
                <a:solidFill>
                  <a:srgbClr val="3333CC"/>
                </a:solidFill>
                <a:latin typeface="Arial Narrow" pitchFamily="34" charset="0"/>
              </a:rPr>
              <a:t>– Bruce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Strauss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LBNE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– Mike Procario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Belle-II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– Helmut Marsiske 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CMS Upgrade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ATLAS Upgrade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Simona Rolli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DESI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Kathy Turner</a:t>
            </a:r>
          </a:p>
          <a:p>
            <a:pPr algn="ctr" defTabSz="820738" eaLnBrk="0" hangingPunct="0"/>
            <a:r>
              <a:rPr lang="en-US" sz="1000" b="0" dirty="0" err="1" smtClean="0">
                <a:solidFill>
                  <a:srgbClr val="3333CC"/>
                </a:solidFill>
                <a:latin typeface="Arial Narrow" pitchFamily="34" charset="0"/>
              </a:rPr>
              <a:t>Muon</a:t>
            </a:r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 g-2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– Ted Lavine</a:t>
            </a:r>
          </a:p>
          <a:p>
            <a:pPr algn="ctr" defTabSz="820738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Dark Matter G2 – </a:t>
            </a:r>
            <a:r>
              <a:rPr lang="en-US" sz="1000" dirty="0" smtClean="0">
                <a:solidFill>
                  <a:srgbClr val="3333CC"/>
                </a:solidFill>
                <a:latin typeface="Arial Narrow" pitchFamily="34" charset="0"/>
              </a:rPr>
              <a:t>Helmut Marsiske</a:t>
            </a:r>
            <a:endParaRPr lang="en-US" sz="1000" b="0" dirty="0" smtClean="0">
              <a:solidFill>
                <a:srgbClr val="3333CC"/>
              </a:solidFill>
              <a:latin typeface="Arial Narrow" pitchFamily="34" charset="0"/>
            </a:endParaRPr>
          </a:p>
          <a:p>
            <a:pPr algn="ctr" defTabSz="820738" eaLnBrk="0" hangingPunct="0"/>
            <a:endParaRPr lang="en-US" sz="1000" dirty="0" smtClean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461882" name="Text Box 58"/>
          <p:cNvSpPr txBox="1">
            <a:spLocks noChangeArrowheads="1"/>
          </p:cNvSpPr>
          <p:nvPr/>
        </p:nvSpPr>
        <p:spPr bwMode="auto">
          <a:xfrm>
            <a:off x="1514654" y="201947"/>
            <a:ext cx="627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rgbClr val="3333CC"/>
                </a:solidFill>
                <a:latin typeface="Tahoma" pitchFamily="34" charset="0"/>
              </a:rPr>
              <a:t>HEP Organization Chart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800725" y="4288615"/>
            <a:ext cx="1326524" cy="46990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normAutofit fontScale="92500"/>
          </a:bodyPr>
          <a:lstStyle/>
          <a:p>
            <a:pPr algn="ctr" eaLnBrk="0" hangingPunct="0"/>
            <a:r>
              <a:rPr lang="en-US" sz="1000" b="0" dirty="0" smtClean="0">
                <a:solidFill>
                  <a:srgbClr val="3333CC"/>
                </a:solidFill>
                <a:latin typeface="Arial Narrow" pitchFamily="34" charset="0"/>
              </a:rPr>
              <a:t>Muon Accelerator  (MAP) </a:t>
            </a:r>
          </a:p>
          <a:p>
            <a:pPr algn="ctr" eaLnBrk="0" hangingPunct="0"/>
            <a:r>
              <a:rPr lang="en-US" sz="1100" dirty="0" smtClean="0">
                <a:solidFill>
                  <a:srgbClr val="3333CC"/>
                </a:solidFill>
                <a:latin typeface="Arial Narrow" pitchFamily="34" charset="0"/>
              </a:rPr>
              <a:t>Bruce Strauss</a:t>
            </a:r>
          </a:p>
          <a:p>
            <a:pPr algn="ctr" eaLnBrk="0" hangingPunct="0"/>
            <a:endParaRPr lang="en-US" sz="1000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61950" y="2170890"/>
            <a:ext cx="3615139" cy="398321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7258" y="5392332"/>
            <a:ext cx="3152441" cy="1465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Help Wanted! </a:t>
            </a:r>
          </a:p>
          <a:p>
            <a:r>
              <a:rPr lang="en-US" b="0" dirty="0">
                <a:solidFill>
                  <a:srgbClr val="7030A0"/>
                </a:solidFill>
              </a:rPr>
              <a:t>Research Division seeking talented physicists to implement P5 plan</a:t>
            </a:r>
            <a:r>
              <a:rPr lang="en-US" b="0" dirty="0" smtClean="0">
                <a:solidFill>
                  <a:srgbClr val="7030A0"/>
                </a:solidFill>
              </a:rPr>
              <a:t>. </a:t>
            </a:r>
            <a:endParaRPr lang="en-US" b="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93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Context: overall HEP budgets have been declining for over a decade (at least in level of effort if not total dollars)</a:t>
            </a:r>
          </a:p>
          <a:p>
            <a:pPr lvl="1"/>
            <a:r>
              <a:rPr lang="en-US" dirty="0" smtClean="0"/>
              <a:t>However Research budgets grew dramatically in mid-2000’s (mostly due to growth in Technology R&amp;D) and only now are starting to come back down (see next slide) </a:t>
            </a:r>
          </a:p>
          <a:p>
            <a:pPr lvl="1"/>
            <a:r>
              <a:rPr lang="en-US" dirty="0" smtClean="0"/>
              <a:t>P5 recommendation to increase investment in new facilities and experiments while maintaining Research &gt;40% of the HEP budget will be challenging but looks do-able</a:t>
            </a:r>
          </a:p>
          <a:p>
            <a:pPr lvl="2"/>
            <a:r>
              <a:rPr lang="en-US" dirty="0" smtClean="0"/>
              <a:t>Some of this will come from redirection of Technology R&amp;D efforts into new projects</a:t>
            </a:r>
          </a:p>
          <a:p>
            <a:pPr lvl="2"/>
            <a:r>
              <a:rPr lang="en-US" dirty="0" smtClean="0"/>
              <a:t>Some of this will come from redirection of lab research programs to better align with P5 priorities</a:t>
            </a:r>
          </a:p>
          <a:p>
            <a:pPr lvl="2"/>
            <a:r>
              <a:rPr lang="en-US" dirty="0" smtClean="0"/>
              <a:t>Some of this will come from ramping out of activities that were not recommended by P5 in any scenario</a:t>
            </a:r>
          </a:p>
          <a:p>
            <a:pPr lvl="3"/>
            <a:r>
              <a:rPr lang="en-US" dirty="0" smtClean="0"/>
              <a:t>Depending on the situation modest R&amp;D efforts may still be supported</a:t>
            </a:r>
          </a:p>
          <a:p>
            <a:pPr lvl="3"/>
            <a:r>
              <a:rPr lang="en-US" dirty="0" smtClean="0"/>
              <a:t>Program Managers will discuss details in Breakout sessions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 Research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F4B2E3-7CDC-4972-8D42-2D141A8D5E9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6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 HEP (March 2014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PP2010-Nov2004">
  <a:themeElements>
    <a:clrScheme name="EPP2010-Nov200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PP2010-Nov200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PP2010-Nov20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P2010-Nov200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P2010-Nov200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P2010-Nov200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P2010-Nov20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P2010-Nov20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P2010-Nov20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32370</TotalTime>
  <Words>1946</Words>
  <Application>Microsoft Office PowerPoint</Application>
  <PresentationFormat>On-screen Show (4:3)</PresentationFormat>
  <Paragraphs>383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DOE HEP (March 2014)</vt:lpstr>
      <vt:lpstr>EPP2010-Nov2004</vt:lpstr>
      <vt:lpstr>High Energy Physics Research Program</vt:lpstr>
      <vt:lpstr>Outline</vt:lpstr>
      <vt:lpstr>Inaugural HEP PI Meeting</vt:lpstr>
      <vt:lpstr>We Rely on PIs</vt:lpstr>
      <vt:lpstr>DOE HEP 101</vt:lpstr>
      <vt:lpstr>PowerPoint Presentation</vt:lpstr>
      <vt:lpstr>PowerPoint Presentation</vt:lpstr>
      <vt:lpstr>PowerPoint Presentation</vt:lpstr>
      <vt:lpstr>HEP Research Program</vt:lpstr>
      <vt:lpstr>PowerPoint Presentation</vt:lpstr>
      <vt:lpstr>HEP Research Priorities</vt:lpstr>
      <vt:lpstr>Relevant P5 Recommendations</vt:lpstr>
      <vt:lpstr>Timelines</vt:lpstr>
      <vt:lpstr>Outline of the Rest of the Meeting</vt:lpstr>
    </vt:vector>
  </TitlesOfParts>
  <Company>U.S. Department of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mormaLa</dc:creator>
  <cp:lastModifiedBy>crawforg</cp:lastModifiedBy>
  <cp:revision>2237</cp:revision>
  <cp:lastPrinted>2013-10-24T22:27:27Z</cp:lastPrinted>
  <dcterms:created xsi:type="dcterms:W3CDTF">2008-09-17T19:05:33Z</dcterms:created>
  <dcterms:modified xsi:type="dcterms:W3CDTF">2014-06-13T18:00:12Z</dcterms:modified>
</cp:coreProperties>
</file>