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317" r:id="rId3"/>
    <p:sldId id="315" r:id="rId4"/>
    <p:sldId id="266" r:id="rId5"/>
    <p:sldId id="308" r:id="rId6"/>
    <p:sldId id="316" r:id="rId7"/>
    <p:sldId id="318" r:id="rId8"/>
    <p:sldId id="311" r:id="rId9"/>
    <p:sldId id="312" r:id="rId10"/>
    <p:sldId id="313" r:id="rId11"/>
    <p:sldId id="305" r:id="rId12"/>
    <p:sldId id="310" r:id="rId13"/>
    <p:sldId id="298" r:id="rId14"/>
    <p:sldId id="299" r:id="rId15"/>
    <p:sldId id="302" r:id="rId16"/>
    <p:sldId id="304" r:id="rId17"/>
    <p:sldId id="303" r:id="rId18"/>
    <p:sldId id="280" r:id="rId19"/>
    <p:sldId id="282" r:id="rId20"/>
    <p:sldId id="281" r:id="rId21"/>
    <p:sldId id="258" r:id="rId22"/>
    <p:sldId id="265" r:id="rId23"/>
    <p:sldId id="263" r:id="rId24"/>
    <p:sldId id="289" r:id="rId25"/>
    <p:sldId id="273" r:id="rId26"/>
    <p:sldId id="275" r:id="rId27"/>
    <p:sldId id="27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36" autoAdjust="0"/>
    <p:restoredTop sz="89812" autoAdjust="0"/>
  </p:normalViewPr>
  <p:slideViewPr>
    <p:cSldViewPr>
      <p:cViewPr varScale="1">
        <p:scale>
          <a:sx n="120" d="100"/>
          <a:sy n="120" d="100"/>
        </p:scale>
        <p:origin x="-2472" y="-104"/>
      </p:cViewPr>
      <p:guideLst>
        <p:guide orient="horz" pos="2160"/>
        <p:guide pos="2880"/>
      </p:guideLst>
    </p:cSldViewPr>
  </p:slideViewPr>
  <p:notesTextViewPr>
    <p:cViewPr>
      <p:scale>
        <a:sx n="1" d="1"/>
        <a:sy n="1" d="1"/>
      </p:scale>
      <p:origin x="0" y="0"/>
    </p:cViewPr>
  </p:notesTextViewPr>
  <p:sorterViewPr>
    <p:cViewPr>
      <p:scale>
        <a:sx n="154" d="100"/>
        <a:sy n="154"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jrall:Documents:Planetary%20Science%20Division:Presentations:OCS%2030%20Sept%202014:Grant%20Stats%20Aug%2014%20ROSES13.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Workbook4"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1"/>
          <c:order val="0"/>
          <c:tx>
            <c:v>PSD Total # Submit</c:v>
          </c:tx>
          <c:marker>
            <c:symbol val="none"/>
          </c:marker>
          <c:cat>
            <c:numRef>
              <c:f>Sheet1!$A$2:$A$7</c:f>
              <c:numCache>
                <c:formatCode>General</c:formatCode>
                <c:ptCount val="6"/>
                <c:pt idx="0">
                  <c:v>2008.0</c:v>
                </c:pt>
                <c:pt idx="1">
                  <c:v>2009.0</c:v>
                </c:pt>
                <c:pt idx="2">
                  <c:v>2010.0</c:v>
                </c:pt>
                <c:pt idx="3">
                  <c:v>2011.0</c:v>
                </c:pt>
                <c:pt idx="4">
                  <c:v>2012.0</c:v>
                </c:pt>
                <c:pt idx="5">
                  <c:v>2013.0</c:v>
                </c:pt>
              </c:numCache>
            </c:numRef>
          </c:cat>
          <c:val>
            <c:numRef>
              <c:f>Sheet1!$B$2:$B$7</c:f>
              <c:numCache>
                <c:formatCode>General</c:formatCode>
                <c:ptCount val="6"/>
                <c:pt idx="0">
                  <c:v>1307.0</c:v>
                </c:pt>
                <c:pt idx="1">
                  <c:v>1353.0</c:v>
                </c:pt>
                <c:pt idx="2">
                  <c:v>1519.0</c:v>
                </c:pt>
                <c:pt idx="3">
                  <c:v>1531.0</c:v>
                </c:pt>
                <c:pt idx="4">
                  <c:v>1297.0</c:v>
                </c:pt>
                <c:pt idx="5">
                  <c:v>1341.0</c:v>
                </c:pt>
              </c:numCache>
            </c:numRef>
          </c:val>
          <c:smooth val="0"/>
        </c:ser>
        <c:ser>
          <c:idx val="2"/>
          <c:order val="1"/>
          <c:marker>
            <c:symbol val="none"/>
          </c:marker>
          <c:cat>
            <c:numRef>
              <c:f>Sheet1!$A$2:$A$7</c:f>
              <c:numCache>
                <c:formatCode>General</c:formatCode>
                <c:ptCount val="6"/>
                <c:pt idx="0">
                  <c:v>2008.0</c:v>
                </c:pt>
                <c:pt idx="1">
                  <c:v>2009.0</c:v>
                </c:pt>
                <c:pt idx="2">
                  <c:v>2010.0</c:v>
                </c:pt>
                <c:pt idx="3">
                  <c:v>2011.0</c:v>
                </c:pt>
                <c:pt idx="4">
                  <c:v>2012.0</c:v>
                </c:pt>
                <c:pt idx="5">
                  <c:v>2013.0</c:v>
                </c:pt>
              </c:numCache>
            </c:numRef>
          </c:cat>
          <c:val>
            <c:numRef>
              <c:f>Sheet1!$C$2:$C$7</c:f>
            </c:numRef>
          </c:val>
          <c:smooth val="0"/>
        </c:ser>
        <c:ser>
          <c:idx val="3"/>
          <c:order val="2"/>
          <c:marker>
            <c:symbol val="none"/>
          </c:marker>
          <c:cat>
            <c:numRef>
              <c:f>Sheet1!$A$2:$A$7</c:f>
              <c:numCache>
                <c:formatCode>General</c:formatCode>
                <c:ptCount val="6"/>
                <c:pt idx="0">
                  <c:v>2008.0</c:v>
                </c:pt>
                <c:pt idx="1">
                  <c:v>2009.0</c:v>
                </c:pt>
                <c:pt idx="2">
                  <c:v>2010.0</c:v>
                </c:pt>
                <c:pt idx="3">
                  <c:v>2011.0</c:v>
                </c:pt>
                <c:pt idx="4">
                  <c:v>2012.0</c:v>
                </c:pt>
                <c:pt idx="5">
                  <c:v>2013.0</c:v>
                </c:pt>
              </c:numCache>
            </c:numRef>
          </c:cat>
          <c:val>
            <c:numRef>
              <c:f>Sheet1!$D$2:$D$7</c:f>
            </c:numRef>
          </c:val>
          <c:smooth val="0"/>
        </c:ser>
        <c:ser>
          <c:idx val="4"/>
          <c:order val="3"/>
          <c:marker>
            <c:symbol val="none"/>
          </c:marker>
          <c:cat>
            <c:numRef>
              <c:f>Sheet1!$A$2:$A$7</c:f>
              <c:numCache>
                <c:formatCode>General</c:formatCode>
                <c:ptCount val="6"/>
                <c:pt idx="0">
                  <c:v>2008.0</c:v>
                </c:pt>
                <c:pt idx="1">
                  <c:v>2009.0</c:v>
                </c:pt>
                <c:pt idx="2">
                  <c:v>2010.0</c:v>
                </c:pt>
                <c:pt idx="3">
                  <c:v>2011.0</c:v>
                </c:pt>
                <c:pt idx="4">
                  <c:v>2012.0</c:v>
                </c:pt>
                <c:pt idx="5">
                  <c:v>2013.0</c:v>
                </c:pt>
              </c:numCache>
            </c:numRef>
          </c:cat>
          <c:val>
            <c:numRef>
              <c:f>Sheet1!$E$2:$E$7</c:f>
            </c:numRef>
          </c:val>
          <c:smooth val="0"/>
        </c:ser>
        <c:ser>
          <c:idx val="5"/>
          <c:order val="4"/>
          <c:tx>
            <c:v>PSD Total # Selected</c:v>
          </c:tx>
          <c:marker>
            <c:symbol val="none"/>
          </c:marker>
          <c:cat>
            <c:numRef>
              <c:f>Sheet1!$A$2:$A$7</c:f>
              <c:numCache>
                <c:formatCode>General</c:formatCode>
                <c:ptCount val="6"/>
                <c:pt idx="0">
                  <c:v>2008.0</c:v>
                </c:pt>
                <c:pt idx="1">
                  <c:v>2009.0</c:v>
                </c:pt>
                <c:pt idx="2">
                  <c:v>2010.0</c:v>
                </c:pt>
                <c:pt idx="3">
                  <c:v>2011.0</c:v>
                </c:pt>
                <c:pt idx="4">
                  <c:v>2012.0</c:v>
                </c:pt>
                <c:pt idx="5">
                  <c:v>2013.0</c:v>
                </c:pt>
              </c:numCache>
            </c:numRef>
          </c:cat>
          <c:val>
            <c:numRef>
              <c:f>Sheet1!$F$2:$F$7</c:f>
              <c:numCache>
                <c:formatCode>General</c:formatCode>
                <c:ptCount val="6"/>
                <c:pt idx="0">
                  <c:v>384.0</c:v>
                </c:pt>
                <c:pt idx="1">
                  <c:v>382.0</c:v>
                </c:pt>
                <c:pt idx="2">
                  <c:v>346.0</c:v>
                </c:pt>
                <c:pt idx="3">
                  <c:v>323.0</c:v>
                </c:pt>
                <c:pt idx="4">
                  <c:v>270.0</c:v>
                </c:pt>
                <c:pt idx="5">
                  <c:v>330.0</c:v>
                </c:pt>
              </c:numCache>
            </c:numRef>
          </c:val>
          <c:smooth val="0"/>
        </c:ser>
        <c:ser>
          <c:idx val="0"/>
          <c:order val="5"/>
          <c:marker>
            <c:symbol val="none"/>
          </c:marker>
          <c:cat>
            <c:numRef>
              <c:f>Sheet1!$A$2:$A$7</c:f>
              <c:numCache>
                <c:formatCode>General</c:formatCode>
                <c:ptCount val="6"/>
                <c:pt idx="0">
                  <c:v>2008.0</c:v>
                </c:pt>
                <c:pt idx="1">
                  <c:v>2009.0</c:v>
                </c:pt>
                <c:pt idx="2">
                  <c:v>2010.0</c:v>
                </c:pt>
                <c:pt idx="3">
                  <c:v>2011.0</c:v>
                </c:pt>
                <c:pt idx="4">
                  <c:v>2012.0</c:v>
                </c:pt>
                <c:pt idx="5">
                  <c:v>2013.0</c:v>
                </c:pt>
              </c:numCache>
            </c:numRef>
          </c:cat>
          <c:val>
            <c:numRef>
              <c:f>Sheet1!$G$2:$G$7</c:f>
            </c:numRef>
          </c:val>
          <c:smooth val="0"/>
        </c:ser>
        <c:ser>
          <c:idx val="6"/>
          <c:order val="6"/>
          <c:marker>
            <c:symbol val="none"/>
          </c:marker>
          <c:cat>
            <c:numRef>
              <c:f>Sheet1!$A$2:$A$7</c:f>
              <c:numCache>
                <c:formatCode>General</c:formatCode>
                <c:ptCount val="6"/>
                <c:pt idx="0">
                  <c:v>2008.0</c:v>
                </c:pt>
                <c:pt idx="1">
                  <c:v>2009.0</c:v>
                </c:pt>
                <c:pt idx="2">
                  <c:v>2010.0</c:v>
                </c:pt>
                <c:pt idx="3">
                  <c:v>2011.0</c:v>
                </c:pt>
                <c:pt idx="4">
                  <c:v>2012.0</c:v>
                </c:pt>
                <c:pt idx="5">
                  <c:v>2013.0</c:v>
                </c:pt>
              </c:numCache>
            </c:numRef>
          </c:cat>
          <c:val>
            <c:numRef>
              <c:f>Sheet1!$H$2:$H$7</c:f>
            </c:numRef>
          </c:val>
          <c:smooth val="0"/>
        </c:ser>
        <c:ser>
          <c:idx val="7"/>
          <c:order val="7"/>
          <c:marker>
            <c:symbol val="none"/>
          </c:marker>
          <c:cat>
            <c:numRef>
              <c:f>Sheet1!$A$2:$A$7</c:f>
              <c:numCache>
                <c:formatCode>General</c:formatCode>
                <c:ptCount val="6"/>
                <c:pt idx="0">
                  <c:v>2008.0</c:v>
                </c:pt>
                <c:pt idx="1">
                  <c:v>2009.0</c:v>
                </c:pt>
                <c:pt idx="2">
                  <c:v>2010.0</c:v>
                </c:pt>
                <c:pt idx="3">
                  <c:v>2011.0</c:v>
                </c:pt>
                <c:pt idx="4">
                  <c:v>2012.0</c:v>
                </c:pt>
                <c:pt idx="5">
                  <c:v>2013.0</c:v>
                </c:pt>
              </c:numCache>
            </c:numRef>
          </c:cat>
          <c:val>
            <c:numRef>
              <c:f>Sheet1!$I$2:$I$7</c:f>
            </c:numRef>
          </c:val>
          <c:smooth val="0"/>
        </c:ser>
        <c:dLbls>
          <c:showLegendKey val="0"/>
          <c:showVal val="0"/>
          <c:showCatName val="0"/>
          <c:showSerName val="0"/>
          <c:showPercent val="0"/>
          <c:showBubbleSize val="0"/>
        </c:dLbls>
        <c:marker val="1"/>
        <c:smooth val="0"/>
        <c:axId val="2125622312"/>
        <c:axId val="2139508696"/>
      </c:lineChart>
      <c:lineChart>
        <c:grouping val="standard"/>
        <c:varyColors val="0"/>
        <c:ser>
          <c:idx val="8"/>
          <c:order val="8"/>
          <c:tx>
            <c:v>Total PSD % Selected</c:v>
          </c:tx>
          <c:marker>
            <c:symbol val="none"/>
          </c:marker>
          <c:cat>
            <c:numRef>
              <c:f>Sheet1!$A$2:$A$7</c:f>
              <c:numCache>
                <c:formatCode>General</c:formatCode>
                <c:ptCount val="6"/>
                <c:pt idx="0">
                  <c:v>2008.0</c:v>
                </c:pt>
                <c:pt idx="1">
                  <c:v>2009.0</c:v>
                </c:pt>
                <c:pt idx="2">
                  <c:v>2010.0</c:v>
                </c:pt>
                <c:pt idx="3">
                  <c:v>2011.0</c:v>
                </c:pt>
                <c:pt idx="4">
                  <c:v>2012.0</c:v>
                </c:pt>
                <c:pt idx="5">
                  <c:v>2013.0</c:v>
                </c:pt>
              </c:numCache>
            </c:numRef>
          </c:cat>
          <c:val>
            <c:numRef>
              <c:f>Sheet1!$J$2:$J$7</c:f>
              <c:numCache>
                <c:formatCode>0</c:formatCode>
                <c:ptCount val="6"/>
                <c:pt idx="0">
                  <c:v>29.0</c:v>
                </c:pt>
                <c:pt idx="1">
                  <c:v>28.0</c:v>
                </c:pt>
                <c:pt idx="2">
                  <c:v>23.0</c:v>
                </c:pt>
                <c:pt idx="3">
                  <c:v>21.0</c:v>
                </c:pt>
                <c:pt idx="4">
                  <c:v>21.0</c:v>
                </c:pt>
                <c:pt idx="5">
                  <c:v>24.60850112</c:v>
                </c:pt>
              </c:numCache>
            </c:numRef>
          </c:val>
          <c:smooth val="0"/>
        </c:ser>
        <c:dLbls>
          <c:showLegendKey val="0"/>
          <c:showVal val="0"/>
          <c:showCatName val="0"/>
          <c:showSerName val="0"/>
          <c:showPercent val="0"/>
          <c:showBubbleSize val="0"/>
        </c:dLbls>
        <c:marker val="1"/>
        <c:smooth val="0"/>
        <c:axId val="2139519752"/>
        <c:axId val="2139514168"/>
      </c:lineChart>
      <c:catAx>
        <c:axId val="2125622312"/>
        <c:scaling>
          <c:orientation val="minMax"/>
        </c:scaling>
        <c:delete val="0"/>
        <c:axPos val="b"/>
        <c:title>
          <c:tx>
            <c:rich>
              <a:bodyPr anchor="ctr" anchorCtr="1"/>
              <a:lstStyle/>
              <a:p>
                <a:pPr>
                  <a:defRPr sz="1400"/>
                </a:pPr>
                <a:r>
                  <a:rPr lang="en-US" sz="1400"/>
                  <a:t>ROSES Year (Add 1 for</a:t>
                </a:r>
                <a:r>
                  <a:rPr lang="en-US" sz="1400" baseline="0"/>
                  <a:t> FY)</a:t>
                </a:r>
                <a:endParaRPr lang="en-US" sz="1400"/>
              </a:p>
            </c:rich>
          </c:tx>
          <c:layout/>
          <c:overlay val="0"/>
        </c:title>
        <c:numFmt formatCode="General" sourceLinked="1"/>
        <c:majorTickMark val="out"/>
        <c:minorTickMark val="none"/>
        <c:tickLblPos val="nextTo"/>
        <c:crossAx val="2139508696"/>
        <c:crosses val="autoZero"/>
        <c:auto val="1"/>
        <c:lblAlgn val="ctr"/>
        <c:lblOffset val="100"/>
        <c:noMultiLvlLbl val="0"/>
      </c:catAx>
      <c:valAx>
        <c:axId val="2139508696"/>
        <c:scaling>
          <c:orientation val="minMax"/>
        </c:scaling>
        <c:delete val="0"/>
        <c:axPos val="l"/>
        <c:majorGridlines/>
        <c:title>
          <c:tx>
            <c:rich>
              <a:bodyPr rot="-5400000" vert="horz"/>
              <a:lstStyle/>
              <a:p>
                <a:pPr>
                  <a:defRPr sz="1400"/>
                </a:pPr>
                <a:r>
                  <a:rPr lang="en-US" sz="1400"/>
                  <a:t>PSD Total # Submitted</a:t>
                </a:r>
              </a:p>
            </c:rich>
          </c:tx>
          <c:layout/>
          <c:overlay val="0"/>
        </c:title>
        <c:numFmt formatCode="General" sourceLinked="1"/>
        <c:majorTickMark val="out"/>
        <c:minorTickMark val="none"/>
        <c:tickLblPos val="nextTo"/>
        <c:crossAx val="2125622312"/>
        <c:crosses val="autoZero"/>
        <c:crossBetween val="between"/>
      </c:valAx>
      <c:valAx>
        <c:axId val="2139514168"/>
        <c:scaling>
          <c:orientation val="minMax"/>
          <c:max val="100.0"/>
        </c:scaling>
        <c:delete val="0"/>
        <c:axPos val="r"/>
        <c:title>
          <c:tx>
            <c:rich>
              <a:bodyPr rot="5400000" vert="horz"/>
              <a:lstStyle/>
              <a:p>
                <a:pPr>
                  <a:defRPr sz="1400" baseline="0"/>
                </a:pPr>
                <a:r>
                  <a:rPr lang="en-US" sz="1400" baseline="0"/>
                  <a:t>PSD Total % Selected</a:t>
                </a:r>
              </a:p>
            </c:rich>
          </c:tx>
          <c:layout/>
          <c:overlay val="0"/>
        </c:title>
        <c:numFmt formatCode="0" sourceLinked="1"/>
        <c:majorTickMark val="out"/>
        <c:minorTickMark val="none"/>
        <c:tickLblPos val="nextTo"/>
        <c:crossAx val="2139519752"/>
        <c:crosses val="max"/>
        <c:crossBetween val="between"/>
      </c:valAx>
      <c:catAx>
        <c:axId val="2139519752"/>
        <c:scaling>
          <c:orientation val="minMax"/>
        </c:scaling>
        <c:delete val="1"/>
        <c:axPos val="b"/>
        <c:numFmt formatCode="General" sourceLinked="1"/>
        <c:majorTickMark val="out"/>
        <c:minorTickMark val="none"/>
        <c:tickLblPos val="nextTo"/>
        <c:crossAx val="2139514168"/>
        <c:crosses val="autoZero"/>
        <c:auto val="1"/>
        <c:lblAlgn val="ctr"/>
        <c:lblOffset val="100"/>
        <c:noMultiLvlLbl val="0"/>
      </c:catAx>
    </c:plotArea>
    <c:legend>
      <c:legendPos val="b"/>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marker>
            <c:symbol val="none"/>
          </c:marker>
          <c:cat>
            <c:strRef>
              <c:f>Sheet1!$B$1:$F$1</c:f>
              <c:strCache>
                <c:ptCount val="5"/>
                <c:pt idx="0">
                  <c:v>FY10</c:v>
                </c:pt>
                <c:pt idx="1">
                  <c:v>FY 11 </c:v>
                </c:pt>
                <c:pt idx="2">
                  <c:v>FY 12</c:v>
                </c:pt>
                <c:pt idx="3">
                  <c:v>FY13</c:v>
                </c:pt>
                <c:pt idx="4">
                  <c:v>FY14</c:v>
                </c:pt>
              </c:strCache>
            </c:strRef>
          </c:cat>
          <c:val>
            <c:numRef>
              <c:f>Sheet1!$B$2:$F$2</c:f>
              <c:numCache>
                <c:formatCode>_(* #,##0.000_);_(* \(#,##0.000\);_(* "-"??_);_(@_)</c:formatCode>
                <c:ptCount val="5"/>
                <c:pt idx="0">
                  <c:v>211.891809</c:v>
                </c:pt>
                <c:pt idx="1">
                  <c:v>227.417</c:v>
                </c:pt>
                <c:pt idx="2">
                  <c:v>252.395847</c:v>
                </c:pt>
                <c:pt idx="3">
                  <c:v>237.894</c:v>
                </c:pt>
                <c:pt idx="4">
                  <c:v>247.164</c:v>
                </c:pt>
              </c:numCache>
            </c:numRef>
          </c:val>
          <c:smooth val="0"/>
        </c:ser>
        <c:ser>
          <c:idx val="1"/>
          <c:order val="1"/>
          <c:marker>
            <c:symbol val="none"/>
          </c:marker>
          <c:cat>
            <c:strRef>
              <c:f>Sheet1!$B$1:$F$1</c:f>
              <c:strCache>
                <c:ptCount val="5"/>
                <c:pt idx="0">
                  <c:v>FY10</c:v>
                </c:pt>
                <c:pt idx="1">
                  <c:v>FY 11 </c:v>
                </c:pt>
                <c:pt idx="2">
                  <c:v>FY 12</c:v>
                </c:pt>
                <c:pt idx="3">
                  <c:v>FY13</c:v>
                </c:pt>
                <c:pt idx="4">
                  <c:v>FY14</c:v>
                </c:pt>
              </c:strCache>
            </c:strRef>
          </c:cat>
          <c:val>
            <c:numRef>
              <c:f>Sheet1!$B$3:$F$3</c:f>
              <c:numCache>
                <c:formatCode>_(* #,##0.000_);_(* \(#,##0.000\);_(* "-"??_);_(@_)</c:formatCode>
                <c:ptCount val="5"/>
                <c:pt idx="0">
                  <c:v>1364.4</c:v>
                </c:pt>
                <c:pt idx="1">
                  <c:v>1446.18</c:v>
                </c:pt>
                <c:pt idx="2" formatCode="0.000">
                  <c:v>1500.0</c:v>
                </c:pt>
                <c:pt idx="3" formatCode="General">
                  <c:v>1188.685</c:v>
                </c:pt>
                <c:pt idx="4" formatCode="General">
                  <c:v>1345.0</c:v>
                </c:pt>
              </c:numCache>
            </c:numRef>
          </c:val>
          <c:smooth val="0"/>
        </c:ser>
        <c:dLbls>
          <c:showLegendKey val="0"/>
          <c:showVal val="0"/>
          <c:showCatName val="0"/>
          <c:showSerName val="0"/>
          <c:showPercent val="0"/>
          <c:showBubbleSize val="0"/>
        </c:dLbls>
        <c:marker val="1"/>
        <c:smooth val="0"/>
        <c:axId val="2137519320"/>
        <c:axId val="2137554648"/>
      </c:lineChart>
      <c:lineChart>
        <c:grouping val="standard"/>
        <c:varyColors val="0"/>
        <c:ser>
          <c:idx val="2"/>
          <c:order val="2"/>
          <c:marker>
            <c:symbol val="none"/>
          </c:marker>
          <c:cat>
            <c:strRef>
              <c:f>Sheet1!$B$1:$F$1</c:f>
              <c:strCache>
                <c:ptCount val="5"/>
                <c:pt idx="0">
                  <c:v>FY10</c:v>
                </c:pt>
                <c:pt idx="1">
                  <c:v>FY 11 </c:v>
                </c:pt>
                <c:pt idx="2">
                  <c:v>FY 12</c:v>
                </c:pt>
                <c:pt idx="3">
                  <c:v>FY13</c:v>
                </c:pt>
                <c:pt idx="4">
                  <c:v>FY14</c:v>
                </c:pt>
              </c:strCache>
            </c:strRef>
          </c:cat>
          <c:val>
            <c:numRef>
              <c:f>Sheet1!$B$4:$F$4</c:f>
              <c:numCache>
                <c:formatCode>0.0%</c:formatCode>
                <c:ptCount val="5"/>
                <c:pt idx="0">
                  <c:v>0.155300358399296</c:v>
                </c:pt>
                <c:pt idx="1">
                  <c:v>0.157253592222268</c:v>
                </c:pt>
                <c:pt idx="2">
                  <c:v>0.168263898</c:v>
                </c:pt>
                <c:pt idx="3">
                  <c:v>0.200132078725651</c:v>
                </c:pt>
                <c:pt idx="4">
                  <c:v>0.183765055762082</c:v>
                </c:pt>
              </c:numCache>
            </c:numRef>
          </c:val>
          <c:smooth val="0"/>
        </c:ser>
        <c:dLbls>
          <c:showLegendKey val="0"/>
          <c:showVal val="0"/>
          <c:showCatName val="0"/>
          <c:showSerName val="0"/>
          <c:showPercent val="0"/>
          <c:showBubbleSize val="0"/>
        </c:dLbls>
        <c:marker val="1"/>
        <c:smooth val="0"/>
        <c:axId val="2137531224"/>
        <c:axId val="2137539576"/>
      </c:lineChart>
      <c:catAx>
        <c:axId val="2137519320"/>
        <c:scaling>
          <c:orientation val="minMax"/>
        </c:scaling>
        <c:delete val="0"/>
        <c:axPos val="b"/>
        <c:majorTickMark val="out"/>
        <c:minorTickMark val="none"/>
        <c:tickLblPos val="nextTo"/>
        <c:crossAx val="2137554648"/>
        <c:crosses val="autoZero"/>
        <c:auto val="1"/>
        <c:lblAlgn val="ctr"/>
        <c:lblOffset val="100"/>
        <c:noMultiLvlLbl val="0"/>
      </c:catAx>
      <c:valAx>
        <c:axId val="2137554648"/>
        <c:scaling>
          <c:orientation val="minMax"/>
        </c:scaling>
        <c:delete val="0"/>
        <c:axPos val="l"/>
        <c:majorGridlines/>
        <c:title>
          <c:tx>
            <c:rich>
              <a:bodyPr rot="-5400000" vert="horz"/>
              <a:lstStyle/>
              <a:p>
                <a:pPr>
                  <a:defRPr/>
                </a:pPr>
                <a:r>
                  <a:rPr lang="en-US"/>
                  <a:t>$M</a:t>
                </a:r>
              </a:p>
            </c:rich>
          </c:tx>
          <c:layout/>
          <c:overlay val="0"/>
        </c:title>
        <c:numFmt formatCode="_(* #,##0.000_);_(* \(#,##0.000\);_(* &quot;-&quot;??_);_(@_)" sourceLinked="1"/>
        <c:majorTickMark val="out"/>
        <c:minorTickMark val="none"/>
        <c:tickLblPos val="nextTo"/>
        <c:crossAx val="2137519320"/>
        <c:crosses val="autoZero"/>
        <c:crossBetween val="between"/>
      </c:valAx>
      <c:valAx>
        <c:axId val="2137539576"/>
        <c:scaling>
          <c:orientation val="minMax"/>
        </c:scaling>
        <c:delete val="0"/>
        <c:axPos val="r"/>
        <c:title>
          <c:tx>
            <c:rich>
              <a:bodyPr rot="-5400000" vert="horz"/>
              <a:lstStyle/>
              <a:p>
                <a:pPr>
                  <a:defRPr/>
                </a:pPr>
                <a:r>
                  <a:rPr lang="en-US"/>
                  <a:t>Percentage</a:t>
                </a:r>
                <a:r>
                  <a:rPr lang="en-US" baseline="0"/>
                  <a:t> of Total PSD Budget</a:t>
                </a:r>
                <a:endParaRPr lang="en-US"/>
              </a:p>
            </c:rich>
          </c:tx>
          <c:layout/>
          <c:overlay val="0"/>
        </c:title>
        <c:numFmt formatCode="0.0%" sourceLinked="1"/>
        <c:majorTickMark val="out"/>
        <c:minorTickMark val="none"/>
        <c:tickLblPos val="nextTo"/>
        <c:crossAx val="2137531224"/>
        <c:crosses val="max"/>
        <c:crossBetween val="between"/>
      </c:valAx>
      <c:catAx>
        <c:axId val="2137531224"/>
        <c:scaling>
          <c:orientation val="minMax"/>
        </c:scaling>
        <c:delete val="1"/>
        <c:axPos val="b"/>
        <c:majorTickMark val="out"/>
        <c:minorTickMark val="none"/>
        <c:tickLblPos val="nextTo"/>
        <c:crossAx val="2137539576"/>
        <c:crosses val="autoZero"/>
        <c:auto val="1"/>
        <c:lblAlgn val="ctr"/>
        <c:lblOffset val="100"/>
        <c:noMultiLvlLbl val="0"/>
      </c:catAx>
    </c:plotArea>
    <c:legend>
      <c:legendPos val="r"/>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9753BE-F76E-4302-B271-F307B126461E}" type="datetimeFigureOut">
              <a:rPr lang="en-US" smtClean="0"/>
              <a:t>11/7/14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D0B217-E1CB-4CCD-851A-1C8FD47F3F4D}" type="slidenum">
              <a:rPr lang="en-US" smtClean="0"/>
              <a:t>‹#›</a:t>
            </a:fld>
            <a:endParaRPr lang="en-US"/>
          </a:p>
        </p:txBody>
      </p:sp>
    </p:spTree>
    <p:extLst>
      <p:ext uri="{BB962C8B-B14F-4D97-AF65-F5344CB8AC3E}">
        <p14:creationId xmlns:p14="http://schemas.microsoft.com/office/powerpoint/2010/main" val="568782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D0B217-E1CB-4CCD-851A-1C8FD47F3F4D}" type="slidenum">
              <a:rPr lang="en-US" smtClean="0"/>
              <a:t>4</a:t>
            </a:fld>
            <a:endParaRPr lang="en-US"/>
          </a:p>
        </p:txBody>
      </p:sp>
    </p:spTree>
    <p:extLst>
      <p:ext uri="{BB962C8B-B14F-4D97-AF65-F5344CB8AC3E}">
        <p14:creationId xmlns:p14="http://schemas.microsoft.com/office/powerpoint/2010/main" val="1710566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Everything is rounded down.</a:t>
            </a:r>
            <a:endParaRPr lang="en-US" dirty="0"/>
          </a:p>
        </p:txBody>
      </p:sp>
      <p:sp>
        <p:nvSpPr>
          <p:cNvPr id="4" name="Slide Number Placeholder 3"/>
          <p:cNvSpPr>
            <a:spLocks noGrp="1"/>
          </p:cNvSpPr>
          <p:nvPr>
            <p:ph type="sldNum" sz="quarter" idx="10"/>
          </p:nvPr>
        </p:nvSpPr>
        <p:spPr/>
        <p:txBody>
          <a:bodyPr/>
          <a:lstStyle/>
          <a:p>
            <a:fld id="{7FD0B217-E1CB-4CCD-851A-1C8FD47F3F4D}" type="slidenum">
              <a:rPr lang="en-US" smtClean="0"/>
              <a:t>15</a:t>
            </a:fld>
            <a:endParaRPr lang="en-US"/>
          </a:p>
        </p:txBody>
      </p:sp>
    </p:spTree>
    <p:extLst>
      <p:ext uri="{BB962C8B-B14F-4D97-AF65-F5344CB8AC3E}">
        <p14:creationId xmlns:p14="http://schemas.microsoft.com/office/powerpoint/2010/main" val="1519607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numbers include CS</a:t>
            </a:r>
            <a:r>
              <a:rPr lang="en-US" baseline="0" dirty="0" smtClean="0"/>
              <a:t> proposals. It would have been too much trouble to try to sort those out. If 2014 proposals have the same CS distribution as 2008-2013, however, it shouldn’t be an issue.</a:t>
            </a:r>
          </a:p>
          <a:p>
            <a:endParaRPr lang="en-US" baseline="0" dirty="0" smtClean="0"/>
          </a:p>
          <a:p>
            <a:r>
              <a:rPr lang="en-US" baseline="0" dirty="0" smtClean="0"/>
              <a:t>Inflation between 2008 and 2014, however, will remain an issue.</a:t>
            </a:r>
            <a:endParaRPr lang="en-US" dirty="0"/>
          </a:p>
        </p:txBody>
      </p:sp>
      <p:sp>
        <p:nvSpPr>
          <p:cNvPr id="4" name="Slide Number Placeholder 3"/>
          <p:cNvSpPr>
            <a:spLocks noGrp="1"/>
          </p:cNvSpPr>
          <p:nvPr>
            <p:ph type="sldNum" sz="quarter" idx="10"/>
          </p:nvPr>
        </p:nvSpPr>
        <p:spPr/>
        <p:txBody>
          <a:bodyPr/>
          <a:lstStyle/>
          <a:p>
            <a:fld id="{7FD0B217-E1CB-4CCD-851A-1C8FD47F3F4D}" type="slidenum">
              <a:rPr lang="en-US" smtClean="0"/>
              <a:t>16</a:t>
            </a:fld>
            <a:endParaRPr lang="en-US"/>
          </a:p>
        </p:txBody>
      </p:sp>
    </p:spTree>
    <p:extLst>
      <p:ext uri="{BB962C8B-B14F-4D97-AF65-F5344CB8AC3E}">
        <p14:creationId xmlns:p14="http://schemas.microsoft.com/office/powerpoint/2010/main" val="16910572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D0B217-E1CB-4CCD-851A-1C8FD47F3F4D}" type="slidenum">
              <a:rPr lang="en-US" smtClean="0"/>
              <a:t>17</a:t>
            </a:fld>
            <a:endParaRPr lang="en-US"/>
          </a:p>
        </p:txBody>
      </p:sp>
    </p:spTree>
    <p:extLst>
      <p:ext uri="{BB962C8B-B14F-4D97-AF65-F5344CB8AC3E}">
        <p14:creationId xmlns:p14="http://schemas.microsoft.com/office/powerpoint/2010/main" val="30959280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28% Reference</a:t>
            </a:r>
            <a:r>
              <a:rPr lang="en-US" baseline="0" dirty="0" smtClean="0"/>
              <a:t> Databases: Good news for the intent of creating PDART.</a:t>
            </a:r>
            <a:endParaRPr lang="en-US" dirty="0"/>
          </a:p>
        </p:txBody>
      </p:sp>
      <p:sp>
        <p:nvSpPr>
          <p:cNvPr id="4" name="Slide Number Placeholder 3"/>
          <p:cNvSpPr>
            <a:spLocks noGrp="1"/>
          </p:cNvSpPr>
          <p:nvPr>
            <p:ph type="sldNum" sz="quarter" idx="10"/>
          </p:nvPr>
        </p:nvSpPr>
        <p:spPr/>
        <p:txBody>
          <a:bodyPr/>
          <a:lstStyle/>
          <a:p>
            <a:fld id="{7FD0B217-E1CB-4CCD-851A-1C8FD47F3F4D}" type="slidenum">
              <a:rPr lang="en-US" smtClean="0"/>
              <a:t>19</a:t>
            </a:fld>
            <a:endParaRPr lang="en-US"/>
          </a:p>
        </p:txBody>
      </p:sp>
    </p:spTree>
    <p:extLst>
      <p:ext uri="{BB962C8B-B14F-4D97-AF65-F5344CB8AC3E}">
        <p14:creationId xmlns:p14="http://schemas.microsoft.com/office/powerpoint/2010/main" val="11168752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speaking to the Relevance, it is important to not that they should show that they don’t belong to another</a:t>
            </a:r>
            <a:r>
              <a:rPr lang="en-US" baseline="0" dirty="0" smtClean="0"/>
              <a:t> program with a </a:t>
            </a:r>
            <a:r>
              <a:rPr lang="en-US" baseline="0" smtClean="0"/>
              <a:t>similar scientific scope</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7FD0B217-E1CB-4CCD-851A-1C8FD47F3F4D}" type="slidenum">
              <a:rPr lang="en-US" smtClean="0"/>
              <a:t>22</a:t>
            </a:fld>
            <a:endParaRPr lang="en-US"/>
          </a:p>
        </p:txBody>
      </p:sp>
    </p:spTree>
    <p:extLst>
      <p:ext uri="{BB962C8B-B14F-4D97-AF65-F5344CB8AC3E}">
        <p14:creationId xmlns:p14="http://schemas.microsoft.com/office/powerpoint/2010/main" val="63775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In some cases, dividing panels based on science themes returns the same results as dividing based on targets. For instance: rings and orbital dynamics, planetary </a:t>
            </a:r>
            <a:r>
              <a:rPr lang="en-US" baseline="0" dirty="0" err="1" smtClean="0"/>
              <a:t>magnetospherics</a:t>
            </a:r>
            <a:r>
              <a:rPr lang="en-US" baseline="0" dirty="0" smtClean="0"/>
              <a:t>, disk theory, planetary formation</a:t>
            </a:r>
            <a:endParaRPr lang="en-US" dirty="0"/>
          </a:p>
        </p:txBody>
      </p:sp>
      <p:sp>
        <p:nvSpPr>
          <p:cNvPr id="4" name="Slide Number Placeholder 3"/>
          <p:cNvSpPr>
            <a:spLocks noGrp="1"/>
          </p:cNvSpPr>
          <p:nvPr>
            <p:ph type="sldNum" sz="quarter" idx="10"/>
          </p:nvPr>
        </p:nvSpPr>
        <p:spPr/>
        <p:txBody>
          <a:bodyPr/>
          <a:lstStyle/>
          <a:p>
            <a:fld id="{7FD0B217-E1CB-4CCD-851A-1C8FD47F3F4D}" type="slidenum">
              <a:rPr lang="en-US" smtClean="0"/>
              <a:t>27</a:t>
            </a:fld>
            <a:endParaRPr lang="en-US"/>
          </a:p>
        </p:txBody>
      </p:sp>
    </p:spTree>
    <p:extLst>
      <p:ext uri="{BB962C8B-B14F-4D97-AF65-F5344CB8AC3E}">
        <p14:creationId xmlns:p14="http://schemas.microsoft.com/office/powerpoint/2010/main" val="1048012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ts val="600"/>
              </a:spcAft>
              <a:buClrTx/>
              <a:buSzTx/>
              <a:buFont typeface="Arial"/>
              <a:buNone/>
              <a:tabLst/>
              <a:defRPr/>
            </a:pPr>
            <a:r>
              <a:rPr lang="en-US" sz="1200" dirty="0" smtClean="0"/>
              <a:t>The left Y Axis (%) refers</a:t>
            </a:r>
            <a:r>
              <a:rPr lang="en-US" sz="1200" baseline="0" dirty="0" smtClean="0"/>
              <a:t> to the black line with the % symbols, whereas the right Y axis (# of proposals) refers to the lines with blue triangles and red squares. </a:t>
            </a:r>
            <a:r>
              <a:rPr lang="en-US" sz="1200" dirty="0" smtClean="0"/>
              <a:t>While the decreasing % of proposals from ROSES 2010 and 2011 selected for funding (compared to 2008-2009) are inversely correlated with increasing numbers of proposals to ROSES 2010 and 2011  (compared top two curves on chart # 4) it is also true that fewer proposals were actually selected from ROSES 2010 and 2011 (~350 &amp; ~325, respectively) compared to ~380 from ROSES 2008 &amp; 2009. (see bottom curve on chart #4). </a:t>
            </a:r>
          </a:p>
          <a:p>
            <a:pPr marL="0" marR="0" indent="0" algn="l" defTabSz="914400" rtl="0" eaLnBrk="0" fontAlgn="base" latinLnBrk="0" hangingPunct="0">
              <a:lnSpc>
                <a:spcPct val="100000"/>
              </a:lnSpc>
              <a:spcBef>
                <a:spcPct val="30000"/>
              </a:spcBef>
              <a:spcAft>
                <a:spcPts val="600"/>
              </a:spcAft>
              <a:buClrTx/>
              <a:buSzTx/>
              <a:buFont typeface="Arial"/>
              <a:buNone/>
              <a:tabLst/>
              <a:defRPr/>
            </a:pPr>
            <a:endParaRPr lang="en-US" sz="1200" dirty="0" smtClean="0"/>
          </a:p>
          <a:p>
            <a:pPr marL="0" marR="0" indent="0" algn="l" defTabSz="914400" rtl="0" eaLnBrk="0" fontAlgn="base" latinLnBrk="0" hangingPunct="0">
              <a:lnSpc>
                <a:spcPct val="100000"/>
              </a:lnSpc>
              <a:spcBef>
                <a:spcPct val="30000"/>
              </a:spcBef>
              <a:spcAft>
                <a:spcPts val="600"/>
              </a:spcAft>
              <a:buClrTx/>
              <a:buSzTx/>
              <a:buFont typeface="Arial"/>
              <a:buNone/>
              <a:tabLst/>
              <a:defRPr/>
            </a:pPr>
            <a:r>
              <a:rPr lang="en-US" sz="1200" dirty="0" smtClean="0"/>
              <a:t>Any correlation between increasing numbers of proposals and diminishing selection rate utterly breaks down for ROSES 2012 when the number proposals diminished yet the selection rate (and number of</a:t>
            </a:r>
            <a:r>
              <a:rPr lang="en-US" sz="1200" baseline="0" dirty="0" smtClean="0"/>
              <a:t> proposals selected</a:t>
            </a:r>
            <a:r>
              <a:rPr lang="en-US" sz="1200" dirty="0" smtClean="0"/>
              <a:t>) also diminished.</a:t>
            </a:r>
            <a:r>
              <a:rPr lang="en-US" sz="1200" baseline="0" dirty="0" smtClean="0"/>
              <a:t> </a:t>
            </a:r>
            <a:r>
              <a:rPr lang="en-US" sz="1200" dirty="0" smtClean="0"/>
              <a:t>Note, 2012 data </a:t>
            </a:r>
            <a:r>
              <a:rPr lang="en-US" sz="1200" dirty="0" err="1" smtClean="0"/>
              <a:t>doesn</a:t>
            </a:r>
            <a:r>
              <a:rPr lang="fr-FR" sz="1200" dirty="0" smtClean="0"/>
              <a:t>’</a:t>
            </a:r>
            <a:r>
              <a:rPr lang="en-US" sz="1200" dirty="0" smtClean="0"/>
              <a:t>t include LASER selections. Last two</a:t>
            </a:r>
            <a:r>
              <a:rPr lang="en-US" sz="1200" baseline="0" dirty="0" smtClean="0"/>
              <a:t> years this program selected ~25. Even if 25 are selected from LASER 2012 the absolute number selected will still be &lt;300, a couple dozen fewer than in prior years. </a:t>
            </a:r>
          </a:p>
          <a:p>
            <a:pPr marL="0" marR="0" indent="0" algn="l" defTabSz="914400" rtl="0" eaLnBrk="0" fontAlgn="base" latinLnBrk="0" hangingPunct="0">
              <a:lnSpc>
                <a:spcPct val="100000"/>
              </a:lnSpc>
              <a:spcBef>
                <a:spcPct val="30000"/>
              </a:spcBef>
              <a:spcAft>
                <a:spcPts val="600"/>
              </a:spcAft>
              <a:buClrTx/>
              <a:buSzTx/>
              <a:buFont typeface="Arial"/>
              <a:buNone/>
              <a:tabLst/>
              <a:defRPr/>
            </a:pPr>
            <a:endParaRPr lang="en-US" sz="1200" baseline="0" dirty="0" smtClean="0"/>
          </a:p>
          <a:p>
            <a:pPr marL="0" marR="0" indent="0" algn="l" defTabSz="914400" rtl="0" eaLnBrk="0" fontAlgn="base" latinLnBrk="0" hangingPunct="0">
              <a:lnSpc>
                <a:spcPct val="100000"/>
              </a:lnSpc>
              <a:spcBef>
                <a:spcPct val="30000"/>
              </a:spcBef>
              <a:spcAft>
                <a:spcPts val="600"/>
              </a:spcAft>
              <a:buClrTx/>
              <a:buSzTx/>
              <a:buFont typeface="Arial"/>
              <a:buNone/>
              <a:tabLst/>
              <a:defRPr/>
            </a:pP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9B1EC2A3-E324-954F-9ADF-7E0036F432A3}" type="slidenum">
              <a:rPr lang="en-US" smtClean="0"/>
              <a:pPr>
                <a:defRPr/>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D0B217-E1CB-4CCD-851A-1C8FD47F3F4D}" type="slidenum">
              <a:rPr lang="en-US" smtClean="0"/>
              <a:t>8</a:t>
            </a:fld>
            <a:endParaRPr lang="en-US"/>
          </a:p>
        </p:txBody>
      </p:sp>
    </p:spTree>
    <p:extLst>
      <p:ext uri="{BB962C8B-B14F-4D97-AF65-F5344CB8AC3E}">
        <p14:creationId xmlns:p14="http://schemas.microsoft.com/office/powerpoint/2010/main" val="3899396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SSW number is higher than was</a:t>
            </a:r>
            <a:r>
              <a:rPr lang="en-US" baseline="0" dirty="0" smtClean="0"/>
              <a:t> in the letters because of two pre-approved DFRAP refugees and one voluntary withdrawal.</a:t>
            </a:r>
          </a:p>
          <a:p>
            <a:endParaRPr lang="en-US" baseline="0" dirty="0" smtClean="0"/>
          </a:p>
          <a:p>
            <a:r>
              <a:rPr lang="en-US" sz="1200" dirty="0" smtClean="0"/>
              <a:t>EW redirects were primarily to SSW and XRP</a:t>
            </a:r>
          </a:p>
          <a:p>
            <a:r>
              <a:rPr lang="en-US" sz="1200" dirty="0" smtClean="0"/>
              <a:t>SSW redirects were to PDART (45%), EW, and  the DAPs</a:t>
            </a:r>
          </a:p>
          <a:p>
            <a:endParaRPr lang="en-US" baseline="0" dirty="0" smtClean="0"/>
          </a:p>
        </p:txBody>
      </p:sp>
      <p:sp>
        <p:nvSpPr>
          <p:cNvPr id="4" name="Slide Number Placeholder 3"/>
          <p:cNvSpPr>
            <a:spLocks noGrp="1"/>
          </p:cNvSpPr>
          <p:nvPr>
            <p:ph type="sldNum" sz="quarter" idx="10"/>
          </p:nvPr>
        </p:nvSpPr>
        <p:spPr/>
        <p:txBody>
          <a:bodyPr/>
          <a:lstStyle/>
          <a:p>
            <a:fld id="{7FD0B217-E1CB-4CCD-851A-1C8FD47F3F4D}" type="slidenum">
              <a:rPr lang="en-US" smtClean="0"/>
              <a:t>9</a:t>
            </a:fld>
            <a:endParaRPr lang="en-US"/>
          </a:p>
        </p:txBody>
      </p:sp>
    </p:spTree>
    <p:extLst>
      <p:ext uri="{BB962C8B-B14F-4D97-AF65-F5344CB8AC3E}">
        <p14:creationId xmlns:p14="http://schemas.microsoft.com/office/powerpoint/2010/main" val="1664431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Step-1 to Step-2 attrition</a:t>
            </a:r>
            <a:r>
              <a:rPr lang="en-US" baseline="0" dirty="0" smtClean="0"/>
              <a:t> rate is ~26%, but the Step-1 Encouraged to Step-2 attrition rate is consistently ~20%.</a:t>
            </a:r>
            <a:endParaRPr lang="en-US" dirty="0" smtClean="0"/>
          </a:p>
          <a:p>
            <a:endParaRPr lang="en-US" dirty="0" smtClean="0"/>
          </a:p>
          <a:p>
            <a:r>
              <a:rPr lang="en-US" dirty="0" smtClean="0"/>
              <a:t>The range for EW No Step-1 and the SSW Encouraged are due to me not having a</a:t>
            </a:r>
            <a:r>
              <a:rPr lang="en-US" baseline="0" dirty="0" smtClean="0"/>
              <a:t> list of those EW redirects that did say that they wanted to be transcribed there. Not sure it’s worth noting that unless they ask.</a:t>
            </a:r>
            <a:endParaRPr lang="en-US" dirty="0"/>
          </a:p>
        </p:txBody>
      </p:sp>
      <p:sp>
        <p:nvSpPr>
          <p:cNvPr id="4" name="Slide Number Placeholder 3"/>
          <p:cNvSpPr>
            <a:spLocks noGrp="1"/>
          </p:cNvSpPr>
          <p:nvPr>
            <p:ph type="sldNum" sz="quarter" idx="10"/>
          </p:nvPr>
        </p:nvSpPr>
        <p:spPr/>
        <p:txBody>
          <a:bodyPr/>
          <a:lstStyle/>
          <a:p>
            <a:fld id="{7FD0B217-E1CB-4CCD-851A-1C8FD47F3F4D}" type="slidenum">
              <a:rPr lang="en-US" smtClean="0"/>
              <a:t>10</a:t>
            </a:fld>
            <a:endParaRPr lang="en-US"/>
          </a:p>
        </p:txBody>
      </p:sp>
    </p:spTree>
    <p:extLst>
      <p:ext uri="{BB962C8B-B14F-4D97-AF65-F5344CB8AC3E}">
        <p14:creationId xmlns:p14="http://schemas.microsoft.com/office/powerpoint/2010/main" val="1363575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“Proposal Teams” here refers to only funded team members. Collaborators, Admin Staff, Consultants, </a:t>
            </a:r>
            <a:r>
              <a:rPr lang="en-US" dirty="0" err="1" smtClean="0"/>
              <a:t>etc</a:t>
            </a:r>
            <a:r>
              <a:rPr lang="en-US" dirty="0" smtClean="0"/>
              <a:t>, are not counted.</a:t>
            </a:r>
            <a:endParaRPr lang="en-US" dirty="0"/>
          </a:p>
        </p:txBody>
      </p:sp>
      <p:sp>
        <p:nvSpPr>
          <p:cNvPr id="4" name="Slide Number Placeholder 3"/>
          <p:cNvSpPr>
            <a:spLocks noGrp="1"/>
          </p:cNvSpPr>
          <p:nvPr>
            <p:ph type="sldNum" sz="quarter" idx="10"/>
          </p:nvPr>
        </p:nvSpPr>
        <p:spPr/>
        <p:txBody>
          <a:bodyPr/>
          <a:lstStyle/>
          <a:p>
            <a:fld id="{7FD0B217-E1CB-4CCD-851A-1C8FD47F3F4D}" type="slidenum">
              <a:rPr lang="en-US" smtClean="0"/>
              <a:t>11</a:t>
            </a:fld>
            <a:endParaRPr lang="en-US"/>
          </a:p>
        </p:txBody>
      </p:sp>
    </p:spTree>
    <p:extLst>
      <p:ext uri="{BB962C8B-B14F-4D97-AF65-F5344CB8AC3E}">
        <p14:creationId xmlns:p14="http://schemas.microsoft.com/office/powerpoint/2010/main" val="3899396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Step-1 to Step-2 attrition</a:t>
            </a:r>
            <a:r>
              <a:rPr lang="en-US" baseline="0" dirty="0" smtClean="0"/>
              <a:t> rate is ~26%, but the Step-1 Encouraged to Step-2 attrition rate is consistently ~20%.</a:t>
            </a:r>
            <a:endParaRPr lang="en-US" dirty="0" smtClean="0"/>
          </a:p>
          <a:p>
            <a:endParaRPr lang="en-US" dirty="0" smtClean="0"/>
          </a:p>
          <a:p>
            <a:r>
              <a:rPr lang="en-US" dirty="0" smtClean="0"/>
              <a:t>The range for EW No Step-1 and the SSW Encouraged are due to me not having a</a:t>
            </a:r>
            <a:r>
              <a:rPr lang="en-US" baseline="0" dirty="0" smtClean="0"/>
              <a:t> list of those EW redirects that did say that they wanted to be transcribed there. Not sure it’s worth noting that unless they ask.</a:t>
            </a:r>
            <a:endParaRPr lang="en-US" dirty="0"/>
          </a:p>
        </p:txBody>
      </p:sp>
      <p:sp>
        <p:nvSpPr>
          <p:cNvPr id="4" name="Slide Number Placeholder 3"/>
          <p:cNvSpPr>
            <a:spLocks noGrp="1"/>
          </p:cNvSpPr>
          <p:nvPr>
            <p:ph type="sldNum" sz="quarter" idx="10"/>
          </p:nvPr>
        </p:nvSpPr>
        <p:spPr/>
        <p:txBody>
          <a:bodyPr/>
          <a:lstStyle/>
          <a:p>
            <a:fld id="{7FD0B217-E1CB-4CCD-851A-1C8FD47F3F4D}" type="slidenum">
              <a:rPr lang="en-US" smtClean="0"/>
              <a:t>12</a:t>
            </a:fld>
            <a:endParaRPr lang="en-US"/>
          </a:p>
        </p:txBody>
      </p:sp>
    </p:spTree>
    <p:extLst>
      <p:ext uri="{BB962C8B-B14F-4D97-AF65-F5344CB8AC3E}">
        <p14:creationId xmlns:p14="http://schemas.microsoft.com/office/powerpoint/2010/main" val="1363575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a:t>
            </a:r>
            <a:r>
              <a:rPr lang="en-US" baseline="0" dirty="0" smtClean="0"/>
              <a:t> numbers would seem to suggest that people with multiple Step-1s, but it does include the Step-1s that were redirected elsewhere. As some Discouraged Step-1s submitted Step-2s, it is not obvious how to count those, as it includes people who disagreed with the redirects and those that are submitting the same proposal to multiple programs. We can report these numbers better at the end of the year when we are able to look at all programs together.</a:t>
            </a:r>
          </a:p>
          <a:p>
            <a:endParaRPr lang="en-US" baseline="0" dirty="0" smtClean="0"/>
          </a:p>
          <a:p>
            <a:r>
              <a:rPr lang="en-US" baseline="0" dirty="0" smtClean="0"/>
              <a:t>Note that a response to this plot will be “See! The reorganization is taking away scientists’ opportunities to be funded by compressing the due dates so that they submit fewer proposals.”</a:t>
            </a:r>
            <a:endParaRPr lang="en-US" dirty="0"/>
          </a:p>
        </p:txBody>
      </p:sp>
      <p:sp>
        <p:nvSpPr>
          <p:cNvPr id="4" name="Slide Number Placeholder 3"/>
          <p:cNvSpPr>
            <a:spLocks noGrp="1"/>
          </p:cNvSpPr>
          <p:nvPr>
            <p:ph type="sldNum" sz="quarter" idx="10"/>
          </p:nvPr>
        </p:nvSpPr>
        <p:spPr/>
        <p:txBody>
          <a:bodyPr/>
          <a:lstStyle/>
          <a:p>
            <a:fld id="{7FD0B217-E1CB-4CCD-851A-1C8FD47F3F4D}" type="slidenum">
              <a:rPr lang="en-US" smtClean="0"/>
              <a:t>13</a:t>
            </a:fld>
            <a:endParaRPr lang="en-US"/>
          </a:p>
        </p:txBody>
      </p:sp>
    </p:spTree>
    <p:extLst>
      <p:ext uri="{BB962C8B-B14F-4D97-AF65-F5344CB8AC3E}">
        <p14:creationId xmlns:p14="http://schemas.microsoft.com/office/powerpoint/2010/main" val="3545109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appreciable difference</a:t>
            </a:r>
            <a:r>
              <a:rPr lang="en-US" baseline="0" dirty="0" smtClean="0"/>
              <a:t> between 2008-2013 and the reorganization. Between Step-1 and -2, the burden on the institutions lessened, but again remember Step-1 redirects that did not submit Step-2s.</a:t>
            </a:r>
            <a:endParaRPr lang="en-US" dirty="0"/>
          </a:p>
        </p:txBody>
      </p:sp>
      <p:sp>
        <p:nvSpPr>
          <p:cNvPr id="4" name="Slide Number Placeholder 3"/>
          <p:cNvSpPr>
            <a:spLocks noGrp="1"/>
          </p:cNvSpPr>
          <p:nvPr>
            <p:ph type="sldNum" sz="quarter" idx="10"/>
          </p:nvPr>
        </p:nvSpPr>
        <p:spPr/>
        <p:txBody>
          <a:bodyPr/>
          <a:lstStyle/>
          <a:p>
            <a:fld id="{7FD0B217-E1CB-4CCD-851A-1C8FD47F3F4D}" type="slidenum">
              <a:rPr lang="en-US" smtClean="0"/>
              <a:t>14</a:t>
            </a:fld>
            <a:endParaRPr lang="en-US"/>
          </a:p>
        </p:txBody>
      </p:sp>
    </p:spTree>
    <p:extLst>
      <p:ext uri="{BB962C8B-B14F-4D97-AF65-F5344CB8AC3E}">
        <p14:creationId xmlns:p14="http://schemas.microsoft.com/office/powerpoint/2010/main" val="2788912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37B1523-4921-4276-8D93-56062F8FEDB4}" type="datetimeFigureOut">
              <a:rPr lang="en-US" smtClean="0"/>
              <a:t>11/7/14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19714-080E-4AD8-A5C6-EF89D39F3F3A}" type="slidenum">
              <a:rPr lang="en-US" smtClean="0"/>
              <a:t>‹#›</a:t>
            </a:fld>
            <a:endParaRPr lang="en-US"/>
          </a:p>
        </p:txBody>
      </p:sp>
    </p:spTree>
    <p:extLst>
      <p:ext uri="{BB962C8B-B14F-4D97-AF65-F5344CB8AC3E}">
        <p14:creationId xmlns:p14="http://schemas.microsoft.com/office/powerpoint/2010/main" val="3957211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7B1523-4921-4276-8D93-56062F8FEDB4}" type="datetimeFigureOut">
              <a:rPr lang="en-US" smtClean="0"/>
              <a:t>11/7/14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19714-080E-4AD8-A5C6-EF89D39F3F3A}" type="slidenum">
              <a:rPr lang="en-US" smtClean="0"/>
              <a:t>‹#›</a:t>
            </a:fld>
            <a:endParaRPr lang="en-US"/>
          </a:p>
        </p:txBody>
      </p:sp>
    </p:spTree>
    <p:extLst>
      <p:ext uri="{BB962C8B-B14F-4D97-AF65-F5344CB8AC3E}">
        <p14:creationId xmlns:p14="http://schemas.microsoft.com/office/powerpoint/2010/main" val="3661824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7B1523-4921-4276-8D93-56062F8FEDB4}" type="datetimeFigureOut">
              <a:rPr lang="en-US" smtClean="0"/>
              <a:t>11/7/14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19714-080E-4AD8-A5C6-EF89D39F3F3A}" type="slidenum">
              <a:rPr lang="en-US" smtClean="0"/>
              <a:t>‹#›</a:t>
            </a:fld>
            <a:endParaRPr lang="en-US"/>
          </a:p>
        </p:txBody>
      </p:sp>
    </p:spTree>
    <p:extLst>
      <p:ext uri="{BB962C8B-B14F-4D97-AF65-F5344CB8AC3E}">
        <p14:creationId xmlns:p14="http://schemas.microsoft.com/office/powerpoint/2010/main" val="2851659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7B1523-4921-4276-8D93-56062F8FEDB4}" type="datetimeFigureOut">
              <a:rPr lang="en-US" smtClean="0"/>
              <a:t>11/7/14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19714-080E-4AD8-A5C6-EF89D39F3F3A}" type="slidenum">
              <a:rPr lang="en-US" smtClean="0"/>
              <a:t>‹#›</a:t>
            </a:fld>
            <a:endParaRPr lang="en-US"/>
          </a:p>
        </p:txBody>
      </p:sp>
    </p:spTree>
    <p:extLst>
      <p:ext uri="{BB962C8B-B14F-4D97-AF65-F5344CB8AC3E}">
        <p14:creationId xmlns:p14="http://schemas.microsoft.com/office/powerpoint/2010/main" val="2805463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7B1523-4921-4276-8D93-56062F8FEDB4}" type="datetimeFigureOut">
              <a:rPr lang="en-US" smtClean="0"/>
              <a:t>11/7/14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19714-080E-4AD8-A5C6-EF89D39F3F3A}" type="slidenum">
              <a:rPr lang="en-US" smtClean="0"/>
              <a:t>‹#›</a:t>
            </a:fld>
            <a:endParaRPr lang="en-US"/>
          </a:p>
        </p:txBody>
      </p:sp>
    </p:spTree>
    <p:extLst>
      <p:ext uri="{BB962C8B-B14F-4D97-AF65-F5344CB8AC3E}">
        <p14:creationId xmlns:p14="http://schemas.microsoft.com/office/powerpoint/2010/main" val="179678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7B1523-4921-4276-8D93-56062F8FEDB4}" type="datetimeFigureOut">
              <a:rPr lang="en-US" smtClean="0"/>
              <a:t>11/7/14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219714-080E-4AD8-A5C6-EF89D39F3F3A}" type="slidenum">
              <a:rPr lang="en-US" smtClean="0"/>
              <a:t>‹#›</a:t>
            </a:fld>
            <a:endParaRPr lang="en-US"/>
          </a:p>
        </p:txBody>
      </p:sp>
    </p:spTree>
    <p:extLst>
      <p:ext uri="{BB962C8B-B14F-4D97-AF65-F5344CB8AC3E}">
        <p14:creationId xmlns:p14="http://schemas.microsoft.com/office/powerpoint/2010/main" val="1908805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7B1523-4921-4276-8D93-56062F8FEDB4}" type="datetimeFigureOut">
              <a:rPr lang="en-US" smtClean="0"/>
              <a:t>11/7/14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219714-080E-4AD8-A5C6-EF89D39F3F3A}" type="slidenum">
              <a:rPr lang="en-US" smtClean="0"/>
              <a:t>‹#›</a:t>
            </a:fld>
            <a:endParaRPr lang="en-US"/>
          </a:p>
        </p:txBody>
      </p:sp>
    </p:spTree>
    <p:extLst>
      <p:ext uri="{BB962C8B-B14F-4D97-AF65-F5344CB8AC3E}">
        <p14:creationId xmlns:p14="http://schemas.microsoft.com/office/powerpoint/2010/main" val="1883810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7B1523-4921-4276-8D93-56062F8FEDB4}" type="datetimeFigureOut">
              <a:rPr lang="en-US" smtClean="0"/>
              <a:t>11/7/14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219714-080E-4AD8-A5C6-EF89D39F3F3A}" type="slidenum">
              <a:rPr lang="en-US" smtClean="0"/>
              <a:t>‹#›</a:t>
            </a:fld>
            <a:endParaRPr lang="en-US"/>
          </a:p>
        </p:txBody>
      </p:sp>
    </p:spTree>
    <p:extLst>
      <p:ext uri="{BB962C8B-B14F-4D97-AF65-F5344CB8AC3E}">
        <p14:creationId xmlns:p14="http://schemas.microsoft.com/office/powerpoint/2010/main" val="1370359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7B1523-4921-4276-8D93-56062F8FEDB4}" type="datetimeFigureOut">
              <a:rPr lang="en-US" smtClean="0"/>
              <a:t>11/7/14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219714-080E-4AD8-A5C6-EF89D39F3F3A}" type="slidenum">
              <a:rPr lang="en-US" smtClean="0"/>
              <a:t>‹#›</a:t>
            </a:fld>
            <a:endParaRPr lang="en-US"/>
          </a:p>
        </p:txBody>
      </p:sp>
    </p:spTree>
    <p:extLst>
      <p:ext uri="{BB962C8B-B14F-4D97-AF65-F5344CB8AC3E}">
        <p14:creationId xmlns:p14="http://schemas.microsoft.com/office/powerpoint/2010/main" val="614814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7B1523-4921-4276-8D93-56062F8FEDB4}" type="datetimeFigureOut">
              <a:rPr lang="en-US" smtClean="0"/>
              <a:t>11/7/14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219714-080E-4AD8-A5C6-EF89D39F3F3A}" type="slidenum">
              <a:rPr lang="en-US" smtClean="0"/>
              <a:t>‹#›</a:t>
            </a:fld>
            <a:endParaRPr lang="en-US"/>
          </a:p>
        </p:txBody>
      </p:sp>
    </p:spTree>
    <p:extLst>
      <p:ext uri="{BB962C8B-B14F-4D97-AF65-F5344CB8AC3E}">
        <p14:creationId xmlns:p14="http://schemas.microsoft.com/office/powerpoint/2010/main" val="3519045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7B1523-4921-4276-8D93-56062F8FEDB4}" type="datetimeFigureOut">
              <a:rPr lang="en-US" smtClean="0"/>
              <a:t>11/7/14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219714-080E-4AD8-A5C6-EF89D39F3F3A}" type="slidenum">
              <a:rPr lang="en-US" smtClean="0"/>
              <a:t>‹#›</a:t>
            </a:fld>
            <a:endParaRPr lang="en-US"/>
          </a:p>
        </p:txBody>
      </p:sp>
    </p:spTree>
    <p:extLst>
      <p:ext uri="{BB962C8B-B14F-4D97-AF65-F5344CB8AC3E}">
        <p14:creationId xmlns:p14="http://schemas.microsoft.com/office/powerpoint/2010/main" val="26795141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7B1523-4921-4276-8D93-56062F8FEDB4}" type="datetimeFigureOut">
              <a:rPr lang="en-US" smtClean="0"/>
              <a:t>11/7/14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219714-080E-4AD8-A5C6-EF89D39F3F3A}" type="slidenum">
              <a:rPr lang="en-US" smtClean="0"/>
              <a:t>‹#›</a:t>
            </a:fld>
            <a:endParaRPr lang="en-US"/>
          </a:p>
        </p:txBody>
      </p:sp>
    </p:spTree>
    <p:extLst>
      <p:ext uri="{BB962C8B-B14F-4D97-AF65-F5344CB8AC3E}">
        <p14:creationId xmlns:p14="http://schemas.microsoft.com/office/powerpoint/2010/main" val="2269274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chart" Target="../charts/char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Planetary Science R&amp;A</a:t>
            </a:r>
            <a:endParaRPr lang="en-US" dirty="0"/>
          </a:p>
        </p:txBody>
      </p:sp>
      <p:sp>
        <p:nvSpPr>
          <p:cNvPr id="3" name="Subtitle 2"/>
          <p:cNvSpPr>
            <a:spLocks noGrp="1"/>
          </p:cNvSpPr>
          <p:nvPr>
            <p:ph type="subTitle" idx="1"/>
          </p:nvPr>
        </p:nvSpPr>
        <p:spPr>
          <a:xfrm>
            <a:off x="1371600" y="4419600"/>
            <a:ext cx="6400800" cy="2209800"/>
          </a:xfrm>
        </p:spPr>
        <p:txBody>
          <a:bodyPr>
            <a:normAutofit fontScale="55000" lnSpcReduction="20000"/>
          </a:bodyPr>
          <a:lstStyle/>
          <a:p>
            <a:r>
              <a:rPr lang="en-US" sz="5100" dirty="0" smtClean="0"/>
              <a:t>Jonathan Rall</a:t>
            </a:r>
          </a:p>
          <a:p>
            <a:r>
              <a:rPr lang="en-US" dirty="0" smtClean="0"/>
              <a:t>Planetary Science R&amp;A Lead</a:t>
            </a:r>
          </a:p>
          <a:p>
            <a:endParaRPr lang="en-US" dirty="0"/>
          </a:p>
          <a:p>
            <a:r>
              <a:rPr lang="en-US" dirty="0" smtClean="0"/>
              <a:t>Discussion with Chief Scientist</a:t>
            </a:r>
          </a:p>
          <a:p>
            <a:endParaRPr lang="en-US" dirty="0" smtClean="0"/>
          </a:p>
          <a:p>
            <a:r>
              <a:rPr lang="en-US" sz="2900" dirty="0" smtClean="0"/>
              <a:t>Washington, DC</a:t>
            </a:r>
            <a:endParaRPr lang="en-US" sz="2900" dirty="0"/>
          </a:p>
          <a:p>
            <a:r>
              <a:rPr lang="en-US" sz="2900" dirty="0" smtClean="0"/>
              <a:t>Sept 30, 2014</a:t>
            </a:r>
            <a:endParaRPr lang="en-US" sz="2900" dirty="0"/>
          </a:p>
        </p:txBody>
      </p:sp>
    </p:spTree>
    <p:extLst>
      <p:ext uri="{BB962C8B-B14F-4D97-AF65-F5344CB8AC3E}">
        <p14:creationId xmlns:p14="http://schemas.microsoft.com/office/powerpoint/2010/main" val="4539252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Step-2 Proposal Submissions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0363097"/>
              </p:ext>
            </p:extLst>
          </p:nvPr>
        </p:nvGraphicFramePr>
        <p:xfrm>
          <a:off x="656661" y="1447800"/>
          <a:ext cx="7801539" cy="4180840"/>
        </p:xfrm>
        <a:graphic>
          <a:graphicData uri="http://schemas.openxmlformats.org/drawingml/2006/table">
            <a:tbl>
              <a:tblPr firstRow="1" bandRow="1">
                <a:tableStyleId>{5C22544A-7EE6-4342-B048-85BDC9FD1C3A}</a:tableStyleId>
              </a:tblPr>
              <a:tblGrid>
                <a:gridCol w="1190062"/>
                <a:gridCol w="1038947"/>
                <a:gridCol w="1114506"/>
                <a:gridCol w="1114506"/>
                <a:gridCol w="1114506"/>
                <a:gridCol w="1114506"/>
                <a:gridCol w="1114506"/>
              </a:tblGrid>
              <a:tr h="370840">
                <a:tc rowSpan="2">
                  <a:txBody>
                    <a:bodyPr/>
                    <a:lstStyle/>
                    <a:p>
                      <a:pPr algn="ctr"/>
                      <a:r>
                        <a:rPr lang="en-US" sz="1800" b="1" dirty="0" smtClean="0"/>
                        <a:t>Program</a:t>
                      </a:r>
                      <a:endParaRPr lang="en-US" sz="1800" b="1" dirty="0"/>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2">
                  <a:txBody>
                    <a:bodyPr/>
                    <a:lstStyle/>
                    <a:p>
                      <a:pPr algn="ctr"/>
                      <a:r>
                        <a:rPr lang="en-US" sz="1800" dirty="0" smtClean="0"/>
                        <a:t>Encouraged</a:t>
                      </a:r>
                      <a:endParaRPr lang="en-US" sz="1800" dirty="0"/>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endParaRPr lang="en-US" dirty="0"/>
                    </a:p>
                  </a:txBody>
                  <a:tcPr/>
                </a:tc>
                <a:tc gridSpan="2">
                  <a:txBody>
                    <a:bodyPr/>
                    <a:lstStyle/>
                    <a:p>
                      <a:pPr algn="ctr"/>
                      <a:r>
                        <a:rPr lang="en-US" sz="1800" dirty="0" smtClean="0"/>
                        <a:t>Redirected</a:t>
                      </a:r>
                      <a:endParaRPr lang="en-US" sz="1800" dirty="0"/>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endParaRPr lang="en-US" dirty="0"/>
                    </a:p>
                  </a:txBody>
                  <a:tcPr/>
                </a:tc>
                <a:tc gridSpan="2">
                  <a:txBody>
                    <a:bodyPr/>
                    <a:lstStyle/>
                    <a:p>
                      <a:pPr algn="ctr"/>
                      <a:r>
                        <a:rPr lang="en-US" sz="1800" dirty="0" smtClean="0"/>
                        <a:t>Discouraged</a:t>
                      </a:r>
                      <a:endParaRPr lang="en-US" sz="1800" dirty="0"/>
                    </a:p>
                  </a:txBody>
                  <a:tcPr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tcPr>
                </a:tc>
                <a:tc hMerge="1">
                  <a:txBody>
                    <a:bodyPr/>
                    <a:lstStyle/>
                    <a:p>
                      <a:endParaRPr lang="en-US" dirty="0"/>
                    </a:p>
                  </a:txBody>
                  <a:tcPr/>
                </a:tc>
              </a:tr>
              <a:tr h="370840">
                <a:tc vMerge="1">
                  <a:txBody>
                    <a:bodyPr/>
                    <a:lstStyle/>
                    <a:p>
                      <a:endParaRPr lang="en-US" dirty="0"/>
                    </a:p>
                  </a:txBody>
                  <a:tcPr/>
                </a:tc>
                <a:tc>
                  <a:txBody>
                    <a:bodyPr/>
                    <a:lstStyle/>
                    <a:p>
                      <a:pPr algn="ctr"/>
                      <a:r>
                        <a:rPr lang="en-US" sz="1800" b="1" dirty="0" smtClean="0">
                          <a:solidFill>
                            <a:schemeClr val="bg1"/>
                          </a:solidFill>
                        </a:rPr>
                        <a:t>Step-2</a:t>
                      </a:r>
                      <a:endParaRPr lang="en-US" sz="1800" b="1" dirty="0">
                        <a:solidFill>
                          <a:schemeClr val="bg1"/>
                        </a:solidFill>
                      </a:endParaRPr>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ctr"/>
                      <a:r>
                        <a:rPr lang="en-US" sz="1800" b="1" dirty="0" smtClean="0">
                          <a:solidFill>
                            <a:schemeClr val="bg1"/>
                          </a:solidFill>
                        </a:rPr>
                        <a:t>No</a:t>
                      </a:r>
                    </a:p>
                    <a:p>
                      <a:pPr algn="ctr"/>
                      <a:r>
                        <a:rPr lang="en-US" sz="1800" b="1" dirty="0" smtClean="0">
                          <a:solidFill>
                            <a:schemeClr val="bg1"/>
                          </a:solidFill>
                        </a:rPr>
                        <a:t>Step-2</a:t>
                      </a:r>
                      <a:endParaRPr lang="en-US" sz="1800" b="1" dirty="0">
                        <a:solidFill>
                          <a:schemeClr val="bg1"/>
                        </a:solidFill>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ctr"/>
                      <a:r>
                        <a:rPr lang="en-US" sz="1800" b="1" dirty="0" smtClean="0">
                          <a:solidFill>
                            <a:schemeClr val="bg1"/>
                          </a:solidFill>
                        </a:rPr>
                        <a:t>Step-2</a:t>
                      </a:r>
                      <a:endParaRPr lang="en-US" sz="1800" b="1" dirty="0">
                        <a:solidFill>
                          <a:schemeClr val="bg1"/>
                        </a:solidFill>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ctr"/>
                      <a:r>
                        <a:rPr lang="en-US" sz="1800" b="1" dirty="0" smtClean="0">
                          <a:solidFill>
                            <a:schemeClr val="bg1"/>
                          </a:solidFill>
                        </a:rPr>
                        <a:t>No</a:t>
                      </a:r>
                    </a:p>
                    <a:p>
                      <a:pPr algn="ctr"/>
                      <a:r>
                        <a:rPr lang="en-US" sz="1800" b="1" dirty="0" smtClean="0">
                          <a:solidFill>
                            <a:schemeClr val="bg1"/>
                          </a:solidFill>
                        </a:rPr>
                        <a:t>Step-2</a:t>
                      </a:r>
                      <a:endParaRPr lang="en-US" sz="1800" b="1" dirty="0">
                        <a:solidFill>
                          <a:schemeClr val="bg1"/>
                        </a:solidFill>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ctr"/>
                      <a:r>
                        <a:rPr lang="en-US" sz="1800" b="1" dirty="0" smtClean="0">
                          <a:solidFill>
                            <a:schemeClr val="bg1"/>
                          </a:solidFill>
                        </a:rPr>
                        <a:t>Step-2</a:t>
                      </a:r>
                      <a:endParaRPr lang="en-US" sz="1800" b="1" dirty="0">
                        <a:solidFill>
                          <a:schemeClr val="bg1"/>
                        </a:solidFill>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ctr"/>
                      <a:r>
                        <a:rPr lang="en-US" sz="1800" b="1" dirty="0" smtClean="0">
                          <a:solidFill>
                            <a:schemeClr val="bg1"/>
                          </a:solidFill>
                        </a:rPr>
                        <a:t>No</a:t>
                      </a:r>
                    </a:p>
                    <a:p>
                      <a:pPr algn="ctr"/>
                      <a:r>
                        <a:rPr lang="en-US" sz="1800" b="1" dirty="0" smtClean="0">
                          <a:solidFill>
                            <a:schemeClr val="bg1"/>
                          </a:solidFill>
                        </a:rPr>
                        <a:t>Step-2</a:t>
                      </a:r>
                      <a:endParaRPr lang="en-US" sz="1800" b="1" dirty="0">
                        <a:solidFill>
                          <a:schemeClr val="bg1"/>
                        </a:solidFill>
                      </a:endParaRP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60000"/>
                        <a:lumOff val="40000"/>
                      </a:schemeClr>
                    </a:solidFill>
                  </a:tcPr>
                </a:tc>
              </a:tr>
              <a:tr h="370840">
                <a:tc>
                  <a:txBody>
                    <a:bodyPr/>
                    <a:lstStyle/>
                    <a:p>
                      <a:pPr algn="ctr"/>
                      <a:r>
                        <a:rPr lang="en-US" sz="2000" dirty="0" smtClean="0"/>
                        <a:t>EW</a:t>
                      </a:r>
                      <a:endParaRPr lang="en-US" sz="2000" dirty="0"/>
                    </a:p>
                  </a:txBody>
                  <a:tcPr anchor="ctr">
                    <a:lnT w="28575" cap="flat" cmpd="sng" algn="ctr">
                      <a:solidFill>
                        <a:schemeClr val="bg1"/>
                      </a:solidFill>
                      <a:prstDash val="solid"/>
                      <a:round/>
                      <a:headEnd type="none" w="med" len="med"/>
                      <a:tailEnd type="none" w="med" len="med"/>
                    </a:lnT>
                  </a:tcPr>
                </a:tc>
                <a:tc>
                  <a:txBody>
                    <a:bodyPr/>
                    <a:lstStyle/>
                    <a:p>
                      <a:pPr algn="ctr"/>
                      <a:r>
                        <a:rPr lang="en-US" sz="2000" dirty="0" smtClean="0"/>
                        <a:t>153</a:t>
                      </a:r>
                      <a:endParaRPr lang="en-US" sz="2000" dirty="0"/>
                    </a:p>
                  </a:txBody>
                  <a:tcPr anchor="ctr">
                    <a:lnT w="28575" cap="flat" cmpd="sng" algn="ctr">
                      <a:solidFill>
                        <a:schemeClr val="bg1"/>
                      </a:solidFill>
                      <a:prstDash val="solid"/>
                      <a:round/>
                      <a:headEnd type="none" w="med" len="med"/>
                      <a:tailEnd type="none" w="med" len="med"/>
                    </a:lnT>
                  </a:tcPr>
                </a:tc>
                <a:tc>
                  <a:txBody>
                    <a:bodyPr/>
                    <a:lstStyle/>
                    <a:p>
                      <a:pPr algn="ctr"/>
                      <a:r>
                        <a:rPr lang="en-US" sz="2000" dirty="0" smtClean="0"/>
                        <a:t>38</a:t>
                      </a:r>
                      <a:endParaRPr lang="en-US" sz="2000" dirty="0"/>
                    </a:p>
                  </a:txBody>
                  <a:tcPr anchor="ctr">
                    <a:lnT w="28575" cap="flat" cmpd="sng" algn="ctr">
                      <a:solidFill>
                        <a:schemeClr val="bg1"/>
                      </a:solidFill>
                      <a:prstDash val="solid"/>
                      <a:round/>
                      <a:headEnd type="none" w="med" len="med"/>
                      <a:tailEnd type="none" w="med" len="med"/>
                    </a:lnT>
                  </a:tcPr>
                </a:tc>
                <a:tc>
                  <a:txBody>
                    <a:bodyPr/>
                    <a:lstStyle/>
                    <a:p>
                      <a:pPr algn="ctr"/>
                      <a:r>
                        <a:rPr lang="en-US" sz="2000" dirty="0" smtClean="0"/>
                        <a:t>1</a:t>
                      </a:r>
                      <a:endParaRPr lang="en-US" sz="2000" dirty="0"/>
                    </a:p>
                  </a:txBody>
                  <a:tcPr anchor="ctr">
                    <a:lnT w="28575" cap="flat" cmpd="sng" algn="ctr">
                      <a:solidFill>
                        <a:schemeClr val="bg1"/>
                      </a:solidFill>
                      <a:prstDash val="solid"/>
                      <a:round/>
                      <a:headEnd type="none" w="med" len="med"/>
                      <a:tailEnd type="none" w="med" len="med"/>
                    </a:lnT>
                  </a:tcPr>
                </a:tc>
                <a:tc>
                  <a:txBody>
                    <a:bodyPr/>
                    <a:lstStyle/>
                    <a:p>
                      <a:pPr algn="ctr"/>
                      <a:r>
                        <a:rPr lang="en-US" sz="2000" dirty="0" smtClean="0"/>
                        <a:t>18</a:t>
                      </a:r>
                      <a:endParaRPr lang="en-US" sz="2000" dirty="0"/>
                    </a:p>
                  </a:txBody>
                  <a:tcPr anchor="ctr">
                    <a:lnT w="28575" cap="flat" cmpd="sng" algn="ctr">
                      <a:solidFill>
                        <a:schemeClr val="bg1"/>
                      </a:solidFill>
                      <a:prstDash val="solid"/>
                      <a:round/>
                      <a:headEnd type="none" w="med" len="med"/>
                      <a:tailEnd type="none" w="med" len="med"/>
                    </a:lnT>
                  </a:tcPr>
                </a:tc>
                <a:tc>
                  <a:txBody>
                    <a:bodyPr/>
                    <a:lstStyle/>
                    <a:p>
                      <a:pPr algn="ctr"/>
                      <a:r>
                        <a:rPr lang="en-US" sz="2000" dirty="0" smtClean="0"/>
                        <a:t>1</a:t>
                      </a:r>
                      <a:endParaRPr lang="en-US" sz="2000" dirty="0"/>
                    </a:p>
                  </a:txBody>
                  <a:tcPr anchor="ctr">
                    <a:lnT w="28575" cap="flat" cmpd="sng" algn="ctr">
                      <a:solidFill>
                        <a:schemeClr val="bg1"/>
                      </a:solidFill>
                      <a:prstDash val="solid"/>
                      <a:round/>
                      <a:headEnd type="none" w="med" len="med"/>
                      <a:tailEnd type="none" w="med" len="med"/>
                    </a:lnT>
                  </a:tcPr>
                </a:tc>
                <a:tc>
                  <a:txBody>
                    <a:bodyPr/>
                    <a:lstStyle/>
                    <a:p>
                      <a:pPr algn="ctr"/>
                      <a:r>
                        <a:rPr lang="en-US" sz="2000" dirty="0" smtClean="0"/>
                        <a:t>3</a:t>
                      </a:r>
                      <a:endParaRPr lang="en-US" sz="2000" dirty="0"/>
                    </a:p>
                  </a:txBody>
                  <a:tcPr anchor="ctr">
                    <a:lnT w="28575" cap="flat" cmpd="sng" algn="ctr">
                      <a:solidFill>
                        <a:schemeClr val="bg1"/>
                      </a:solidFill>
                      <a:prstDash val="solid"/>
                      <a:round/>
                      <a:headEnd type="none" w="med" len="med"/>
                      <a:tailEnd type="none" w="med" len="med"/>
                    </a:lnT>
                  </a:tcPr>
                </a:tc>
              </a:tr>
              <a:tr h="370840">
                <a:tc>
                  <a:txBody>
                    <a:bodyPr/>
                    <a:lstStyle/>
                    <a:p>
                      <a:pPr algn="ctr"/>
                      <a:r>
                        <a:rPr lang="en-US" sz="2000" dirty="0" smtClean="0"/>
                        <a:t>SSW</a:t>
                      </a:r>
                      <a:endParaRPr lang="en-US" sz="2000" dirty="0"/>
                    </a:p>
                  </a:txBody>
                  <a:tcPr anchor="ctr"/>
                </a:tc>
                <a:tc>
                  <a:txBody>
                    <a:bodyPr/>
                    <a:lstStyle/>
                    <a:p>
                      <a:pPr algn="ctr"/>
                      <a:r>
                        <a:rPr lang="en-US" sz="2000" dirty="0" smtClean="0"/>
                        <a:t>371</a:t>
                      </a:r>
                      <a:endParaRPr lang="en-US" sz="2000" dirty="0"/>
                    </a:p>
                  </a:txBody>
                  <a:tcPr anchor="ctr"/>
                </a:tc>
                <a:tc>
                  <a:txBody>
                    <a:bodyPr/>
                    <a:lstStyle/>
                    <a:p>
                      <a:pPr algn="ctr"/>
                      <a:r>
                        <a:rPr lang="en-US" sz="2000" dirty="0" smtClean="0"/>
                        <a:t>103</a:t>
                      </a:r>
                      <a:endParaRPr lang="en-US" sz="2000" dirty="0"/>
                    </a:p>
                  </a:txBody>
                  <a:tcPr anchor="ctr"/>
                </a:tc>
                <a:tc>
                  <a:txBody>
                    <a:bodyPr/>
                    <a:lstStyle/>
                    <a:p>
                      <a:pPr algn="ctr"/>
                      <a:r>
                        <a:rPr lang="en-US" sz="2000" dirty="0" smtClean="0"/>
                        <a:t>7</a:t>
                      </a:r>
                      <a:endParaRPr lang="en-US" sz="2000" dirty="0"/>
                    </a:p>
                  </a:txBody>
                  <a:tcPr anchor="ctr"/>
                </a:tc>
                <a:tc>
                  <a:txBody>
                    <a:bodyPr/>
                    <a:lstStyle/>
                    <a:p>
                      <a:pPr algn="ctr"/>
                      <a:r>
                        <a:rPr lang="en-US" sz="2000" dirty="0" smtClean="0"/>
                        <a:t>24</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0</a:t>
                      </a:r>
                      <a:endParaRPr lang="en-US" sz="2000" dirty="0"/>
                    </a:p>
                  </a:txBody>
                  <a:tcPr anchor="ctr"/>
                </a:tc>
              </a:tr>
              <a:tr h="370840">
                <a:tc>
                  <a:txBody>
                    <a:bodyPr/>
                    <a:lstStyle/>
                    <a:p>
                      <a:pPr algn="ctr"/>
                      <a:r>
                        <a:rPr lang="en-US" sz="2000" dirty="0" smtClean="0"/>
                        <a:t>SSO</a:t>
                      </a:r>
                      <a:endParaRPr lang="en-US" sz="2000" dirty="0"/>
                    </a:p>
                  </a:txBody>
                  <a:tcPr anchor="ctr"/>
                </a:tc>
                <a:tc>
                  <a:txBody>
                    <a:bodyPr/>
                    <a:lstStyle/>
                    <a:p>
                      <a:pPr algn="ctr"/>
                      <a:r>
                        <a:rPr lang="en-US" sz="2000" dirty="0" smtClean="0"/>
                        <a:t>69</a:t>
                      </a:r>
                      <a:endParaRPr lang="en-US" sz="2000" dirty="0"/>
                    </a:p>
                  </a:txBody>
                  <a:tcPr anchor="ctr"/>
                </a:tc>
                <a:tc>
                  <a:txBody>
                    <a:bodyPr/>
                    <a:lstStyle/>
                    <a:p>
                      <a:pPr algn="ctr"/>
                      <a:r>
                        <a:rPr lang="en-US" sz="2000" dirty="0" smtClean="0"/>
                        <a:t>17</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2</a:t>
                      </a:r>
                      <a:endParaRPr lang="en-US" sz="2000" dirty="0"/>
                    </a:p>
                  </a:txBody>
                  <a:tcPr anchor="ctr"/>
                </a:tc>
                <a:tc>
                  <a:txBody>
                    <a:bodyPr/>
                    <a:lstStyle/>
                    <a:p>
                      <a:pPr algn="ctr"/>
                      <a:r>
                        <a:rPr lang="en-US" sz="2000" dirty="0" smtClean="0"/>
                        <a:t>13</a:t>
                      </a:r>
                      <a:endParaRPr lang="en-US" sz="2000" dirty="0"/>
                    </a:p>
                  </a:txBody>
                  <a:tcPr anchor="ctr"/>
                </a:tc>
              </a:tr>
              <a:tr h="370840">
                <a:tc>
                  <a:txBody>
                    <a:bodyPr/>
                    <a:lstStyle/>
                    <a:p>
                      <a:pPr algn="ctr"/>
                      <a:r>
                        <a:rPr lang="en-US" sz="2000" dirty="0" smtClean="0"/>
                        <a:t>EXO</a:t>
                      </a:r>
                      <a:endParaRPr lang="en-US" sz="2000" dirty="0"/>
                    </a:p>
                  </a:txBody>
                  <a:tcPr anchor="ctr"/>
                </a:tc>
                <a:tc>
                  <a:txBody>
                    <a:bodyPr/>
                    <a:lstStyle/>
                    <a:p>
                      <a:pPr algn="ctr"/>
                      <a:r>
                        <a:rPr lang="en-US" sz="2000" dirty="0" smtClean="0"/>
                        <a:t>144</a:t>
                      </a:r>
                      <a:endParaRPr lang="en-US" sz="2000" dirty="0"/>
                    </a:p>
                  </a:txBody>
                  <a:tcPr anchor="ctr"/>
                </a:tc>
                <a:tc>
                  <a:txBody>
                    <a:bodyPr/>
                    <a:lstStyle/>
                    <a:p>
                      <a:pPr algn="ctr"/>
                      <a:r>
                        <a:rPr lang="en-US" sz="2000" dirty="0" smtClean="0"/>
                        <a:t>33</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9</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3</a:t>
                      </a:r>
                      <a:endParaRPr lang="en-US" sz="2000" dirty="0"/>
                    </a:p>
                  </a:txBody>
                  <a:tcPr anchor="ctr"/>
                </a:tc>
              </a:tr>
              <a:tr h="370840">
                <a:tc>
                  <a:txBody>
                    <a:bodyPr/>
                    <a:lstStyle/>
                    <a:p>
                      <a:pPr algn="ctr"/>
                      <a:r>
                        <a:rPr lang="en-US" sz="2000" dirty="0" smtClean="0"/>
                        <a:t>XRP</a:t>
                      </a:r>
                      <a:endParaRPr lang="en-US" sz="2000" dirty="0"/>
                    </a:p>
                  </a:txBody>
                  <a:tcPr anchor="ctr"/>
                </a:tc>
                <a:tc>
                  <a:txBody>
                    <a:bodyPr/>
                    <a:lstStyle/>
                    <a:p>
                      <a:pPr algn="ctr"/>
                      <a:r>
                        <a:rPr lang="en-US" sz="2000" dirty="0" smtClean="0"/>
                        <a:t>133</a:t>
                      </a:r>
                      <a:endParaRPr lang="en-US" sz="2000" dirty="0"/>
                    </a:p>
                  </a:txBody>
                  <a:tcPr anchor="ctr"/>
                </a:tc>
                <a:tc>
                  <a:txBody>
                    <a:bodyPr/>
                    <a:lstStyle/>
                    <a:p>
                      <a:pPr algn="ctr"/>
                      <a:r>
                        <a:rPr lang="en-US" sz="2000" dirty="0" smtClean="0"/>
                        <a:t>29</a:t>
                      </a:r>
                      <a:endParaRPr lang="en-US" sz="2000" dirty="0"/>
                    </a:p>
                  </a:txBody>
                  <a:tcPr anchor="ctr"/>
                </a:tc>
                <a:tc>
                  <a:txBody>
                    <a:bodyPr/>
                    <a:lstStyle/>
                    <a:p>
                      <a:pPr algn="ctr"/>
                      <a:r>
                        <a:rPr lang="en-US" sz="2000" dirty="0" smtClean="0"/>
                        <a:t>1</a:t>
                      </a:r>
                      <a:endParaRPr lang="en-US" sz="2000" dirty="0"/>
                    </a:p>
                  </a:txBody>
                  <a:tcPr anchor="ctr"/>
                </a:tc>
                <a:tc>
                  <a:txBody>
                    <a:bodyPr/>
                    <a:lstStyle/>
                    <a:p>
                      <a:pPr algn="ctr"/>
                      <a:r>
                        <a:rPr lang="en-US" sz="2000" dirty="0" smtClean="0"/>
                        <a:t>1</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4</a:t>
                      </a:r>
                      <a:endParaRPr lang="en-US" sz="2000" dirty="0"/>
                    </a:p>
                  </a:txBody>
                  <a:tcPr anchor="ctr"/>
                </a:tc>
              </a:tr>
              <a:tr h="370840">
                <a:tc>
                  <a:txBody>
                    <a:bodyPr/>
                    <a:lstStyle/>
                    <a:p>
                      <a:pPr algn="ctr"/>
                      <a:r>
                        <a:rPr lang="en-US" sz="2000" dirty="0" smtClean="0"/>
                        <a:t>LARS</a:t>
                      </a:r>
                      <a:endParaRPr lang="en-US" sz="2000" dirty="0"/>
                    </a:p>
                  </a:txBody>
                  <a:tcPr anchor="ctr"/>
                </a:tc>
                <a:tc>
                  <a:txBody>
                    <a:bodyPr/>
                    <a:lstStyle/>
                    <a:p>
                      <a:pPr algn="ctr"/>
                      <a:r>
                        <a:rPr lang="en-US" sz="2000" dirty="0" smtClean="0"/>
                        <a:t>24</a:t>
                      </a:r>
                      <a:endParaRPr lang="en-US" sz="2000" dirty="0"/>
                    </a:p>
                  </a:txBody>
                  <a:tcPr anchor="ctr"/>
                </a:tc>
                <a:tc>
                  <a:txBody>
                    <a:bodyPr/>
                    <a:lstStyle/>
                    <a:p>
                      <a:pPr algn="ctr"/>
                      <a:r>
                        <a:rPr lang="en-US" sz="2000" dirty="0" smtClean="0"/>
                        <a:t>5</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0</a:t>
                      </a:r>
                      <a:endParaRPr lang="en-US" sz="2000" dirty="0"/>
                    </a:p>
                  </a:txBody>
                  <a:tcPr anchor="ctr"/>
                </a:tc>
              </a:tr>
              <a:tr h="370840">
                <a:tc>
                  <a:txBody>
                    <a:bodyPr/>
                    <a:lstStyle/>
                    <a:p>
                      <a:pPr algn="ctr"/>
                      <a:r>
                        <a:rPr lang="en-US" sz="2000" dirty="0" smtClean="0"/>
                        <a:t>All (#)</a:t>
                      </a:r>
                      <a:endParaRPr lang="en-US" sz="2000" dirty="0"/>
                    </a:p>
                  </a:txBody>
                  <a:tcPr anchor="ctr"/>
                </a:tc>
                <a:tc>
                  <a:txBody>
                    <a:bodyPr/>
                    <a:lstStyle/>
                    <a:p>
                      <a:pPr algn="ctr"/>
                      <a:r>
                        <a:rPr lang="en-US" sz="2000" dirty="0" smtClean="0"/>
                        <a:t>894</a:t>
                      </a:r>
                      <a:endParaRPr lang="en-US" sz="2000" dirty="0"/>
                    </a:p>
                  </a:txBody>
                  <a:tcPr anchor="ctr"/>
                </a:tc>
                <a:tc>
                  <a:txBody>
                    <a:bodyPr/>
                    <a:lstStyle/>
                    <a:p>
                      <a:pPr algn="ctr"/>
                      <a:r>
                        <a:rPr lang="en-US" sz="2000" dirty="0" smtClean="0"/>
                        <a:t>225</a:t>
                      </a:r>
                      <a:endParaRPr lang="en-US" sz="2000" dirty="0"/>
                    </a:p>
                  </a:txBody>
                  <a:tcPr anchor="ctr"/>
                </a:tc>
                <a:tc>
                  <a:txBody>
                    <a:bodyPr/>
                    <a:lstStyle/>
                    <a:p>
                      <a:pPr algn="ctr"/>
                      <a:r>
                        <a:rPr lang="en-US" sz="2000" dirty="0" smtClean="0"/>
                        <a:t>9</a:t>
                      </a:r>
                      <a:endParaRPr lang="en-US" sz="2000" dirty="0"/>
                    </a:p>
                  </a:txBody>
                  <a:tcPr anchor="ctr"/>
                </a:tc>
                <a:tc>
                  <a:txBody>
                    <a:bodyPr/>
                    <a:lstStyle/>
                    <a:p>
                      <a:pPr algn="ctr"/>
                      <a:r>
                        <a:rPr lang="en-US" sz="2000" dirty="0" smtClean="0"/>
                        <a:t>52</a:t>
                      </a:r>
                      <a:endParaRPr lang="en-US" sz="2000" dirty="0"/>
                    </a:p>
                  </a:txBody>
                  <a:tcPr anchor="ctr"/>
                </a:tc>
                <a:tc>
                  <a:txBody>
                    <a:bodyPr/>
                    <a:lstStyle/>
                    <a:p>
                      <a:pPr algn="ctr"/>
                      <a:r>
                        <a:rPr lang="en-US" sz="2000" dirty="0" smtClean="0"/>
                        <a:t>3</a:t>
                      </a:r>
                      <a:endParaRPr lang="en-US" sz="2000" dirty="0"/>
                    </a:p>
                  </a:txBody>
                  <a:tcPr anchor="ctr"/>
                </a:tc>
                <a:tc>
                  <a:txBody>
                    <a:bodyPr/>
                    <a:lstStyle/>
                    <a:p>
                      <a:pPr algn="ctr"/>
                      <a:r>
                        <a:rPr lang="en-US" sz="2000" dirty="0" smtClean="0"/>
                        <a:t>23</a:t>
                      </a:r>
                      <a:endParaRPr lang="en-US" sz="2000" dirty="0"/>
                    </a:p>
                  </a:txBody>
                  <a:tcPr anchor="ctr"/>
                </a:tc>
              </a:tr>
              <a:tr h="370840">
                <a:tc>
                  <a:txBody>
                    <a:bodyPr/>
                    <a:lstStyle/>
                    <a:p>
                      <a:pPr algn="ctr"/>
                      <a:r>
                        <a:rPr lang="en-US" sz="2000" dirty="0" smtClean="0"/>
                        <a:t>All (%)</a:t>
                      </a:r>
                      <a:endParaRPr lang="en-US" sz="2000" dirty="0"/>
                    </a:p>
                  </a:txBody>
                  <a:tcPr anchor="ctr"/>
                </a:tc>
                <a:tc>
                  <a:txBody>
                    <a:bodyPr/>
                    <a:lstStyle/>
                    <a:p>
                      <a:pPr algn="ctr"/>
                      <a:r>
                        <a:rPr lang="en-US" sz="2000" dirty="0" smtClean="0"/>
                        <a:t>74.1%</a:t>
                      </a:r>
                      <a:endParaRPr lang="en-US" sz="2000" dirty="0"/>
                    </a:p>
                  </a:txBody>
                  <a:tcPr anchor="ctr"/>
                </a:tc>
                <a:tc>
                  <a:txBody>
                    <a:bodyPr/>
                    <a:lstStyle/>
                    <a:p>
                      <a:pPr algn="ctr"/>
                      <a:r>
                        <a:rPr lang="en-US" sz="2000" dirty="0" smtClean="0"/>
                        <a:t>18.7%</a:t>
                      </a:r>
                      <a:endParaRPr lang="en-US" sz="2000" dirty="0"/>
                    </a:p>
                  </a:txBody>
                  <a:tcPr anchor="ctr"/>
                </a:tc>
                <a:tc>
                  <a:txBody>
                    <a:bodyPr/>
                    <a:lstStyle/>
                    <a:p>
                      <a:pPr algn="ctr"/>
                      <a:r>
                        <a:rPr lang="en-US" sz="2000" dirty="0" smtClean="0"/>
                        <a:t>0.75%</a:t>
                      </a:r>
                      <a:endParaRPr lang="en-US" sz="2000" dirty="0"/>
                    </a:p>
                  </a:txBody>
                  <a:tcPr anchor="ctr"/>
                </a:tc>
                <a:tc>
                  <a:txBody>
                    <a:bodyPr/>
                    <a:lstStyle/>
                    <a:p>
                      <a:pPr algn="ctr"/>
                      <a:r>
                        <a:rPr lang="en-US" sz="2000" dirty="0" smtClean="0"/>
                        <a:t>4.31%</a:t>
                      </a:r>
                      <a:endParaRPr lang="en-US" sz="2000" dirty="0"/>
                    </a:p>
                  </a:txBody>
                  <a:tcPr anchor="ctr"/>
                </a:tc>
                <a:tc>
                  <a:txBody>
                    <a:bodyPr/>
                    <a:lstStyle/>
                    <a:p>
                      <a:pPr algn="ctr"/>
                      <a:r>
                        <a:rPr lang="en-US" sz="2000" dirty="0" smtClean="0"/>
                        <a:t>0.25%</a:t>
                      </a:r>
                      <a:endParaRPr lang="en-US" sz="2000" dirty="0"/>
                    </a:p>
                  </a:txBody>
                  <a:tcPr anchor="ctr"/>
                </a:tc>
                <a:tc>
                  <a:txBody>
                    <a:bodyPr/>
                    <a:lstStyle/>
                    <a:p>
                      <a:pPr algn="ctr"/>
                      <a:r>
                        <a:rPr lang="en-US" sz="2000" dirty="0" smtClean="0"/>
                        <a:t>1.91%</a:t>
                      </a:r>
                      <a:endParaRPr lang="en-US" sz="2000" dirty="0"/>
                    </a:p>
                  </a:txBody>
                  <a:tcPr anchor="ctr"/>
                </a:tc>
              </a:tr>
            </a:tbl>
          </a:graphicData>
        </a:graphic>
      </p:graphicFrame>
      <p:sp>
        <p:nvSpPr>
          <p:cNvPr id="9" name="Content Placeholder 2"/>
          <p:cNvSpPr txBox="1">
            <a:spLocks/>
          </p:cNvSpPr>
          <p:nvPr/>
        </p:nvSpPr>
        <p:spPr>
          <a:xfrm>
            <a:off x="609600" y="5943600"/>
            <a:ext cx="8229600" cy="8382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smtClean="0"/>
              <a:t>“Redirected” is Discouraged with a SMD redirect suggestion</a:t>
            </a:r>
            <a:endParaRPr lang="en-US" sz="2400" dirty="0"/>
          </a:p>
          <a:p>
            <a:r>
              <a:rPr lang="en-US" sz="2400" dirty="0" smtClean="0"/>
              <a:t>“Discouraged” has no redirect suggestion</a:t>
            </a:r>
            <a:endParaRPr lang="en-US" sz="2400" dirty="0"/>
          </a:p>
        </p:txBody>
      </p:sp>
    </p:spTree>
    <p:extLst>
      <p:ext uri="{BB962C8B-B14F-4D97-AF65-F5344CB8AC3E}">
        <p14:creationId xmlns:p14="http://schemas.microsoft.com/office/powerpoint/2010/main" val="320846965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Step-2 Proposal Team Changes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12680130"/>
              </p:ext>
            </p:extLst>
          </p:nvPr>
        </p:nvGraphicFramePr>
        <p:xfrm>
          <a:off x="3886200" y="1600200"/>
          <a:ext cx="5059680" cy="2768599"/>
        </p:xfrm>
        <a:graphic>
          <a:graphicData uri="http://schemas.openxmlformats.org/drawingml/2006/table">
            <a:tbl>
              <a:tblPr firstRow="1" bandRow="1">
                <a:tableStyleId>{5C22544A-7EE6-4342-B048-85BDC9FD1C3A}</a:tableStyleId>
              </a:tblPr>
              <a:tblGrid>
                <a:gridCol w="2133600"/>
                <a:gridCol w="1463040"/>
                <a:gridCol w="1463040"/>
              </a:tblGrid>
              <a:tr h="370840">
                <a:tc>
                  <a:txBody>
                    <a:bodyPr/>
                    <a:lstStyle/>
                    <a:p>
                      <a:pPr algn="ctr"/>
                      <a:r>
                        <a:rPr lang="en-US" dirty="0" smtClean="0"/>
                        <a:t>Program Name</a:t>
                      </a:r>
                      <a:endParaRPr lang="en-US" dirty="0"/>
                    </a:p>
                  </a:txBody>
                  <a:tcPr anchor="ctr"/>
                </a:tc>
                <a:tc>
                  <a:txBody>
                    <a:bodyPr/>
                    <a:lstStyle/>
                    <a:p>
                      <a:pPr algn="ctr"/>
                      <a:r>
                        <a:rPr lang="en-US" dirty="0" smtClean="0"/>
                        <a:t>Increased</a:t>
                      </a:r>
                      <a:r>
                        <a:rPr lang="en-US" baseline="0" dirty="0" smtClean="0"/>
                        <a:t> </a:t>
                      </a:r>
                      <a:r>
                        <a:rPr lang="en-US" dirty="0" smtClean="0"/>
                        <a:t>Proposal</a:t>
                      </a:r>
                      <a:r>
                        <a:rPr lang="en-US" baseline="0" dirty="0" smtClean="0"/>
                        <a:t> Teams </a:t>
                      </a:r>
                      <a:endParaRPr lang="en-US" dirty="0"/>
                    </a:p>
                  </a:txBody>
                  <a:tcPr anchor="ctr"/>
                </a:tc>
                <a:tc>
                  <a:txBody>
                    <a:bodyPr/>
                    <a:lstStyle/>
                    <a:p>
                      <a:pPr algn="ctr"/>
                      <a:r>
                        <a:rPr lang="en-US" dirty="0" smtClean="0"/>
                        <a:t>Decreased Proposal Teams</a:t>
                      </a:r>
                      <a:endParaRPr lang="en-US" dirty="0"/>
                    </a:p>
                  </a:txBody>
                  <a:tcPr anchor="ctr"/>
                </a:tc>
              </a:tr>
              <a:tr h="370840">
                <a:tc>
                  <a:txBody>
                    <a:bodyPr/>
                    <a:lstStyle/>
                    <a:p>
                      <a:r>
                        <a:rPr lang="en-US" dirty="0" smtClean="0"/>
                        <a:t>Emerging Worlds</a:t>
                      </a:r>
                      <a:endParaRPr lang="en-US" dirty="0"/>
                    </a:p>
                  </a:txBody>
                  <a:tcPr/>
                </a:tc>
                <a:tc>
                  <a:txBody>
                    <a:bodyPr/>
                    <a:lstStyle/>
                    <a:p>
                      <a:pPr algn="ctr"/>
                      <a:r>
                        <a:rPr lang="en-US" dirty="0" smtClean="0"/>
                        <a:t>8.3%</a:t>
                      </a:r>
                      <a:endParaRPr lang="en-US" dirty="0"/>
                    </a:p>
                  </a:txBody>
                  <a:tcPr/>
                </a:tc>
                <a:tc>
                  <a:txBody>
                    <a:bodyPr/>
                    <a:lstStyle/>
                    <a:p>
                      <a:pPr algn="ctr"/>
                      <a:r>
                        <a:rPr lang="en-US" dirty="0" smtClean="0"/>
                        <a:t>7.6%</a:t>
                      </a:r>
                      <a:endParaRPr lang="en-US" dirty="0"/>
                    </a:p>
                  </a:txBody>
                  <a:tcPr/>
                </a:tc>
              </a:tr>
              <a:tr h="370840">
                <a:tc>
                  <a:txBody>
                    <a:bodyPr/>
                    <a:lstStyle/>
                    <a:p>
                      <a:r>
                        <a:rPr lang="en-US" dirty="0" smtClean="0"/>
                        <a:t>Solar System </a:t>
                      </a:r>
                      <a:r>
                        <a:rPr lang="en-US" dirty="0" err="1" smtClean="0"/>
                        <a:t>Wkgs</a:t>
                      </a:r>
                      <a:r>
                        <a:rPr lang="en-US" dirty="0" smtClean="0"/>
                        <a:t>.</a:t>
                      </a:r>
                      <a:endParaRPr lang="en-US" dirty="0"/>
                    </a:p>
                  </a:txBody>
                  <a:tcPr/>
                </a:tc>
                <a:tc>
                  <a:txBody>
                    <a:bodyPr/>
                    <a:lstStyle/>
                    <a:p>
                      <a:pPr algn="ctr"/>
                      <a:r>
                        <a:rPr lang="en-US" dirty="0" smtClean="0"/>
                        <a:t>7.9%</a:t>
                      </a:r>
                      <a:endParaRPr lang="en-US" dirty="0"/>
                    </a:p>
                  </a:txBody>
                  <a:tcPr/>
                </a:tc>
                <a:tc>
                  <a:txBody>
                    <a:bodyPr/>
                    <a:lstStyle/>
                    <a:p>
                      <a:pPr algn="ctr"/>
                      <a:r>
                        <a:rPr lang="en-US" dirty="0" smtClean="0"/>
                        <a:t>7.7%</a:t>
                      </a:r>
                      <a:endParaRPr lang="en-US" dirty="0"/>
                    </a:p>
                  </a:txBody>
                  <a:tcPr/>
                </a:tc>
              </a:tr>
              <a:tr h="370840">
                <a:tc>
                  <a:txBody>
                    <a:bodyPr/>
                    <a:lstStyle/>
                    <a:p>
                      <a:r>
                        <a:rPr lang="en-US" dirty="0" smtClean="0"/>
                        <a:t>Exobiology</a:t>
                      </a:r>
                      <a:endParaRPr lang="en-US" dirty="0"/>
                    </a:p>
                  </a:txBody>
                  <a:tcPr/>
                </a:tc>
                <a:tc>
                  <a:txBody>
                    <a:bodyPr/>
                    <a:lstStyle/>
                    <a:p>
                      <a:pPr algn="ctr"/>
                      <a:r>
                        <a:rPr lang="en-US" dirty="0" smtClean="0"/>
                        <a:t>12%</a:t>
                      </a:r>
                      <a:endParaRPr lang="en-US" dirty="0"/>
                    </a:p>
                  </a:txBody>
                  <a:tcPr/>
                </a:tc>
                <a:tc>
                  <a:txBody>
                    <a:bodyPr/>
                    <a:lstStyle/>
                    <a:p>
                      <a:pPr algn="ctr"/>
                      <a:r>
                        <a:rPr lang="en-US" dirty="0" smtClean="0"/>
                        <a:t>2.8%</a:t>
                      </a:r>
                      <a:endParaRPr lang="en-US" dirty="0"/>
                    </a:p>
                  </a:txBody>
                  <a:tcPr/>
                </a:tc>
              </a:tr>
              <a:tr h="370840">
                <a:tc>
                  <a:txBody>
                    <a:bodyPr/>
                    <a:lstStyle/>
                    <a:p>
                      <a:r>
                        <a:rPr lang="en-US" dirty="0" smtClean="0"/>
                        <a:t>Solar System Obs.</a:t>
                      </a:r>
                      <a:endParaRPr lang="en-US" dirty="0"/>
                    </a:p>
                  </a:txBody>
                  <a:tcPr/>
                </a:tc>
                <a:tc>
                  <a:txBody>
                    <a:bodyPr/>
                    <a:lstStyle/>
                    <a:p>
                      <a:pPr algn="ctr"/>
                      <a:r>
                        <a:rPr lang="en-US" dirty="0" smtClean="0"/>
                        <a:t>13%</a:t>
                      </a:r>
                      <a:endParaRPr lang="en-US" dirty="0"/>
                    </a:p>
                  </a:txBody>
                  <a:tcPr/>
                </a:tc>
                <a:tc>
                  <a:txBody>
                    <a:bodyPr/>
                    <a:lstStyle/>
                    <a:p>
                      <a:pPr algn="ctr"/>
                      <a:r>
                        <a:rPr lang="en-US" dirty="0" smtClean="0"/>
                        <a:t>11%</a:t>
                      </a:r>
                      <a:endParaRPr lang="en-US" dirty="0"/>
                    </a:p>
                  </a:txBody>
                  <a:tcPr/>
                </a:tc>
              </a:tr>
              <a:tr h="370840">
                <a:tc>
                  <a:txBody>
                    <a:bodyPr/>
                    <a:lstStyle/>
                    <a:p>
                      <a:r>
                        <a:rPr lang="en-US" dirty="0" smtClean="0"/>
                        <a:t>Exoplanets</a:t>
                      </a:r>
                      <a:endParaRPr lang="en-US" dirty="0"/>
                    </a:p>
                  </a:txBody>
                  <a:tcPr/>
                </a:tc>
                <a:tc>
                  <a:txBody>
                    <a:bodyPr/>
                    <a:lstStyle/>
                    <a:p>
                      <a:pPr algn="ctr"/>
                      <a:r>
                        <a:rPr lang="en-US" dirty="0" smtClean="0"/>
                        <a:t>6.0%</a:t>
                      </a:r>
                      <a:endParaRPr lang="en-US" dirty="0"/>
                    </a:p>
                  </a:txBody>
                  <a:tcPr/>
                </a:tc>
                <a:tc>
                  <a:txBody>
                    <a:bodyPr/>
                    <a:lstStyle/>
                    <a:p>
                      <a:pPr algn="ctr"/>
                      <a:r>
                        <a:rPr lang="en-US" dirty="0" smtClean="0"/>
                        <a:t>7.4%</a:t>
                      </a:r>
                      <a:endParaRPr lang="en-US" dirty="0"/>
                    </a:p>
                  </a:txBody>
                  <a:tcPr/>
                </a:tc>
              </a:tr>
            </a:tbl>
          </a:graphicData>
        </a:graphic>
      </p:graphicFrame>
      <p:sp>
        <p:nvSpPr>
          <p:cNvPr id="6" name="Content Placeholder 2"/>
          <p:cNvSpPr txBox="1">
            <a:spLocks/>
          </p:cNvSpPr>
          <p:nvPr/>
        </p:nvSpPr>
        <p:spPr>
          <a:xfrm>
            <a:off x="457200" y="1600200"/>
            <a:ext cx="2971800" cy="45720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PIs could add funded team members by emailing the program lead more than two weeks before the Step-2 due date</a:t>
            </a:r>
          </a:p>
          <a:p>
            <a:endParaRPr lang="en-US" dirty="0"/>
          </a:p>
          <a:p>
            <a:r>
              <a:rPr lang="en-US" dirty="0" smtClean="0"/>
              <a:t>Nearly as many PIs removed Co-Is as added them (except for in Exobiology)</a:t>
            </a:r>
            <a:endParaRPr lang="en-US" dirty="0"/>
          </a:p>
        </p:txBody>
      </p:sp>
    </p:spTree>
    <p:extLst>
      <p:ext uri="{BB962C8B-B14F-4D97-AF65-F5344CB8AC3E}">
        <p14:creationId xmlns:p14="http://schemas.microsoft.com/office/powerpoint/2010/main" val="400864101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Step-2 Proposal Submissions</a:t>
            </a:r>
            <a:br>
              <a:rPr lang="en-US" dirty="0" smtClean="0"/>
            </a:br>
            <a:r>
              <a:rPr lang="en-US" sz="2700" dirty="0" smtClean="0"/>
              <a:t>Focusing in on Solar System Workings (SSW)</a:t>
            </a:r>
            <a:br>
              <a:rPr lang="en-US" sz="2700" dirty="0" smtClean="0"/>
            </a:br>
            <a:endParaRPr lang="en-US" sz="27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0569969"/>
              </p:ext>
            </p:extLst>
          </p:nvPr>
        </p:nvGraphicFramePr>
        <p:xfrm>
          <a:off x="76200" y="1600200"/>
          <a:ext cx="8991601" cy="4180840"/>
        </p:xfrm>
        <a:graphic>
          <a:graphicData uri="http://schemas.openxmlformats.org/drawingml/2006/table">
            <a:tbl>
              <a:tblPr firstRow="1" bandRow="1">
                <a:tableStyleId>{5C22544A-7EE6-4342-B048-85BDC9FD1C3A}</a:tableStyleId>
              </a:tblPr>
              <a:tblGrid>
                <a:gridCol w="1190062"/>
                <a:gridCol w="1190062"/>
                <a:gridCol w="1038947"/>
                <a:gridCol w="1114506"/>
                <a:gridCol w="1114506"/>
                <a:gridCol w="1114506"/>
                <a:gridCol w="1114506"/>
                <a:gridCol w="1114506"/>
              </a:tblGrid>
              <a:tr h="370840">
                <a:tc rowSpan="2">
                  <a:txBody>
                    <a:bodyPr/>
                    <a:lstStyle/>
                    <a:p>
                      <a:pPr algn="ctr"/>
                      <a:r>
                        <a:rPr lang="en-US" sz="1800" b="1" dirty="0" smtClean="0"/>
                        <a:t>Program</a:t>
                      </a:r>
                      <a:endParaRPr lang="en-US" sz="1800" b="1" dirty="0"/>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rowSpan="2">
                  <a:txBody>
                    <a:bodyPr/>
                    <a:lstStyle/>
                    <a:p>
                      <a:pPr algn="ctr"/>
                      <a:r>
                        <a:rPr lang="en-US" sz="1800" dirty="0" smtClean="0"/>
                        <a:t>No</a:t>
                      </a:r>
                      <a:r>
                        <a:rPr lang="en-US" sz="1800" baseline="0" dirty="0" smtClean="0"/>
                        <a:t> Step-1</a:t>
                      </a:r>
                      <a:endParaRPr lang="en-US" sz="1800" dirty="0" smtClean="0"/>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gridSpan="2">
                  <a:txBody>
                    <a:bodyPr/>
                    <a:lstStyle/>
                    <a:p>
                      <a:pPr algn="ctr"/>
                      <a:r>
                        <a:rPr lang="en-US" sz="1800" dirty="0" smtClean="0"/>
                        <a:t>Encouraged</a:t>
                      </a:r>
                      <a:endParaRPr lang="en-US" sz="1800" dirty="0"/>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endParaRPr lang="en-US" dirty="0"/>
                    </a:p>
                  </a:txBody>
                  <a:tcPr/>
                </a:tc>
                <a:tc gridSpan="2">
                  <a:txBody>
                    <a:bodyPr/>
                    <a:lstStyle/>
                    <a:p>
                      <a:pPr algn="ctr"/>
                      <a:r>
                        <a:rPr lang="en-US" sz="1800" dirty="0" smtClean="0"/>
                        <a:t>Redirected</a:t>
                      </a:r>
                      <a:endParaRPr lang="en-US" sz="1800" dirty="0"/>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endParaRPr lang="en-US" dirty="0"/>
                    </a:p>
                  </a:txBody>
                  <a:tcPr/>
                </a:tc>
                <a:tc gridSpan="2">
                  <a:txBody>
                    <a:bodyPr/>
                    <a:lstStyle/>
                    <a:p>
                      <a:pPr algn="ctr"/>
                      <a:r>
                        <a:rPr lang="en-US" sz="1800" dirty="0" smtClean="0"/>
                        <a:t>Discouraged</a:t>
                      </a:r>
                      <a:endParaRPr lang="en-US" sz="1800" dirty="0"/>
                    </a:p>
                  </a:txBody>
                  <a:tcPr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tcPr>
                </a:tc>
                <a:tc hMerge="1">
                  <a:txBody>
                    <a:bodyPr/>
                    <a:lstStyle/>
                    <a:p>
                      <a:endParaRPr lang="en-US" dirty="0"/>
                    </a:p>
                  </a:txBody>
                  <a:tcPr/>
                </a:tc>
              </a:tr>
              <a:tr h="370840">
                <a:tc vMerge="1">
                  <a:txBody>
                    <a:bodyPr/>
                    <a:lstStyle/>
                    <a:p>
                      <a:endParaRPr lang="en-US" dirty="0"/>
                    </a:p>
                  </a:txBody>
                  <a:tcPr/>
                </a:tc>
                <a:tc vMerge="1">
                  <a:txBody>
                    <a:bodyPr/>
                    <a:lstStyle/>
                    <a:p>
                      <a:pPr algn="ctr"/>
                      <a:endParaRPr lang="en-US" b="1" dirty="0">
                        <a:solidFill>
                          <a:schemeClr val="bg1"/>
                        </a:solidFill>
                      </a:endParaRPr>
                    </a:p>
                  </a:txBody>
                  <a:tcPr anchor="ctr"/>
                </a:tc>
                <a:tc>
                  <a:txBody>
                    <a:bodyPr/>
                    <a:lstStyle/>
                    <a:p>
                      <a:pPr algn="ctr"/>
                      <a:r>
                        <a:rPr lang="en-US" sz="1800" b="1" dirty="0" smtClean="0">
                          <a:solidFill>
                            <a:schemeClr val="bg1"/>
                          </a:solidFill>
                        </a:rPr>
                        <a:t>Step-2</a:t>
                      </a:r>
                      <a:endParaRPr lang="en-US" sz="1800" b="1" dirty="0">
                        <a:solidFill>
                          <a:schemeClr val="bg1"/>
                        </a:solidFill>
                      </a:endParaRPr>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ctr"/>
                      <a:r>
                        <a:rPr lang="en-US" sz="1800" b="1" dirty="0" smtClean="0">
                          <a:solidFill>
                            <a:schemeClr val="bg1"/>
                          </a:solidFill>
                        </a:rPr>
                        <a:t>No</a:t>
                      </a:r>
                    </a:p>
                    <a:p>
                      <a:pPr algn="ctr"/>
                      <a:r>
                        <a:rPr lang="en-US" sz="1800" b="1" dirty="0" smtClean="0">
                          <a:solidFill>
                            <a:schemeClr val="bg1"/>
                          </a:solidFill>
                        </a:rPr>
                        <a:t>Step-2</a:t>
                      </a:r>
                      <a:endParaRPr lang="en-US" sz="1800" b="1" dirty="0">
                        <a:solidFill>
                          <a:schemeClr val="bg1"/>
                        </a:solidFill>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ctr"/>
                      <a:r>
                        <a:rPr lang="en-US" sz="1800" b="1" dirty="0" smtClean="0">
                          <a:solidFill>
                            <a:schemeClr val="bg1"/>
                          </a:solidFill>
                        </a:rPr>
                        <a:t>Step-2</a:t>
                      </a:r>
                      <a:endParaRPr lang="en-US" sz="1800" b="1" dirty="0">
                        <a:solidFill>
                          <a:schemeClr val="bg1"/>
                        </a:solidFill>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ctr"/>
                      <a:r>
                        <a:rPr lang="en-US" sz="1800" b="1" dirty="0" smtClean="0">
                          <a:solidFill>
                            <a:schemeClr val="bg1"/>
                          </a:solidFill>
                        </a:rPr>
                        <a:t>No</a:t>
                      </a:r>
                    </a:p>
                    <a:p>
                      <a:pPr algn="ctr"/>
                      <a:r>
                        <a:rPr lang="en-US" sz="1800" b="1" dirty="0" smtClean="0">
                          <a:solidFill>
                            <a:schemeClr val="bg1"/>
                          </a:solidFill>
                        </a:rPr>
                        <a:t>Step-2</a:t>
                      </a:r>
                      <a:endParaRPr lang="en-US" sz="1800" b="1" dirty="0">
                        <a:solidFill>
                          <a:schemeClr val="bg1"/>
                        </a:solidFill>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ctr"/>
                      <a:r>
                        <a:rPr lang="en-US" sz="1800" b="1" dirty="0" smtClean="0">
                          <a:solidFill>
                            <a:schemeClr val="bg1"/>
                          </a:solidFill>
                        </a:rPr>
                        <a:t>Step-2</a:t>
                      </a:r>
                      <a:endParaRPr lang="en-US" sz="1800" b="1" dirty="0">
                        <a:solidFill>
                          <a:schemeClr val="bg1"/>
                        </a:solidFill>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ctr"/>
                      <a:r>
                        <a:rPr lang="en-US" sz="1800" b="1" dirty="0" smtClean="0">
                          <a:solidFill>
                            <a:schemeClr val="bg1"/>
                          </a:solidFill>
                        </a:rPr>
                        <a:t>No</a:t>
                      </a:r>
                    </a:p>
                    <a:p>
                      <a:pPr algn="ctr"/>
                      <a:r>
                        <a:rPr lang="en-US" sz="1800" b="1" dirty="0" smtClean="0">
                          <a:solidFill>
                            <a:schemeClr val="bg1"/>
                          </a:solidFill>
                        </a:rPr>
                        <a:t>Step-2</a:t>
                      </a:r>
                      <a:endParaRPr lang="en-US" sz="1800" b="1" dirty="0">
                        <a:solidFill>
                          <a:schemeClr val="bg1"/>
                        </a:solidFill>
                      </a:endParaRP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60000"/>
                        <a:lumOff val="40000"/>
                      </a:schemeClr>
                    </a:solidFill>
                  </a:tcPr>
                </a:tc>
              </a:tr>
              <a:tr h="370840">
                <a:tc>
                  <a:txBody>
                    <a:bodyPr/>
                    <a:lstStyle/>
                    <a:p>
                      <a:pPr algn="ctr"/>
                      <a:r>
                        <a:rPr lang="en-US" sz="2000" dirty="0" smtClean="0"/>
                        <a:t>EW</a:t>
                      </a:r>
                      <a:endParaRPr lang="en-US" sz="2000" dirty="0"/>
                    </a:p>
                  </a:txBody>
                  <a:tcPr anchor="ctr">
                    <a:lnT w="28575" cap="flat" cmpd="sng" algn="ctr">
                      <a:solidFill>
                        <a:schemeClr val="bg1"/>
                      </a:solidFill>
                      <a:prstDash val="solid"/>
                      <a:round/>
                      <a:headEnd type="none" w="med" len="med"/>
                      <a:tailEnd type="none" w="med" len="med"/>
                    </a:lnT>
                  </a:tcPr>
                </a:tc>
                <a:tc>
                  <a:txBody>
                    <a:bodyPr/>
                    <a:lstStyle/>
                    <a:p>
                      <a:pPr algn="ctr"/>
                      <a:r>
                        <a:rPr lang="en-US" sz="2000" dirty="0" smtClean="0"/>
                        <a:t>3-8</a:t>
                      </a:r>
                      <a:endParaRPr lang="en-US" sz="2000" dirty="0"/>
                    </a:p>
                  </a:txBody>
                  <a:tcPr anchor="ctr"/>
                </a:tc>
                <a:tc>
                  <a:txBody>
                    <a:bodyPr/>
                    <a:lstStyle/>
                    <a:p>
                      <a:pPr algn="ctr"/>
                      <a:r>
                        <a:rPr lang="en-US" sz="2000" dirty="0" smtClean="0"/>
                        <a:t>153</a:t>
                      </a:r>
                      <a:endParaRPr lang="en-US" sz="2000" dirty="0"/>
                    </a:p>
                  </a:txBody>
                  <a:tcPr anchor="ctr">
                    <a:lnT w="28575" cap="flat" cmpd="sng" algn="ctr">
                      <a:solidFill>
                        <a:schemeClr val="bg1"/>
                      </a:solidFill>
                      <a:prstDash val="solid"/>
                      <a:round/>
                      <a:headEnd type="none" w="med" len="med"/>
                      <a:tailEnd type="none" w="med" len="med"/>
                    </a:lnT>
                  </a:tcPr>
                </a:tc>
                <a:tc>
                  <a:txBody>
                    <a:bodyPr/>
                    <a:lstStyle/>
                    <a:p>
                      <a:pPr algn="ctr"/>
                      <a:r>
                        <a:rPr lang="en-US" sz="2000" dirty="0" smtClean="0"/>
                        <a:t>38</a:t>
                      </a:r>
                      <a:endParaRPr lang="en-US" sz="2000" dirty="0"/>
                    </a:p>
                  </a:txBody>
                  <a:tcPr anchor="ctr">
                    <a:lnT w="28575" cap="flat" cmpd="sng" algn="ctr">
                      <a:solidFill>
                        <a:schemeClr val="bg1"/>
                      </a:solidFill>
                      <a:prstDash val="solid"/>
                      <a:round/>
                      <a:headEnd type="none" w="med" len="med"/>
                      <a:tailEnd type="none" w="med" len="med"/>
                    </a:lnT>
                  </a:tcPr>
                </a:tc>
                <a:tc>
                  <a:txBody>
                    <a:bodyPr/>
                    <a:lstStyle/>
                    <a:p>
                      <a:pPr algn="ctr"/>
                      <a:r>
                        <a:rPr lang="en-US" sz="2000" dirty="0" smtClean="0"/>
                        <a:t>1</a:t>
                      </a:r>
                      <a:endParaRPr lang="en-US" sz="2000" dirty="0"/>
                    </a:p>
                  </a:txBody>
                  <a:tcPr anchor="ctr">
                    <a:lnT w="28575" cap="flat" cmpd="sng" algn="ctr">
                      <a:solidFill>
                        <a:schemeClr val="bg1"/>
                      </a:solidFill>
                      <a:prstDash val="solid"/>
                      <a:round/>
                      <a:headEnd type="none" w="med" len="med"/>
                      <a:tailEnd type="none" w="med" len="med"/>
                    </a:lnT>
                  </a:tcPr>
                </a:tc>
                <a:tc>
                  <a:txBody>
                    <a:bodyPr/>
                    <a:lstStyle/>
                    <a:p>
                      <a:pPr algn="ctr"/>
                      <a:r>
                        <a:rPr lang="en-US" sz="2000" dirty="0" smtClean="0"/>
                        <a:t>18</a:t>
                      </a:r>
                      <a:endParaRPr lang="en-US" sz="2000" dirty="0"/>
                    </a:p>
                  </a:txBody>
                  <a:tcPr anchor="ctr">
                    <a:lnT w="28575" cap="flat" cmpd="sng" algn="ctr">
                      <a:solidFill>
                        <a:schemeClr val="bg1"/>
                      </a:solidFill>
                      <a:prstDash val="solid"/>
                      <a:round/>
                      <a:headEnd type="none" w="med" len="med"/>
                      <a:tailEnd type="none" w="med" len="med"/>
                    </a:lnT>
                  </a:tcPr>
                </a:tc>
                <a:tc>
                  <a:txBody>
                    <a:bodyPr/>
                    <a:lstStyle/>
                    <a:p>
                      <a:pPr algn="ctr"/>
                      <a:r>
                        <a:rPr lang="en-US" sz="2000" dirty="0" smtClean="0"/>
                        <a:t>1</a:t>
                      </a:r>
                      <a:endParaRPr lang="en-US" sz="2000" dirty="0"/>
                    </a:p>
                  </a:txBody>
                  <a:tcPr anchor="ctr">
                    <a:lnT w="28575" cap="flat" cmpd="sng" algn="ctr">
                      <a:solidFill>
                        <a:schemeClr val="bg1"/>
                      </a:solidFill>
                      <a:prstDash val="solid"/>
                      <a:round/>
                      <a:headEnd type="none" w="med" len="med"/>
                      <a:tailEnd type="none" w="med" len="med"/>
                    </a:lnT>
                  </a:tcPr>
                </a:tc>
                <a:tc>
                  <a:txBody>
                    <a:bodyPr/>
                    <a:lstStyle/>
                    <a:p>
                      <a:pPr algn="ctr"/>
                      <a:r>
                        <a:rPr lang="en-US" sz="2000" dirty="0" smtClean="0"/>
                        <a:t>3</a:t>
                      </a:r>
                      <a:endParaRPr lang="en-US" sz="2000" dirty="0"/>
                    </a:p>
                  </a:txBody>
                  <a:tcPr anchor="ctr">
                    <a:lnT w="28575" cap="flat" cmpd="sng" algn="ctr">
                      <a:solidFill>
                        <a:schemeClr val="bg1"/>
                      </a:solidFill>
                      <a:prstDash val="solid"/>
                      <a:round/>
                      <a:headEnd type="none" w="med" len="med"/>
                      <a:tailEnd type="none" w="med" len="med"/>
                    </a:lnT>
                  </a:tcPr>
                </a:tc>
              </a:tr>
              <a:tr h="370840">
                <a:tc>
                  <a:txBody>
                    <a:bodyPr/>
                    <a:lstStyle/>
                    <a:p>
                      <a:pPr algn="ctr"/>
                      <a:r>
                        <a:rPr lang="en-US" sz="2000" b="1" dirty="0" smtClean="0"/>
                        <a:t>SSW</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371</a:t>
                      </a:r>
                      <a:endParaRPr lang="en-US" sz="2000" b="1" dirty="0"/>
                    </a:p>
                  </a:txBody>
                  <a:tcPr anchor="ctr"/>
                </a:tc>
                <a:tc>
                  <a:txBody>
                    <a:bodyPr/>
                    <a:lstStyle/>
                    <a:p>
                      <a:pPr algn="ctr"/>
                      <a:r>
                        <a:rPr lang="en-US" sz="2000" b="1" dirty="0" smtClean="0"/>
                        <a:t>103</a:t>
                      </a:r>
                      <a:endParaRPr lang="en-US" sz="2000" b="1" dirty="0"/>
                    </a:p>
                  </a:txBody>
                  <a:tcPr anchor="ctr"/>
                </a:tc>
                <a:tc>
                  <a:txBody>
                    <a:bodyPr/>
                    <a:lstStyle/>
                    <a:p>
                      <a:pPr algn="ctr"/>
                      <a:r>
                        <a:rPr lang="en-US" sz="2000" b="1" dirty="0" smtClean="0"/>
                        <a:t>7</a:t>
                      </a:r>
                      <a:endParaRPr lang="en-US" sz="2000" b="1" dirty="0"/>
                    </a:p>
                  </a:txBody>
                  <a:tcPr anchor="ctr"/>
                </a:tc>
                <a:tc>
                  <a:txBody>
                    <a:bodyPr/>
                    <a:lstStyle/>
                    <a:p>
                      <a:pPr algn="ctr"/>
                      <a:r>
                        <a:rPr lang="en-US" sz="2000" b="1" dirty="0" smtClean="0"/>
                        <a:t>24</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0</a:t>
                      </a:r>
                      <a:endParaRPr lang="en-US" sz="2000" b="1" dirty="0"/>
                    </a:p>
                  </a:txBody>
                  <a:tcPr anchor="ctr"/>
                </a:tc>
              </a:tr>
              <a:tr h="370840">
                <a:tc>
                  <a:txBody>
                    <a:bodyPr/>
                    <a:lstStyle/>
                    <a:p>
                      <a:pPr algn="ctr"/>
                      <a:r>
                        <a:rPr lang="en-US" sz="2000" dirty="0" smtClean="0"/>
                        <a:t>SSO</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69</a:t>
                      </a:r>
                      <a:endParaRPr lang="en-US" sz="2000" dirty="0"/>
                    </a:p>
                  </a:txBody>
                  <a:tcPr anchor="ctr"/>
                </a:tc>
                <a:tc>
                  <a:txBody>
                    <a:bodyPr/>
                    <a:lstStyle/>
                    <a:p>
                      <a:pPr algn="ctr"/>
                      <a:r>
                        <a:rPr lang="en-US" sz="2000" dirty="0" smtClean="0"/>
                        <a:t>17</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2</a:t>
                      </a:r>
                      <a:endParaRPr lang="en-US" sz="2000" dirty="0"/>
                    </a:p>
                  </a:txBody>
                  <a:tcPr anchor="ctr"/>
                </a:tc>
                <a:tc>
                  <a:txBody>
                    <a:bodyPr/>
                    <a:lstStyle/>
                    <a:p>
                      <a:pPr algn="ctr"/>
                      <a:r>
                        <a:rPr lang="en-US" sz="2000" dirty="0" smtClean="0"/>
                        <a:t>13</a:t>
                      </a:r>
                      <a:endParaRPr lang="en-US" sz="2000" dirty="0"/>
                    </a:p>
                  </a:txBody>
                  <a:tcPr anchor="ctr"/>
                </a:tc>
              </a:tr>
              <a:tr h="370840">
                <a:tc>
                  <a:txBody>
                    <a:bodyPr/>
                    <a:lstStyle/>
                    <a:p>
                      <a:pPr algn="ctr"/>
                      <a:r>
                        <a:rPr lang="en-US" sz="2000" dirty="0" smtClean="0"/>
                        <a:t>EXO</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144</a:t>
                      </a:r>
                      <a:endParaRPr lang="en-US" sz="2000" dirty="0"/>
                    </a:p>
                  </a:txBody>
                  <a:tcPr anchor="ctr"/>
                </a:tc>
                <a:tc>
                  <a:txBody>
                    <a:bodyPr/>
                    <a:lstStyle/>
                    <a:p>
                      <a:pPr algn="ctr"/>
                      <a:r>
                        <a:rPr lang="en-US" sz="2000" dirty="0" smtClean="0"/>
                        <a:t>33</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9</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3</a:t>
                      </a:r>
                      <a:endParaRPr lang="en-US" sz="2000" dirty="0"/>
                    </a:p>
                  </a:txBody>
                  <a:tcPr anchor="ctr"/>
                </a:tc>
              </a:tr>
              <a:tr h="370840">
                <a:tc>
                  <a:txBody>
                    <a:bodyPr/>
                    <a:lstStyle/>
                    <a:p>
                      <a:pPr algn="ctr"/>
                      <a:r>
                        <a:rPr lang="en-US" sz="2000" dirty="0" smtClean="0"/>
                        <a:t>XRP</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133</a:t>
                      </a:r>
                      <a:endParaRPr lang="en-US" sz="2000" dirty="0"/>
                    </a:p>
                  </a:txBody>
                  <a:tcPr anchor="ctr"/>
                </a:tc>
                <a:tc>
                  <a:txBody>
                    <a:bodyPr/>
                    <a:lstStyle/>
                    <a:p>
                      <a:pPr algn="ctr"/>
                      <a:r>
                        <a:rPr lang="en-US" sz="2000" dirty="0" smtClean="0"/>
                        <a:t>29</a:t>
                      </a:r>
                      <a:endParaRPr lang="en-US" sz="2000" dirty="0"/>
                    </a:p>
                  </a:txBody>
                  <a:tcPr anchor="ctr"/>
                </a:tc>
                <a:tc>
                  <a:txBody>
                    <a:bodyPr/>
                    <a:lstStyle/>
                    <a:p>
                      <a:pPr algn="ctr"/>
                      <a:r>
                        <a:rPr lang="en-US" sz="2000" dirty="0" smtClean="0"/>
                        <a:t>1</a:t>
                      </a:r>
                      <a:endParaRPr lang="en-US" sz="2000" dirty="0"/>
                    </a:p>
                  </a:txBody>
                  <a:tcPr anchor="ctr"/>
                </a:tc>
                <a:tc>
                  <a:txBody>
                    <a:bodyPr/>
                    <a:lstStyle/>
                    <a:p>
                      <a:pPr algn="ctr"/>
                      <a:r>
                        <a:rPr lang="en-US" sz="2000" dirty="0" smtClean="0"/>
                        <a:t>1</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4</a:t>
                      </a:r>
                      <a:endParaRPr lang="en-US" sz="2000" dirty="0"/>
                    </a:p>
                  </a:txBody>
                  <a:tcPr anchor="ctr"/>
                </a:tc>
              </a:tr>
              <a:tr h="370840">
                <a:tc>
                  <a:txBody>
                    <a:bodyPr/>
                    <a:lstStyle/>
                    <a:p>
                      <a:pPr algn="ctr"/>
                      <a:r>
                        <a:rPr lang="en-US" sz="2000" dirty="0" smtClean="0"/>
                        <a:t>LARS</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24</a:t>
                      </a:r>
                      <a:endParaRPr lang="en-US" sz="2000" dirty="0"/>
                    </a:p>
                  </a:txBody>
                  <a:tcPr anchor="ctr"/>
                </a:tc>
                <a:tc>
                  <a:txBody>
                    <a:bodyPr/>
                    <a:lstStyle/>
                    <a:p>
                      <a:pPr algn="ctr"/>
                      <a:r>
                        <a:rPr lang="en-US" sz="2000" dirty="0" smtClean="0"/>
                        <a:t>5</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0</a:t>
                      </a:r>
                      <a:endParaRPr lang="en-US" sz="2000" dirty="0"/>
                    </a:p>
                  </a:txBody>
                  <a:tcPr anchor="ctr"/>
                </a:tc>
              </a:tr>
              <a:tr h="370840">
                <a:tc>
                  <a:txBody>
                    <a:bodyPr/>
                    <a:lstStyle/>
                    <a:p>
                      <a:pPr algn="ctr"/>
                      <a:r>
                        <a:rPr lang="en-US" sz="2000" dirty="0" smtClean="0"/>
                        <a:t>All (#)</a:t>
                      </a:r>
                      <a:endParaRPr lang="en-US" sz="2000" dirty="0"/>
                    </a:p>
                  </a:txBody>
                  <a:tcPr anchor="ctr"/>
                </a:tc>
                <a:tc>
                  <a:txBody>
                    <a:bodyPr/>
                    <a:lstStyle/>
                    <a:p>
                      <a:pPr algn="ctr"/>
                      <a:r>
                        <a:rPr lang="en-US" sz="2000" dirty="0" smtClean="0"/>
                        <a:t>--</a:t>
                      </a:r>
                      <a:endParaRPr lang="en-US" sz="2000" dirty="0"/>
                    </a:p>
                  </a:txBody>
                  <a:tcPr anchor="ctr"/>
                </a:tc>
                <a:tc>
                  <a:txBody>
                    <a:bodyPr/>
                    <a:lstStyle/>
                    <a:p>
                      <a:pPr algn="ctr"/>
                      <a:r>
                        <a:rPr lang="en-US" sz="2000" dirty="0" smtClean="0"/>
                        <a:t>894</a:t>
                      </a:r>
                      <a:endParaRPr lang="en-US" sz="2000" dirty="0"/>
                    </a:p>
                  </a:txBody>
                  <a:tcPr anchor="ctr"/>
                </a:tc>
                <a:tc>
                  <a:txBody>
                    <a:bodyPr/>
                    <a:lstStyle/>
                    <a:p>
                      <a:pPr algn="ctr"/>
                      <a:r>
                        <a:rPr lang="en-US" sz="2000" dirty="0" smtClean="0"/>
                        <a:t>225</a:t>
                      </a:r>
                      <a:endParaRPr lang="en-US" sz="2000" dirty="0"/>
                    </a:p>
                  </a:txBody>
                  <a:tcPr anchor="ctr"/>
                </a:tc>
                <a:tc>
                  <a:txBody>
                    <a:bodyPr/>
                    <a:lstStyle/>
                    <a:p>
                      <a:pPr algn="ctr"/>
                      <a:r>
                        <a:rPr lang="en-US" sz="2000" dirty="0" smtClean="0"/>
                        <a:t>9</a:t>
                      </a:r>
                      <a:endParaRPr lang="en-US" sz="2000" dirty="0"/>
                    </a:p>
                  </a:txBody>
                  <a:tcPr anchor="ctr"/>
                </a:tc>
                <a:tc>
                  <a:txBody>
                    <a:bodyPr/>
                    <a:lstStyle/>
                    <a:p>
                      <a:pPr algn="ctr"/>
                      <a:r>
                        <a:rPr lang="en-US" sz="2000" dirty="0" smtClean="0"/>
                        <a:t>52</a:t>
                      </a:r>
                      <a:endParaRPr lang="en-US" sz="2000" dirty="0"/>
                    </a:p>
                  </a:txBody>
                  <a:tcPr anchor="ctr"/>
                </a:tc>
                <a:tc>
                  <a:txBody>
                    <a:bodyPr/>
                    <a:lstStyle/>
                    <a:p>
                      <a:pPr algn="ctr"/>
                      <a:r>
                        <a:rPr lang="en-US" sz="2000" dirty="0" smtClean="0"/>
                        <a:t>3</a:t>
                      </a:r>
                      <a:endParaRPr lang="en-US" sz="2000" dirty="0"/>
                    </a:p>
                  </a:txBody>
                  <a:tcPr anchor="ctr"/>
                </a:tc>
                <a:tc>
                  <a:txBody>
                    <a:bodyPr/>
                    <a:lstStyle/>
                    <a:p>
                      <a:pPr algn="ctr"/>
                      <a:r>
                        <a:rPr lang="en-US" sz="2000" dirty="0" smtClean="0"/>
                        <a:t>23</a:t>
                      </a:r>
                      <a:endParaRPr lang="en-US" sz="2000" dirty="0"/>
                    </a:p>
                  </a:txBody>
                  <a:tcPr anchor="ctr"/>
                </a:tc>
              </a:tr>
              <a:tr h="370840">
                <a:tc>
                  <a:txBody>
                    <a:bodyPr/>
                    <a:lstStyle/>
                    <a:p>
                      <a:pPr algn="ctr"/>
                      <a:r>
                        <a:rPr lang="en-US" sz="2000" dirty="0" smtClean="0"/>
                        <a:t>All (%)</a:t>
                      </a:r>
                      <a:endParaRPr lang="en-US" sz="2000" dirty="0"/>
                    </a:p>
                  </a:txBody>
                  <a:tcPr anchor="ctr"/>
                </a:tc>
                <a:tc>
                  <a:txBody>
                    <a:bodyPr/>
                    <a:lstStyle/>
                    <a:p>
                      <a:pPr algn="ctr"/>
                      <a:r>
                        <a:rPr lang="en-US" sz="2000" dirty="0" smtClean="0"/>
                        <a:t>--</a:t>
                      </a:r>
                      <a:endParaRPr lang="en-US" sz="2000" dirty="0"/>
                    </a:p>
                  </a:txBody>
                  <a:tcPr anchor="ctr"/>
                </a:tc>
                <a:tc>
                  <a:txBody>
                    <a:bodyPr/>
                    <a:lstStyle/>
                    <a:p>
                      <a:pPr algn="ctr"/>
                      <a:r>
                        <a:rPr lang="en-US" sz="2000" dirty="0" smtClean="0"/>
                        <a:t>74.1%</a:t>
                      </a:r>
                      <a:endParaRPr lang="en-US" sz="2000" dirty="0"/>
                    </a:p>
                  </a:txBody>
                  <a:tcPr anchor="ctr"/>
                </a:tc>
                <a:tc>
                  <a:txBody>
                    <a:bodyPr/>
                    <a:lstStyle/>
                    <a:p>
                      <a:pPr algn="ctr"/>
                      <a:r>
                        <a:rPr lang="en-US" sz="2000" dirty="0" smtClean="0"/>
                        <a:t>18.7%</a:t>
                      </a:r>
                      <a:endParaRPr lang="en-US" sz="2000" dirty="0"/>
                    </a:p>
                  </a:txBody>
                  <a:tcPr anchor="ctr"/>
                </a:tc>
                <a:tc>
                  <a:txBody>
                    <a:bodyPr/>
                    <a:lstStyle/>
                    <a:p>
                      <a:pPr algn="ctr"/>
                      <a:r>
                        <a:rPr lang="en-US" sz="2000" dirty="0" smtClean="0"/>
                        <a:t>0.75%</a:t>
                      </a:r>
                      <a:endParaRPr lang="en-US" sz="2000" dirty="0"/>
                    </a:p>
                  </a:txBody>
                  <a:tcPr anchor="ctr"/>
                </a:tc>
                <a:tc>
                  <a:txBody>
                    <a:bodyPr/>
                    <a:lstStyle/>
                    <a:p>
                      <a:pPr algn="ctr"/>
                      <a:r>
                        <a:rPr lang="en-US" sz="2000" dirty="0" smtClean="0"/>
                        <a:t>4.31%</a:t>
                      </a:r>
                      <a:endParaRPr lang="en-US" sz="2000" dirty="0"/>
                    </a:p>
                  </a:txBody>
                  <a:tcPr anchor="ctr"/>
                </a:tc>
                <a:tc>
                  <a:txBody>
                    <a:bodyPr/>
                    <a:lstStyle/>
                    <a:p>
                      <a:pPr algn="ctr"/>
                      <a:r>
                        <a:rPr lang="en-US" sz="2000" dirty="0" smtClean="0"/>
                        <a:t>0.25%</a:t>
                      </a:r>
                      <a:endParaRPr lang="en-US" sz="2000" dirty="0"/>
                    </a:p>
                  </a:txBody>
                  <a:tcPr anchor="ctr"/>
                </a:tc>
                <a:tc>
                  <a:txBody>
                    <a:bodyPr/>
                    <a:lstStyle/>
                    <a:p>
                      <a:pPr algn="ctr"/>
                      <a:r>
                        <a:rPr lang="en-US" sz="2000" dirty="0" smtClean="0"/>
                        <a:t>1.91%</a:t>
                      </a:r>
                      <a:endParaRPr lang="en-US" sz="2000" dirty="0"/>
                    </a:p>
                  </a:txBody>
                  <a:tcPr anchor="ctr"/>
                </a:tc>
              </a:tr>
            </a:tbl>
          </a:graphicData>
        </a:graphic>
      </p:graphicFrame>
      <p:sp>
        <p:nvSpPr>
          <p:cNvPr id="9" name="Content Placeholder 2"/>
          <p:cNvSpPr txBox="1">
            <a:spLocks/>
          </p:cNvSpPr>
          <p:nvPr/>
        </p:nvSpPr>
        <p:spPr>
          <a:xfrm>
            <a:off x="1524000" y="5867400"/>
            <a:ext cx="7620000" cy="9906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“No Step-1” are proposals transcribed from another program</a:t>
            </a:r>
          </a:p>
          <a:p>
            <a:r>
              <a:rPr lang="en-US" dirty="0" smtClean="0"/>
              <a:t>“Redirected” is Discouraged with a SMD redirect suggestion, “Discouraged” has no redirect suggestion</a:t>
            </a:r>
            <a:endParaRPr lang="en-US" dirty="0"/>
          </a:p>
        </p:txBody>
      </p:sp>
    </p:spTree>
    <p:extLst>
      <p:ext uri="{BB962C8B-B14F-4D97-AF65-F5344CB8AC3E}">
        <p14:creationId xmlns:p14="http://schemas.microsoft.com/office/powerpoint/2010/main" val="92522396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Step-2 Proposal Submissions in SSW</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38106264"/>
              </p:ext>
            </p:extLst>
          </p:nvPr>
        </p:nvGraphicFramePr>
        <p:xfrm>
          <a:off x="1981200" y="1447800"/>
          <a:ext cx="5181600" cy="3881119"/>
        </p:xfrm>
        <a:graphic>
          <a:graphicData uri="http://schemas.openxmlformats.org/drawingml/2006/table">
            <a:tbl>
              <a:tblPr firstRow="1" bandRow="1">
                <a:tableStyleId>{5C22544A-7EE6-4342-B048-85BDC9FD1C3A}</a:tableStyleId>
              </a:tblPr>
              <a:tblGrid>
                <a:gridCol w="1295400"/>
                <a:gridCol w="1295400"/>
                <a:gridCol w="1295400"/>
                <a:gridCol w="1295400"/>
              </a:tblGrid>
              <a:tr h="370840">
                <a:tc>
                  <a:txBody>
                    <a:bodyPr/>
                    <a:lstStyle/>
                    <a:p>
                      <a:pPr algn="ctr"/>
                      <a:r>
                        <a:rPr lang="en-US" dirty="0" smtClean="0"/>
                        <a:t>Number of Proposals per PI</a:t>
                      </a:r>
                      <a:endParaRPr lang="en-US" dirty="0"/>
                    </a:p>
                  </a:txBody>
                  <a:tcPr anchor="ctr"/>
                </a:tc>
                <a:tc>
                  <a:txBody>
                    <a:bodyPr/>
                    <a:lstStyle/>
                    <a:p>
                      <a:pPr algn="ctr"/>
                      <a:r>
                        <a:rPr lang="en-US" dirty="0" smtClean="0"/>
                        <a:t>Number of Step-1</a:t>
                      </a:r>
                      <a:r>
                        <a:rPr lang="en-US" baseline="0" dirty="0" smtClean="0"/>
                        <a:t> PIs</a:t>
                      </a:r>
                      <a:endParaRPr lang="en-US" dirty="0"/>
                    </a:p>
                  </a:txBody>
                  <a:tcPr anchor="ctr"/>
                </a:tc>
                <a:tc>
                  <a:txBody>
                    <a:bodyPr/>
                    <a:lstStyle/>
                    <a:p>
                      <a:pPr algn="ctr"/>
                      <a:r>
                        <a:rPr lang="en-US" dirty="0" smtClean="0"/>
                        <a:t>Number of Step-2 PIs</a:t>
                      </a:r>
                      <a:endParaRPr lang="en-US" dirty="0"/>
                    </a:p>
                  </a:txBody>
                  <a:tcPr anchor="ctr"/>
                </a:tc>
                <a:tc>
                  <a:txBody>
                    <a:bodyPr/>
                    <a:lstStyle/>
                    <a:p>
                      <a:pPr algn="ctr"/>
                      <a:r>
                        <a:rPr lang="en-US" dirty="0" smtClean="0"/>
                        <a:t>2008-2013 Average</a:t>
                      </a:r>
                      <a:endParaRPr lang="en-US" dirty="0"/>
                    </a:p>
                  </a:txBody>
                  <a:tcPr anchor="ctr"/>
                </a:tc>
              </a:tr>
              <a:tr h="370840">
                <a:tc>
                  <a:txBody>
                    <a:bodyPr/>
                    <a:lstStyle/>
                    <a:p>
                      <a:pPr algn="ctr"/>
                      <a:r>
                        <a:rPr lang="en-US" dirty="0" smtClean="0"/>
                        <a:t>8</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&lt; 1%</a:t>
                      </a:r>
                      <a:endParaRPr lang="en-US" dirty="0"/>
                    </a:p>
                  </a:txBody>
                  <a:tcPr anchor="ctr"/>
                </a:tc>
              </a:tr>
              <a:tr h="370840">
                <a:tc>
                  <a:txBody>
                    <a:bodyPr/>
                    <a:lstStyle/>
                    <a:p>
                      <a:pPr algn="ctr"/>
                      <a:r>
                        <a:rPr lang="en-US" dirty="0" smtClean="0"/>
                        <a:t>7</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&lt; 1%</a:t>
                      </a:r>
                      <a:endParaRPr lang="en-US" dirty="0"/>
                    </a:p>
                  </a:txBody>
                  <a:tcPr anchor="ctr"/>
                </a:tc>
              </a:tr>
              <a:tr h="370840">
                <a:tc>
                  <a:txBody>
                    <a:bodyPr/>
                    <a:lstStyle/>
                    <a:p>
                      <a:pPr algn="ctr"/>
                      <a:r>
                        <a:rPr lang="en-US" dirty="0" smtClean="0"/>
                        <a:t>6</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&lt; 1%</a:t>
                      </a:r>
                      <a:endParaRPr lang="en-US" dirty="0"/>
                    </a:p>
                  </a:txBody>
                  <a:tcPr anchor="ctr"/>
                </a:tc>
              </a:tr>
              <a:tr h="370840">
                <a:tc>
                  <a:txBody>
                    <a:bodyPr/>
                    <a:lstStyle/>
                    <a:p>
                      <a:pPr algn="ctr"/>
                      <a:r>
                        <a:rPr lang="en-US" dirty="0" smtClean="0"/>
                        <a:t>5</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&lt;</a:t>
                      </a:r>
                      <a:r>
                        <a:rPr lang="en-US" baseline="0" dirty="0" smtClean="0"/>
                        <a:t> 1%</a:t>
                      </a:r>
                      <a:endParaRPr lang="en-US" dirty="0"/>
                    </a:p>
                  </a:txBody>
                  <a:tcPr anchor="ctr"/>
                </a:tc>
              </a:tr>
              <a:tr h="370840">
                <a:tc>
                  <a:txBody>
                    <a:bodyPr/>
                    <a:lstStyle/>
                    <a:p>
                      <a:pPr algn="ctr"/>
                      <a:r>
                        <a:rPr lang="en-US" dirty="0" smtClean="0"/>
                        <a:t>4</a:t>
                      </a:r>
                      <a:endParaRPr lang="en-US" dirty="0"/>
                    </a:p>
                  </a:txBody>
                  <a:tcPr anchor="ctr"/>
                </a:tc>
                <a:tc>
                  <a:txBody>
                    <a:bodyPr/>
                    <a:lstStyle/>
                    <a:p>
                      <a:pPr algn="ctr"/>
                      <a:r>
                        <a:rPr lang="en-US" dirty="0" smtClean="0"/>
                        <a:t>0.8%</a:t>
                      </a:r>
                      <a:endParaRPr lang="en-US" dirty="0"/>
                    </a:p>
                  </a:txBody>
                  <a:tcPr anchor="ctr"/>
                </a:tc>
                <a:tc>
                  <a:txBody>
                    <a:bodyPr/>
                    <a:lstStyle/>
                    <a:p>
                      <a:pPr algn="ctr"/>
                      <a:r>
                        <a:rPr lang="en-US" dirty="0" smtClean="0"/>
                        <a:t>0.3%</a:t>
                      </a:r>
                    </a:p>
                  </a:txBody>
                  <a:tcPr anchor="ctr"/>
                </a:tc>
                <a:tc>
                  <a:txBody>
                    <a:bodyPr/>
                    <a:lstStyle/>
                    <a:p>
                      <a:pPr algn="ctr"/>
                      <a:r>
                        <a:rPr lang="en-US" dirty="0" smtClean="0"/>
                        <a:t>1.4%</a:t>
                      </a:r>
                      <a:endParaRPr lang="en-US" dirty="0"/>
                    </a:p>
                  </a:txBody>
                  <a:tcPr anchor="ctr"/>
                </a:tc>
              </a:tr>
              <a:tr h="370840">
                <a:tc>
                  <a:txBody>
                    <a:bodyPr/>
                    <a:lstStyle/>
                    <a:p>
                      <a:pPr algn="ctr"/>
                      <a:r>
                        <a:rPr lang="en-US" dirty="0" smtClean="0"/>
                        <a:t>3</a:t>
                      </a:r>
                      <a:endParaRPr lang="en-US" dirty="0"/>
                    </a:p>
                  </a:txBody>
                  <a:tcPr anchor="ctr"/>
                </a:tc>
                <a:tc>
                  <a:txBody>
                    <a:bodyPr/>
                    <a:lstStyle/>
                    <a:p>
                      <a:pPr algn="ctr"/>
                      <a:r>
                        <a:rPr lang="en-US" dirty="0" smtClean="0"/>
                        <a:t>5.0%</a:t>
                      </a:r>
                      <a:endParaRPr lang="en-US" dirty="0"/>
                    </a:p>
                  </a:txBody>
                  <a:tcPr anchor="ctr"/>
                </a:tc>
                <a:tc>
                  <a:txBody>
                    <a:bodyPr/>
                    <a:lstStyle/>
                    <a:p>
                      <a:pPr algn="ctr"/>
                      <a:r>
                        <a:rPr lang="en-US" dirty="0" smtClean="0"/>
                        <a:t>2.5%</a:t>
                      </a:r>
                      <a:endParaRPr lang="en-US" dirty="0"/>
                    </a:p>
                  </a:txBody>
                  <a:tcPr anchor="ctr"/>
                </a:tc>
                <a:tc>
                  <a:txBody>
                    <a:bodyPr/>
                    <a:lstStyle/>
                    <a:p>
                      <a:pPr algn="ctr"/>
                      <a:r>
                        <a:rPr lang="en-US" dirty="0" smtClean="0"/>
                        <a:t>5.7%</a:t>
                      </a:r>
                      <a:endParaRPr lang="en-US" dirty="0"/>
                    </a:p>
                  </a:txBody>
                  <a:tcPr anchor="ctr"/>
                </a:tc>
              </a:tr>
              <a:tr h="370840">
                <a:tc>
                  <a:txBody>
                    <a:bodyPr/>
                    <a:lstStyle/>
                    <a:p>
                      <a:pPr algn="ctr"/>
                      <a:r>
                        <a:rPr lang="en-US" dirty="0" smtClean="0"/>
                        <a:t>2</a:t>
                      </a:r>
                      <a:endParaRPr lang="en-US" dirty="0"/>
                    </a:p>
                  </a:txBody>
                  <a:tcPr anchor="ctr"/>
                </a:tc>
                <a:tc>
                  <a:txBody>
                    <a:bodyPr/>
                    <a:lstStyle/>
                    <a:p>
                      <a:pPr algn="ctr"/>
                      <a:r>
                        <a:rPr lang="en-US" dirty="0" smtClean="0"/>
                        <a:t>16%</a:t>
                      </a:r>
                      <a:endParaRPr lang="en-US" dirty="0"/>
                    </a:p>
                  </a:txBody>
                  <a:tcPr anchor="ctr"/>
                </a:tc>
                <a:tc>
                  <a:txBody>
                    <a:bodyPr/>
                    <a:lstStyle/>
                    <a:p>
                      <a:pPr algn="ctr"/>
                      <a:r>
                        <a:rPr lang="en-US" dirty="0" smtClean="0"/>
                        <a:t>14%</a:t>
                      </a:r>
                      <a:endParaRPr lang="en-US" dirty="0"/>
                    </a:p>
                  </a:txBody>
                  <a:tcPr anchor="ctr"/>
                </a:tc>
                <a:tc>
                  <a:txBody>
                    <a:bodyPr/>
                    <a:lstStyle/>
                    <a:p>
                      <a:pPr algn="ctr"/>
                      <a:r>
                        <a:rPr lang="en-US" dirty="0" smtClean="0"/>
                        <a:t>20%</a:t>
                      </a:r>
                      <a:endParaRPr lang="en-US" dirty="0"/>
                    </a:p>
                  </a:txBody>
                  <a:tcPr anchor="ctr"/>
                </a:tc>
              </a:tr>
              <a:tr h="370840">
                <a:tc>
                  <a:txBody>
                    <a:bodyPr/>
                    <a:lstStyle/>
                    <a:p>
                      <a:pPr algn="ctr"/>
                      <a:r>
                        <a:rPr lang="en-US" dirty="0" smtClean="0"/>
                        <a:t>1</a:t>
                      </a:r>
                      <a:endParaRPr lang="en-US" dirty="0"/>
                    </a:p>
                  </a:txBody>
                  <a:tcPr anchor="ctr"/>
                </a:tc>
                <a:tc>
                  <a:txBody>
                    <a:bodyPr/>
                    <a:lstStyle/>
                    <a:p>
                      <a:pPr algn="ctr"/>
                      <a:r>
                        <a:rPr lang="en-US" dirty="0" smtClean="0"/>
                        <a:t>78%</a:t>
                      </a:r>
                      <a:endParaRPr lang="en-US" dirty="0"/>
                    </a:p>
                  </a:txBody>
                  <a:tcPr anchor="ctr"/>
                </a:tc>
                <a:tc>
                  <a:txBody>
                    <a:bodyPr/>
                    <a:lstStyle/>
                    <a:p>
                      <a:pPr algn="ctr"/>
                      <a:r>
                        <a:rPr lang="en-US" dirty="0" smtClean="0"/>
                        <a:t>83%</a:t>
                      </a:r>
                      <a:endParaRPr lang="en-US" dirty="0"/>
                    </a:p>
                  </a:txBody>
                  <a:tcPr anchor="ctr"/>
                </a:tc>
                <a:tc>
                  <a:txBody>
                    <a:bodyPr/>
                    <a:lstStyle/>
                    <a:p>
                      <a:pPr algn="ctr"/>
                      <a:r>
                        <a:rPr lang="en-US" dirty="0" smtClean="0"/>
                        <a:t>72%</a:t>
                      </a:r>
                      <a:endParaRPr lang="en-US" dirty="0"/>
                    </a:p>
                  </a:txBody>
                  <a:tcPr anchor="ctr"/>
                </a:tc>
              </a:tr>
            </a:tbl>
          </a:graphicData>
        </a:graphic>
      </p:graphicFrame>
      <p:sp>
        <p:nvSpPr>
          <p:cNvPr id="7" name="Content Placeholder 2"/>
          <p:cNvSpPr txBox="1">
            <a:spLocks/>
          </p:cNvSpPr>
          <p:nvPr/>
        </p:nvSpPr>
        <p:spPr>
          <a:xfrm>
            <a:off x="2590800" y="5486400"/>
            <a:ext cx="4495800" cy="1295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a:t>2008-2013 </a:t>
            </a:r>
            <a:r>
              <a:rPr lang="en-US" sz="1800" dirty="0" smtClean="0"/>
              <a:t>programs that fed into SSW: </a:t>
            </a:r>
            <a:r>
              <a:rPr lang="en-US" sz="1800" dirty="0"/>
              <a:t>LASER, MFRP, OPR, PATM, </a:t>
            </a:r>
            <a:r>
              <a:rPr lang="en-US" sz="1800" dirty="0" smtClean="0"/>
              <a:t>PGG</a:t>
            </a:r>
            <a:endParaRPr lang="en-US" sz="1800" dirty="0"/>
          </a:p>
          <a:p>
            <a:r>
              <a:rPr lang="en-US" sz="1800" dirty="0" smtClean="0"/>
              <a:t>Percentages may not sum to 100% due to rounding</a:t>
            </a:r>
            <a:endParaRPr lang="en-US" sz="1800" dirty="0"/>
          </a:p>
        </p:txBody>
      </p:sp>
    </p:spTree>
    <p:extLst>
      <p:ext uri="{BB962C8B-B14F-4D97-AF65-F5344CB8AC3E}">
        <p14:creationId xmlns:p14="http://schemas.microsoft.com/office/powerpoint/2010/main" val="428685195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Step-2 Proposal Submissions to SSW</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58407382"/>
              </p:ext>
            </p:extLst>
          </p:nvPr>
        </p:nvGraphicFramePr>
        <p:xfrm>
          <a:off x="1981200" y="1600200"/>
          <a:ext cx="5181600" cy="4622799"/>
        </p:xfrm>
        <a:graphic>
          <a:graphicData uri="http://schemas.openxmlformats.org/drawingml/2006/table">
            <a:tbl>
              <a:tblPr firstRow="1" bandRow="1">
                <a:tableStyleId>{5C22544A-7EE6-4342-B048-85BDC9FD1C3A}</a:tableStyleId>
              </a:tblPr>
              <a:tblGrid>
                <a:gridCol w="1295400"/>
                <a:gridCol w="1295400"/>
                <a:gridCol w="1295400"/>
                <a:gridCol w="1295400"/>
              </a:tblGrid>
              <a:tr h="370840">
                <a:tc>
                  <a:txBody>
                    <a:bodyPr/>
                    <a:lstStyle/>
                    <a:p>
                      <a:pPr algn="ctr"/>
                      <a:r>
                        <a:rPr lang="en-US" dirty="0" smtClean="0"/>
                        <a:t>Number of Proposals</a:t>
                      </a:r>
                      <a:endParaRPr lang="en-US" dirty="0"/>
                    </a:p>
                  </a:txBody>
                  <a:tcPr anchor="ctr"/>
                </a:tc>
                <a:tc>
                  <a:txBody>
                    <a:bodyPr/>
                    <a:lstStyle/>
                    <a:p>
                      <a:pPr algn="ctr"/>
                      <a:r>
                        <a:rPr lang="en-US" dirty="0" smtClean="0"/>
                        <a:t>Number of Step-1</a:t>
                      </a:r>
                      <a:r>
                        <a:rPr lang="en-US" baseline="0" dirty="0" smtClean="0"/>
                        <a:t> Institutions</a:t>
                      </a:r>
                      <a:endParaRPr lang="en-US" dirty="0"/>
                    </a:p>
                  </a:txBody>
                  <a:tcPr anchor="ctr"/>
                </a:tc>
                <a:tc>
                  <a:txBody>
                    <a:bodyPr/>
                    <a:lstStyle/>
                    <a:p>
                      <a:pPr algn="ctr"/>
                      <a:r>
                        <a:rPr lang="en-US" dirty="0" smtClean="0"/>
                        <a:t>Number of Step-2 Institutions</a:t>
                      </a:r>
                      <a:endParaRPr lang="en-US" dirty="0"/>
                    </a:p>
                  </a:txBody>
                  <a:tcPr anchor="ctr"/>
                </a:tc>
                <a:tc>
                  <a:txBody>
                    <a:bodyPr/>
                    <a:lstStyle/>
                    <a:p>
                      <a:pPr algn="ctr"/>
                      <a:r>
                        <a:rPr lang="en-US" dirty="0" smtClean="0"/>
                        <a:t>2008-2013 Average</a:t>
                      </a:r>
                      <a:endParaRPr lang="en-US" dirty="0"/>
                    </a:p>
                  </a:txBody>
                  <a:tcPr anchor="ctr"/>
                </a:tc>
              </a:tr>
              <a:tr h="370840">
                <a:tc>
                  <a:txBody>
                    <a:bodyPr/>
                    <a:lstStyle/>
                    <a:p>
                      <a:pPr algn="ctr"/>
                      <a:r>
                        <a:rPr lang="en-US" dirty="0" smtClean="0"/>
                        <a:t>46+</a:t>
                      </a:r>
                      <a:endParaRPr lang="en-US" dirty="0"/>
                    </a:p>
                  </a:txBody>
                  <a:tcPr anchor="ctr"/>
                </a:tc>
                <a:tc>
                  <a:txBody>
                    <a:bodyPr/>
                    <a:lstStyle/>
                    <a:p>
                      <a:pPr algn="ctr"/>
                      <a:r>
                        <a:rPr lang="en-US" dirty="0" smtClean="0"/>
                        <a:t>0</a:t>
                      </a:r>
                      <a:endParaRPr lang="en-US" dirty="0"/>
                    </a:p>
                  </a:txBody>
                  <a:tcPr anchor="ctr"/>
                </a:tc>
                <a:tc>
                  <a:txBody>
                    <a:bodyPr/>
                    <a:lstStyle/>
                    <a:p>
                      <a:pPr algn="ctr"/>
                      <a:r>
                        <a:rPr lang="en-US" dirty="0" smtClean="0"/>
                        <a:t>0</a:t>
                      </a:r>
                      <a:endParaRPr lang="en-US" dirty="0"/>
                    </a:p>
                  </a:txBody>
                  <a:tcPr anchor="ctr"/>
                </a:tc>
                <a:tc>
                  <a:txBody>
                    <a:bodyPr/>
                    <a:lstStyle/>
                    <a:p>
                      <a:pPr algn="ctr"/>
                      <a:r>
                        <a:rPr lang="en-US" dirty="0" smtClean="0"/>
                        <a:t>&lt; 1%</a:t>
                      </a:r>
                      <a:endParaRPr lang="en-US" dirty="0"/>
                    </a:p>
                  </a:txBody>
                  <a:tcPr anchor="ctr"/>
                </a:tc>
              </a:tr>
              <a:tr h="370840">
                <a:tc>
                  <a:txBody>
                    <a:bodyPr/>
                    <a:lstStyle/>
                    <a:p>
                      <a:pPr algn="ctr"/>
                      <a:r>
                        <a:rPr lang="en-US" dirty="0" smtClean="0"/>
                        <a:t>41-45</a:t>
                      </a:r>
                      <a:endParaRPr lang="en-US" dirty="0"/>
                    </a:p>
                  </a:txBody>
                  <a:tcPr anchor="ctr"/>
                </a:tc>
                <a:tc>
                  <a:txBody>
                    <a:bodyPr/>
                    <a:lstStyle/>
                    <a:p>
                      <a:pPr algn="ctr"/>
                      <a:r>
                        <a:rPr lang="en-US" dirty="0" smtClean="0"/>
                        <a:t>1.0%</a:t>
                      </a:r>
                      <a:endParaRPr lang="en-US" dirty="0"/>
                    </a:p>
                  </a:txBody>
                  <a:tcPr anchor="ctr"/>
                </a:tc>
                <a:tc>
                  <a:txBody>
                    <a:bodyPr/>
                    <a:lstStyle/>
                    <a:p>
                      <a:pPr algn="ctr"/>
                      <a:r>
                        <a:rPr lang="en-US" dirty="0" smtClean="0"/>
                        <a:t>0</a:t>
                      </a:r>
                      <a:endParaRPr lang="en-US" dirty="0"/>
                    </a:p>
                  </a:txBody>
                  <a:tcPr anchor="ctr"/>
                </a:tc>
                <a:tc>
                  <a:txBody>
                    <a:bodyPr/>
                    <a:lstStyle/>
                    <a:p>
                      <a:pPr algn="ctr"/>
                      <a:r>
                        <a:rPr lang="en-US" dirty="0" smtClean="0"/>
                        <a:t>&lt;</a:t>
                      </a:r>
                      <a:r>
                        <a:rPr lang="en-US" baseline="0" dirty="0" smtClean="0"/>
                        <a:t> 1%</a:t>
                      </a:r>
                      <a:endParaRPr lang="en-US" dirty="0"/>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36-40</a:t>
                      </a:r>
                    </a:p>
                  </a:txBody>
                  <a:tcPr anchor="ctr"/>
                </a:tc>
                <a:tc>
                  <a:txBody>
                    <a:bodyPr/>
                    <a:lstStyle/>
                    <a:p>
                      <a:pPr algn="ctr"/>
                      <a:r>
                        <a:rPr lang="en-US" dirty="0" smtClean="0"/>
                        <a:t>0</a:t>
                      </a:r>
                      <a:endParaRPr lang="en-US" dirty="0"/>
                    </a:p>
                  </a:txBody>
                  <a:tcPr anchor="ctr"/>
                </a:tc>
                <a:tc>
                  <a:txBody>
                    <a:bodyPr/>
                    <a:lstStyle/>
                    <a:p>
                      <a:pPr algn="ctr"/>
                      <a:r>
                        <a:rPr lang="en-US" dirty="0" smtClean="0"/>
                        <a:t>0</a:t>
                      </a:r>
                      <a:endParaRPr lang="en-US" dirty="0"/>
                    </a:p>
                  </a:txBody>
                  <a:tcPr anchor="ctr"/>
                </a:tc>
                <a:tc>
                  <a:txBody>
                    <a:bodyPr/>
                    <a:lstStyle/>
                    <a:p>
                      <a:pPr algn="ctr"/>
                      <a:r>
                        <a:rPr lang="en-US" dirty="0" smtClean="0"/>
                        <a:t>&lt;</a:t>
                      </a:r>
                      <a:r>
                        <a:rPr lang="en-US" baseline="0" dirty="0" smtClean="0"/>
                        <a:t> 1%</a:t>
                      </a:r>
                      <a:endParaRPr lang="en-US" dirty="0"/>
                    </a:p>
                  </a:txBody>
                  <a:tcPr anchor="ctr"/>
                </a:tc>
              </a:tr>
              <a:tr h="370840">
                <a:tc>
                  <a:txBody>
                    <a:bodyPr/>
                    <a:lstStyle/>
                    <a:p>
                      <a:pPr algn="ctr"/>
                      <a:r>
                        <a:rPr lang="en-US" dirty="0" smtClean="0"/>
                        <a:t>31-35</a:t>
                      </a:r>
                      <a:endParaRPr lang="en-US" dirty="0"/>
                    </a:p>
                  </a:txBody>
                  <a:tcPr anchor="ctr"/>
                </a:tc>
                <a:tc>
                  <a:txBody>
                    <a:bodyPr/>
                    <a:lstStyle/>
                    <a:p>
                      <a:pPr algn="ctr"/>
                      <a:r>
                        <a:rPr lang="en-US" dirty="0" smtClean="0"/>
                        <a:t>1.9%</a:t>
                      </a:r>
                      <a:endParaRPr lang="en-US" dirty="0"/>
                    </a:p>
                  </a:txBody>
                  <a:tcPr anchor="ctr"/>
                </a:tc>
                <a:tc>
                  <a:txBody>
                    <a:bodyPr/>
                    <a:lstStyle/>
                    <a:p>
                      <a:pPr algn="ctr"/>
                      <a:r>
                        <a:rPr lang="en-US" dirty="0" smtClean="0"/>
                        <a:t>0</a:t>
                      </a:r>
                      <a:endParaRPr lang="en-US" dirty="0"/>
                    </a:p>
                  </a:txBody>
                  <a:tcPr anchor="ctr"/>
                </a:tc>
                <a:tc>
                  <a:txBody>
                    <a:bodyPr/>
                    <a:lstStyle/>
                    <a:p>
                      <a:pPr algn="ctr"/>
                      <a:r>
                        <a:rPr lang="en-US" dirty="0" smtClean="0"/>
                        <a:t>1.2%</a:t>
                      </a:r>
                      <a:endParaRPr lang="en-US" dirty="0"/>
                    </a:p>
                  </a:txBody>
                  <a:tcPr anchor="ctr"/>
                </a:tc>
              </a:tr>
              <a:tr h="370840">
                <a:tc>
                  <a:txBody>
                    <a:bodyPr/>
                    <a:lstStyle/>
                    <a:p>
                      <a:pPr algn="ctr"/>
                      <a:r>
                        <a:rPr lang="en-US" dirty="0" smtClean="0"/>
                        <a:t>26-30</a:t>
                      </a:r>
                      <a:endParaRPr lang="en-US" dirty="0"/>
                    </a:p>
                  </a:txBody>
                  <a:tcPr anchor="ctr"/>
                </a:tc>
                <a:tc>
                  <a:txBody>
                    <a:bodyPr/>
                    <a:lstStyle/>
                    <a:p>
                      <a:pPr algn="ctr"/>
                      <a:r>
                        <a:rPr lang="en-US" dirty="0" smtClean="0"/>
                        <a:t>0</a:t>
                      </a:r>
                      <a:endParaRPr lang="en-US" dirty="0"/>
                    </a:p>
                  </a:txBody>
                  <a:tcPr anchor="ctr"/>
                </a:tc>
                <a:tc>
                  <a:txBody>
                    <a:bodyPr/>
                    <a:lstStyle/>
                    <a:p>
                      <a:pPr algn="ctr"/>
                      <a:r>
                        <a:rPr lang="en-US" dirty="0" smtClean="0"/>
                        <a:t>1.9%</a:t>
                      </a:r>
                      <a:endParaRPr lang="en-US" dirty="0"/>
                    </a:p>
                  </a:txBody>
                  <a:tcPr anchor="ctr"/>
                </a:tc>
                <a:tc>
                  <a:txBody>
                    <a:bodyPr/>
                    <a:lstStyle/>
                    <a:p>
                      <a:pPr algn="ctr"/>
                      <a:r>
                        <a:rPr lang="en-US" dirty="0" smtClean="0"/>
                        <a:t>1.5%</a:t>
                      </a:r>
                      <a:endParaRPr lang="en-US" dirty="0"/>
                    </a:p>
                  </a:txBody>
                  <a:tcPr anchor="ctr"/>
                </a:tc>
              </a:tr>
              <a:tr h="370840">
                <a:tc>
                  <a:txBody>
                    <a:bodyPr/>
                    <a:lstStyle/>
                    <a:p>
                      <a:pPr algn="ctr"/>
                      <a:r>
                        <a:rPr lang="en-US" dirty="0" smtClean="0"/>
                        <a:t>21-25</a:t>
                      </a:r>
                      <a:endParaRPr lang="en-US" dirty="0"/>
                    </a:p>
                  </a:txBody>
                  <a:tcPr anchor="ctr"/>
                </a:tc>
                <a:tc>
                  <a:txBody>
                    <a:bodyPr/>
                    <a:lstStyle/>
                    <a:p>
                      <a:pPr algn="ctr"/>
                      <a:r>
                        <a:rPr lang="en-US" dirty="0" smtClean="0"/>
                        <a:t>0</a:t>
                      </a:r>
                      <a:endParaRPr lang="en-US" dirty="0"/>
                    </a:p>
                  </a:txBody>
                  <a:tcPr anchor="ctr"/>
                </a:tc>
                <a:tc>
                  <a:txBody>
                    <a:bodyPr/>
                    <a:lstStyle/>
                    <a:p>
                      <a:pPr algn="ctr"/>
                      <a:r>
                        <a:rPr lang="en-US" dirty="0" smtClean="0"/>
                        <a:t>1.0%</a:t>
                      </a:r>
                      <a:endParaRPr lang="en-US" dirty="0"/>
                    </a:p>
                  </a:txBody>
                  <a:tcPr anchor="ctr"/>
                </a:tc>
                <a:tc>
                  <a:txBody>
                    <a:bodyPr/>
                    <a:lstStyle/>
                    <a:p>
                      <a:pPr algn="ctr"/>
                      <a:r>
                        <a:rPr lang="en-US" dirty="0" smtClean="0"/>
                        <a:t>1.4%</a:t>
                      </a:r>
                      <a:endParaRPr lang="en-US" dirty="0"/>
                    </a:p>
                  </a:txBody>
                  <a:tcPr anchor="ctr"/>
                </a:tc>
              </a:tr>
              <a:tr h="370840">
                <a:tc>
                  <a:txBody>
                    <a:bodyPr/>
                    <a:lstStyle/>
                    <a:p>
                      <a:pPr algn="ctr"/>
                      <a:r>
                        <a:rPr lang="en-US" dirty="0" smtClean="0"/>
                        <a:t>16-20</a:t>
                      </a:r>
                      <a:endParaRPr lang="en-US" dirty="0"/>
                    </a:p>
                  </a:txBody>
                  <a:tcPr anchor="ctr"/>
                </a:tc>
                <a:tc>
                  <a:txBody>
                    <a:bodyPr/>
                    <a:lstStyle/>
                    <a:p>
                      <a:pPr algn="ctr"/>
                      <a:r>
                        <a:rPr lang="en-US" dirty="0" smtClean="0"/>
                        <a:t>2.9%</a:t>
                      </a:r>
                      <a:endParaRPr lang="en-US" dirty="0"/>
                    </a:p>
                  </a:txBody>
                  <a:tcPr anchor="ctr"/>
                </a:tc>
                <a:tc>
                  <a:txBody>
                    <a:bodyPr/>
                    <a:lstStyle/>
                    <a:p>
                      <a:pPr algn="ctr"/>
                      <a:r>
                        <a:rPr lang="en-US" dirty="0" smtClean="0"/>
                        <a:t>1.9%</a:t>
                      </a:r>
                      <a:endParaRPr lang="en-US" dirty="0"/>
                    </a:p>
                  </a:txBody>
                  <a:tcPr anchor="ctr"/>
                </a:tc>
                <a:tc>
                  <a:txBody>
                    <a:bodyPr/>
                    <a:lstStyle/>
                    <a:p>
                      <a:pPr algn="ctr"/>
                      <a:r>
                        <a:rPr lang="en-US" dirty="0" smtClean="0"/>
                        <a:t>1.7%</a:t>
                      </a:r>
                      <a:endParaRPr lang="en-US" dirty="0"/>
                    </a:p>
                  </a:txBody>
                  <a:tcPr anchor="ctr"/>
                </a:tc>
              </a:tr>
              <a:tr h="370840">
                <a:tc>
                  <a:txBody>
                    <a:bodyPr/>
                    <a:lstStyle/>
                    <a:p>
                      <a:pPr algn="ctr"/>
                      <a:r>
                        <a:rPr lang="en-US" dirty="0" smtClean="0"/>
                        <a:t>11-15</a:t>
                      </a:r>
                      <a:endParaRPr lang="en-US" dirty="0"/>
                    </a:p>
                  </a:txBody>
                  <a:tcPr anchor="ctr"/>
                </a:tc>
                <a:tc>
                  <a:txBody>
                    <a:bodyPr/>
                    <a:lstStyle/>
                    <a:p>
                      <a:pPr algn="ctr"/>
                      <a:r>
                        <a:rPr lang="en-US" dirty="0" smtClean="0"/>
                        <a:t>4.8%</a:t>
                      </a:r>
                      <a:endParaRPr lang="en-US" dirty="0"/>
                    </a:p>
                  </a:txBody>
                  <a:tcPr anchor="ctr"/>
                </a:tc>
                <a:tc>
                  <a:txBody>
                    <a:bodyPr/>
                    <a:lstStyle/>
                    <a:p>
                      <a:pPr algn="ctr"/>
                      <a:r>
                        <a:rPr lang="en-US" dirty="0" smtClean="0"/>
                        <a:t>5.8%</a:t>
                      </a:r>
                      <a:endParaRPr lang="en-US" dirty="0"/>
                    </a:p>
                  </a:txBody>
                  <a:tcPr anchor="ctr"/>
                </a:tc>
                <a:tc>
                  <a:txBody>
                    <a:bodyPr/>
                    <a:lstStyle/>
                    <a:p>
                      <a:pPr algn="ctr"/>
                      <a:r>
                        <a:rPr lang="en-US" dirty="0" smtClean="0"/>
                        <a:t>5.0%</a:t>
                      </a:r>
                      <a:endParaRPr lang="en-US" dirty="0"/>
                    </a:p>
                  </a:txBody>
                  <a:tcPr anchor="ctr"/>
                </a:tc>
              </a:tr>
              <a:tr h="370840">
                <a:tc>
                  <a:txBody>
                    <a:bodyPr/>
                    <a:lstStyle/>
                    <a:p>
                      <a:pPr algn="ctr"/>
                      <a:r>
                        <a:rPr lang="en-US" dirty="0" smtClean="0"/>
                        <a:t>6-10</a:t>
                      </a:r>
                      <a:endParaRPr lang="en-US" dirty="0"/>
                    </a:p>
                  </a:txBody>
                  <a:tcPr anchor="ctr"/>
                </a:tc>
                <a:tc>
                  <a:txBody>
                    <a:bodyPr/>
                    <a:lstStyle/>
                    <a:p>
                      <a:pPr algn="ctr"/>
                      <a:r>
                        <a:rPr lang="en-US" dirty="0" smtClean="0"/>
                        <a:t>12%</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12%</a:t>
                      </a:r>
                      <a:endParaRPr lang="en-US" dirty="0"/>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5</a:t>
                      </a:r>
                      <a:r>
                        <a:rPr lang="en-US" baseline="0" dirty="0" smtClean="0"/>
                        <a:t> or fewer</a:t>
                      </a:r>
                      <a:endParaRPr lang="en-US" dirty="0" smtClean="0"/>
                    </a:p>
                  </a:txBody>
                  <a:tcPr anchor="ctr"/>
                </a:tc>
                <a:tc>
                  <a:txBody>
                    <a:bodyPr/>
                    <a:lstStyle/>
                    <a:p>
                      <a:pPr algn="ctr"/>
                      <a:r>
                        <a:rPr lang="en-US" dirty="0" smtClean="0"/>
                        <a:t>77%</a:t>
                      </a:r>
                      <a:endParaRPr lang="en-US" dirty="0"/>
                    </a:p>
                  </a:txBody>
                  <a:tcPr anchor="ctr"/>
                </a:tc>
                <a:tc>
                  <a:txBody>
                    <a:bodyPr/>
                    <a:lstStyle/>
                    <a:p>
                      <a:pPr algn="ctr"/>
                      <a:r>
                        <a:rPr lang="en-US" dirty="0" smtClean="0"/>
                        <a:t>79%</a:t>
                      </a:r>
                      <a:endParaRPr lang="en-US" dirty="0"/>
                    </a:p>
                  </a:txBody>
                  <a:tcPr anchor="ctr"/>
                </a:tc>
                <a:tc>
                  <a:txBody>
                    <a:bodyPr/>
                    <a:lstStyle/>
                    <a:p>
                      <a:pPr algn="ctr"/>
                      <a:r>
                        <a:rPr lang="en-US" dirty="0" smtClean="0"/>
                        <a:t>76%</a:t>
                      </a:r>
                      <a:endParaRPr lang="en-US" dirty="0"/>
                    </a:p>
                  </a:txBody>
                  <a:tcPr anchor="ctr"/>
                </a:tc>
              </a:tr>
            </a:tbl>
          </a:graphicData>
        </a:graphic>
      </p:graphicFrame>
    </p:spTree>
    <p:extLst>
      <p:ext uri="{BB962C8B-B14F-4D97-AF65-F5344CB8AC3E}">
        <p14:creationId xmlns:p14="http://schemas.microsoft.com/office/powerpoint/2010/main" val="187208553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Step-2 Proposal Submissions to SSW</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50367123"/>
              </p:ext>
            </p:extLst>
          </p:nvPr>
        </p:nvGraphicFramePr>
        <p:xfrm>
          <a:off x="1981200" y="1600200"/>
          <a:ext cx="5181600" cy="3881119"/>
        </p:xfrm>
        <a:graphic>
          <a:graphicData uri="http://schemas.openxmlformats.org/drawingml/2006/table">
            <a:tbl>
              <a:tblPr firstRow="1" bandRow="1">
                <a:tableStyleId>{5C22544A-7EE6-4342-B048-85BDC9FD1C3A}</a:tableStyleId>
              </a:tblPr>
              <a:tblGrid>
                <a:gridCol w="1295400"/>
                <a:gridCol w="1295400"/>
                <a:gridCol w="1295400"/>
                <a:gridCol w="1295400"/>
              </a:tblGrid>
              <a:tr h="370840">
                <a:tc>
                  <a:txBody>
                    <a:bodyPr/>
                    <a:lstStyle/>
                    <a:p>
                      <a:pPr algn="ctr"/>
                      <a:r>
                        <a:rPr lang="en-US" dirty="0" smtClean="0"/>
                        <a:t>Average</a:t>
                      </a:r>
                      <a:r>
                        <a:rPr lang="en-US" baseline="0" dirty="0" smtClean="0"/>
                        <a:t> </a:t>
                      </a:r>
                      <a:r>
                        <a:rPr lang="en-US" dirty="0" smtClean="0"/>
                        <a:t>Proposals per PI</a:t>
                      </a:r>
                      <a:endParaRPr lang="en-US" dirty="0"/>
                    </a:p>
                  </a:txBody>
                  <a:tcPr anchor="ctr"/>
                </a:tc>
                <a:tc>
                  <a:txBody>
                    <a:bodyPr/>
                    <a:lstStyle/>
                    <a:p>
                      <a:pPr algn="ctr"/>
                      <a:r>
                        <a:rPr lang="en-US" dirty="0" smtClean="0"/>
                        <a:t>Number of Step-1</a:t>
                      </a:r>
                      <a:r>
                        <a:rPr lang="en-US" baseline="0" dirty="0" smtClean="0"/>
                        <a:t> Institutions</a:t>
                      </a:r>
                      <a:endParaRPr lang="en-US" dirty="0"/>
                    </a:p>
                  </a:txBody>
                  <a:tcPr anchor="ctr"/>
                </a:tc>
                <a:tc>
                  <a:txBody>
                    <a:bodyPr/>
                    <a:lstStyle/>
                    <a:p>
                      <a:pPr algn="ctr"/>
                      <a:r>
                        <a:rPr lang="en-US" dirty="0" smtClean="0"/>
                        <a:t>Number of Step-2 Institutions</a:t>
                      </a:r>
                      <a:endParaRPr lang="en-US" dirty="0"/>
                    </a:p>
                  </a:txBody>
                  <a:tcPr anchor="ctr"/>
                </a:tc>
                <a:tc>
                  <a:txBody>
                    <a:bodyPr/>
                    <a:lstStyle/>
                    <a:p>
                      <a:pPr algn="ctr"/>
                      <a:r>
                        <a:rPr lang="en-US" dirty="0" smtClean="0"/>
                        <a:t>2008-2013 Trend</a:t>
                      </a:r>
                      <a:endParaRPr lang="en-US" dirty="0"/>
                    </a:p>
                  </a:txBody>
                  <a:tcPr anchor="ctr"/>
                </a:tc>
              </a:tr>
              <a:tr h="370840">
                <a:tc>
                  <a:txBody>
                    <a:bodyPr/>
                    <a:lstStyle/>
                    <a:p>
                      <a:pPr algn="ctr"/>
                      <a:r>
                        <a:rPr lang="en-US" dirty="0" smtClean="0"/>
                        <a:t>8</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a:t>
                      </a:r>
                      <a:endParaRPr lang="en-US" dirty="0"/>
                    </a:p>
                  </a:txBody>
                  <a:tcPr anchor="ctr"/>
                </a:tc>
              </a:tr>
              <a:tr h="370840">
                <a:tc>
                  <a:txBody>
                    <a:bodyPr/>
                    <a:lstStyle/>
                    <a:p>
                      <a:pPr algn="ctr"/>
                      <a:r>
                        <a:rPr lang="en-US" dirty="0" smtClean="0"/>
                        <a:t>7</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a:t>
                      </a:r>
                      <a:endParaRPr lang="en-US" dirty="0"/>
                    </a:p>
                  </a:txBody>
                  <a:tcPr anchor="ctr"/>
                </a:tc>
              </a:tr>
              <a:tr h="370840">
                <a:tc>
                  <a:txBody>
                    <a:bodyPr/>
                    <a:lstStyle/>
                    <a:p>
                      <a:pPr algn="ctr"/>
                      <a:r>
                        <a:rPr lang="en-US" dirty="0" smtClean="0"/>
                        <a:t>6</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a:t>
                      </a:r>
                      <a:endParaRPr lang="en-US" dirty="0"/>
                    </a:p>
                  </a:txBody>
                  <a:tcPr anchor="ctr"/>
                </a:tc>
              </a:tr>
              <a:tr h="370840">
                <a:tc>
                  <a:txBody>
                    <a:bodyPr/>
                    <a:lstStyle/>
                    <a:p>
                      <a:pPr algn="ctr"/>
                      <a:r>
                        <a:rPr lang="en-US" dirty="0" smtClean="0"/>
                        <a:t>5</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&lt;</a:t>
                      </a:r>
                      <a:r>
                        <a:rPr lang="en-US" baseline="0" dirty="0" smtClean="0"/>
                        <a:t> 1%</a:t>
                      </a:r>
                      <a:endParaRPr lang="en-US" dirty="0"/>
                    </a:p>
                  </a:txBody>
                  <a:tcPr anchor="ctr"/>
                </a:tc>
              </a:tr>
              <a:tr h="370840">
                <a:tc>
                  <a:txBody>
                    <a:bodyPr/>
                    <a:lstStyle/>
                    <a:p>
                      <a:pPr algn="ctr"/>
                      <a:r>
                        <a:rPr lang="en-US" dirty="0" smtClean="0"/>
                        <a:t>4</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&lt;</a:t>
                      </a:r>
                      <a:r>
                        <a:rPr lang="en-US" baseline="0" dirty="0" smtClean="0"/>
                        <a:t> 1%</a:t>
                      </a:r>
                    </a:p>
                  </a:txBody>
                  <a:tcPr anchor="ctr"/>
                </a:tc>
              </a:tr>
              <a:tr h="370840">
                <a:tc>
                  <a:txBody>
                    <a:bodyPr/>
                    <a:lstStyle/>
                    <a:p>
                      <a:pPr algn="ctr"/>
                      <a:r>
                        <a:rPr lang="en-US" dirty="0" smtClean="0"/>
                        <a:t>3</a:t>
                      </a:r>
                      <a:endParaRPr lang="en-US" dirty="0"/>
                    </a:p>
                  </a:txBody>
                  <a:tcPr anchor="ctr"/>
                </a:tc>
                <a:tc>
                  <a:txBody>
                    <a:bodyPr/>
                    <a:lstStyle/>
                    <a:p>
                      <a:pPr algn="ctr"/>
                      <a:r>
                        <a:rPr lang="en-US" dirty="0" smtClean="0"/>
                        <a:t>3.7%</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2.7%</a:t>
                      </a:r>
                      <a:endParaRPr lang="en-US" dirty="0"/>
                    </a:p>
                  </a:txBody>
                  <a:tcPr anchor="ctr"/>
                </a:tc>
              </a:tr>
              <a:tr h="370840">
                <a:tc>
                  <a:txBody>
                    <a:bodyPr/>
                    <a:lstStyle/>
                    <a:p>
                      <a:pPr algn="ctr"/>
                      <a:r>
                        <a:rPr lang="en-US" dirty="0" smtClean="0"/>
                        <a:t>2</a:t>
                      </a:r>
                      <a:endParaRPr lang="en-US" dirty="0"/>
                    </a:p>
                  </a:txBody>
                  <a:tcPr anchor="ctr"/>
                </a:tc>
                <a:tc>
                  <a:txBody>
                    <a:bodyPr/>
                    <a:lstStyle/>
                    <a:p>
                      <a:pPr algn="ctr"/>
                      <a:r>
                        <a:rPr lang="en-US" dirty="0" smtClean="0"/>
                        <a:t>8.4%</a:t>
                      </a:r>
                      <a:endParaRPr lang="en-US" dirty="0"/>
                    </a:p>
                  </a:txBody>
                  <a:tcPr anchor="ctr"/>
                </a:tc>
                <a:tc>
                  <a:txBody>
                    <a:bodyPr/>
                    <a:lstStyle/>
                    <a:p>
                      <a:pPr algn="ctr"/>
                      <a:r>
                        <a:rPr lang="en-US" dirty="0" smtClean="0"/>
                        <a:t>7.5%</a:t>
                      </a:r>
                      <a:endParaRPr lang="en-US" dirty="0"/>
                    </a:p>
                  </a:txBody>
                  <a:tcPr anchor="ctr"/>
                </a:tc>
                <a:tc>
                  <a:txBody>
                    <a:bodyPr/>
                    <a:lstStyle/>
                    <a:p>
                      <a:pPr algn="ctr"/>
                      <a:r>
                        <a:rPr lang="en-US" dirty="0" smtClean="0"/>
                        <a:t>12%</a:t>
                      </a:r>
                      <a:endParaRPr lang="en-US" dirty="0"/>
                    </a:p>
                  </a:txBody>
                  <a:tcPr anchor="ctr"/>
                </a:tc>
              </a:tr>
              <a:tr h="370840">
                <a:tc>
                  <a:txBody>
                    <a:bodyPr/>
                    <a:lstStyle/>
                    <a:p>
                      <a:pPr algn="ctr"/>
                      <a:r>
                        <a:rPr lang="en-US" dirty="0" smtClean="0"/>
                        <a:t>&lt; 2</a:t>
                      </a:r>
                      <a:endParaRPr lang="en-US" dirty="0"/>
                    </a:p>
                  </a:txBody>
                  <a:tcPr anchor="ctr"/>
                </a:tc>
                <a:tc>
                  <a:txBody>
                    <a:bodyPr/>
                    <a:lstStyle/>
                    <a:p>
                      <a:pPr algn="ctr"/>
                      <a:r>
                        <a:rPr lang="en-US" dirty="0" smtClean="0"/>
                        <a:t>88%</a:t>
                      </a:r>
                      <a:endParaRPr lang="en-US" dirty="0"/>
                    </a:p>
                  </a:txBody>
                  <a:tcPr anchor="ctr"/>
                </a:tc>
                <a:tc>
                  <a:txBody>
                    <a:bodyPr/>
                    <a:lstStyle/>
                    <a:p>
                      <a:pPr algn="ctr"/>
                      <a:r>
                        <a:rPr lang="en-US" dirty="0" smtClean="0"/>
                        <a:t>92%</a:t>
                      </a:r>
                      <a:endParaRPr lang="en-US" dirty="0"/>
                    </a:p>
                  </a:txBody>
                  <a:tcPr anchor="ctr"/>
                </a:tc>
                <a:tc>
                  <a:txBody>
                    <a:bodyPr/>
                    <a:lstStyle/>
                    <a:p>
                      <a:pPr algn="ctr"/>
                      <a:r>
                        <a:rPr lang="en-US" dirty="0" smtClean="0"/>
                        <a:t>85%</a:t>
                      </a:r>
                      <a:endParaRPr lang="en-US" dirty="0"/>
                    </a:p>
                  </a:txBody>
                  <a:tcPr anchor="ctr"/>
                </a:tc>
              </a:tr>
            </a:tbl>
          </a:graphicData>
        </a:graphic>
      </p:graphicFrame>
    </p:spTree>
    <p:extLst>
      <p:ext uri="{BB962C8B-B14F-4D97-AF65-F5344CB8AC3E}">
        <p14:creationId xmlns:p14="http://schemas.microsoft.com/office/powerpoint/2010/main" val="160802729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Step-2 Proposal Submissions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63926378"/>
              </p:ext>
            </p:extLst>
          </p:nvPr>
        </p:nvGraphicFramePr>
        <p:xfrm>
          <a:off x="1981200" y="1600200"/>
          <a:ext cx="5181600" cy="4622799"/>
        </p:xfrm>
        <a:graphic>
          <a:graphicData uri="http://schemas.openxmlformats.org/drawingml/2006/table">
            <a:tbl>
              <a:tblPr firstRow="1" bandRow="1">
                <a:tableStyleId>{5C22544A-7EE6-4342-B048-85BDC9FD1C3A}</a:tableStyleId>
              </a:tblPr>
              <a:tblGrid>
                <a:gridCol w="1295400"/>
                <a:gridCol w="1295400"/>
                <a:gridCol w="1295400"/>
                <a:gridCol w="1295400"/>
              </a:tblGrid>
              <a:tr h="370840">
                <a:tc>
                  <a:txBody>
                    <a:bodyPr/>
                    <a:lstStyle/>
                    <a:p>
                      <a:pPr algn="ctr"/>
                      <a:r>
                        <a:rPr lang="en-US" dirty="0" smtClean="0"/>
                        <a:t>Proposal Budgets</a:t>
                      </a:r>
                      <a:endParaRPr lang="en-US" dirty="0"/>
                    </a:p>
                  </a:txBody>
                  <a:tcPr anchor="ctr"/>
                </a:tc>
                <a:tc>
                  <a:txBody>
                    <a:bodyPr/>
                    <a:lstStyle/>
                    <a:p>
                      <a:pPr algn="ctr"/>
                      <a:r>
                        <a:rPr lang="en-US" dirty="0" smtClean="0"/>
                        <a:t>Number of Step-1</a:t>
                      </a:r>
                      <a:r>
                        <a:rPr lang="en-US" baseline="0" dirty="0" smtClean="0"/>
                        <a:t> Proposals</a:t>
                      </a:r>
                      <a:endParaRPr lang="en-US" dirty="0"/>
                    </a:p>
                  </a:txBody>
                  <a:tcPr anchor="ctr"/>
                </a:tc>
                <a:tc>
                  <a:txBody>
                    <a:bodyPr/>
                    <a:lstStyle/>
                    <a:p>
                      <a:pPr algn="ctr"/>
                      <a:r>
                        <a:rPr lang="en-US" dirty="0" smtClean="0"/>
                        <a:t>Number of Step-2 Proposals</a:t>
                      </a:r>
                      <a:endParaRPr lang="en-US" dirty="0"/>
                    </a:p>
                  </a:txBody>
                  <a:tcPr anchor="ctr"/>
                </a:tc>
                <a:tc>
                  <a:txBody>
                    <a:bodyPr/>
                    <a:lstStyle/>
                    <a:p>
                      <a:pPr algn="ctr"/>
                      <a:r>
                        <a:rPr lang="en-US" dirty="0" smtClean="0"/>
                        <a:t>2008-2013 Proposals</a:t>
                      </a:r>
                      <a:endParaRPr lang="en-US" dirty="0"/>
                    </a:p>
                  </a:txBody>
                  <a:tcPr anchor="ctr"/>
                </a:tc>
              </a:tr>
              <a:tr h="370840">
                <a:tc>
                  <a:txBody>
                    <a:bodyPr/>
                    <a:lstStyle/>
                    <a:p>
                      <a:pPr algn="ctr"/>
                      <a:r>
                        <a:rPr lang="en-US" dirty="0" smtClean="0"/>
                        <a:t> &gt; $900k</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1.9%</a:t>
                      </a:r>
                      <a:endParaRPr lang="en-US" dirty="0"/>
                    </a:p>
                  </a:txBody>
                  <a:tcPr anchor="ctr"/>
                </a:tc>
                <a:tc>
                  <a:txBody>
                    <a:bodyPr/>
                    <a:lstStyle/>
                    <a:p>
                      <a:pPr algn="ctr"/>
                      <a:r>
                        <a:rPr lang="en-US" dirty="0" smtClean="0"/>
                        <a:t>&lt;</a:t>
                      </a:r>
                      <a:r>
                        <a:rPr lang="en-US" baseline="0" dirty="0" smtClean="0"/>
                        <a:t> 1%</a:t>
                      </a:r>
                      <a:endParaRPr lang="en-US" dirty="0"/>
                    </a:p>
                  </a:txBody>
                  <a:tcPr anchor="ctr"/>
                </a:tc>
              </a:tr>
              <a:tr h="370840">
                <a:tc>
                  <a:txBody>
                    <a:bodyPr/>
                    <a:lstStyle/>
                    <a:p>
                      <a:pPr algn="ctr"/>
                      <a:r>
                        <a:rPr lang="en-US" dirty="0" smtClean="0"/>
                        <a:t>&lt; $900k</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&lt;</a:t>
                      </a:r>
                      <a:r>
                        <a:rPr lang="en-US" baseline="0" dirty="0" smtClean="0"/>
                        <a:t> 1%</a:t>
                      </a:r>
                      <a:endParaRPr lang="en-US" dirty="0"/>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&lt; $800k</a:t>
                      </a:r>
                    </a:p>
                  </a:txBody>
                  <a:tcPr anchor="ctr"/>
                </a:tc>
                <a:tc>
                  <a:txBody>
                    <a:bodyPr/>
                    <a:lstStyle/>
                    <a:p>
                      <a:pPr algn="ctr"/>
                      <a:r>
                        <a:rPr lang="en-US" dirty="0" smtClean="0"/>
                        <a:t>--</a:t>
                      </a:r>
                      <a:endParaRPr lang="en-US" dirty="0"/>
                    </a:p>
                  </a:txBody>
                  <a:tcPr anchor="ctr"/>
                </a:tc>
                <a:tc>
                  <a:txBody>
                    <a:bodyPr/>
                    <a:lstStyle/>
                    <a:p>
                      <a:pPr algn="ctr"/>
                      <a:r>
                        <a:rPr lang="en-US" dirty="0" smtClean="0"/>
                        <a:t>0.8%</a:t>
                      </a:r>
                      <a:endParaRPr lang="en-US" dirty="0"/>
                    </a:p>
                  </a:txBody>
                  <a:tcPr anchor="ctr"/>
                </a:tc>
                <a:tc>
                  <a:txBody>
                    <a:bodyPr/>
                    <a:lstStyle/>
                    <a:p>
                      <a:pPr algn="ctr"/>
                      <a:r>
                        <a:rPr lang="en-US" dirty="0" smtClean="0"/>
                        <a:t>1.8%</a:t>
                      </a:r>
                      <a:endParaRPr lang="en-US" dirty="0"/>
                    </a:p>
                  </a:txBody>
                  <a:tcPr anchor="ctr"/>
                </a:tc>
              </a:tr>
              <a:tr h="370840">
                <a:tc>
                  <a:txBody>
                    <a:bodyPr/>
                    <a:lstStyle/>
                    <a:p>
                      <a:pPr algn="ctr"/>
                      <a:r>
                        <a:rPr lang="en-US" dirty="0" smtClean="0"/>
                        <a:t>&lt; $700k</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2.4%</a:t>
                      </a:r>
                      <a:endParaRPr lang="en-US" dirty="0"/>
                    </a:p>
                  </a:txBody>
                  <a:tcPr anchor="ctr"/>
                </a:tc>
                <a:tc>
                  <a:txBody>
                    <a:bodyPr/>
                    <a:lstStyle/>
                    <a:p>
                      <a:pPr algn="ctr"/>
                      <a:r>
                        <a:rPr lang="en-US" dirty="0" smtClean="0"/>
                        <a:t>2.9%</a:t>
                      </a:r>
                      <a:endParaRPr lang="en-US" dirty="0"/>
                    </a:p>
                  </a:txBody>
                  <a:tcPr anchor="ctr"/>
                </a:tc>
              </a:tr>
              <a:tr h="370840">
                <a:tc>
                  <a:txBody>
                    <a:bodyPr/>
                    <a:lstStyle/>
                    <a:p>
                      <a:pPr algn="ctr"/>
                      <a:r>
                        <a:rPr lang="en-US" dirty="0" smtClean="0"/>
                        <a:t>&lt; $600k</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12%</a:t>
                      </a:r>
                      <a:endParaRPr lang="en-US" dirty="0"/>
                    </a:p>
                  </a:txBody>
                  <a:tcPr anchor="ctr"/>
                </a:tc>
                <a:tc>
                  <a:txBody>
                    <a:bodyPr/>
                    <a:lstStyle/>
                    <a:p>
                      <a:pPr algn="ctr"/>
                      <a:r>
                        <a:rPr lang="en-US" dirty="0" smtClean="0"/>
                        <a:t>7.4%</a:t>
                      </a:r>
                      <a:endParaRPr lang="en-US" dirty="0"/>
                    </a:p>
                  </a:txBody>
                  <a:tcPr anchor="ctr"/>
                </a:tc>
              </a:tr>
              <a:tr h="370840">
                <a:tc>
                  <a:txBody>
                    <a:bodyPr/>
                    <a:lstStyle/>
                    <a:p>
                      <a:pPr algn="ctr"/>
                      <a:r>
                        <a:rPr lang="en-US" dirty="0" smtClean="0"/>
                        <a:t>&lt; $500k</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21%</a:t>
                      </a:r>
                      <a:endParaRPr lang="en-US" dirty="0"/>
                    </a:p>
                  </a:txBody>
                  <a:tcPr anchor="ctr"/>
                </a:tc>
                <a:tc>
                  <a:txBody>
                    <a:bodyPr/>
                    <a:lstStyle/>
                    <a:p>
                      <a:pPr algn="ctr"/>
                      <a:r>
                        <a:rPr lang="en-US" dirty="0" smtClean="0"/>
                        <a:t>19%</a:t>
                      </a:r>
                      <a:endParaRPr lang="en-US" dirty="0"/>
                    </a:p>
                  </a:txBody>
                  <a:tcPr anchor="ctr"/>
                </a:tc>
              </a:tr>
              <a:tr h="370840">
                <a:tc>
                  <a:txBody>
                    <a:bodyPr/>
                    <a:lstStyle/>
                    <a:p>
                      <a:pPr algn="ctr"/>
                      <a:r>
                        <a:rPr lang="en-US" dirty="0" smtClean="0"/>
                        <a:t>&lt; $400k</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37%</a:t>
                      </a:r>
                      <a:endParaRPr lang="en-US" dirty="0"/>
                    </a:p>
                  </a:txBody>
                  <a:tcPr anchor="ctr"/>
                </a:tc>
                <a:tc>
                  <a:txBody>
                    <a:bodyPr/>
                    <a:lstStyle/>
                    <a:p>
                      <a:pPr algn="ctr"/>
                      <a:r>
                        <a:rPr lang="en-US" dirty="0" smtClean="0"/>
                        <a:t>31%</a:t>
                      </a:r>
                      <a:endParaRPr lang="en-US" dirty="0"/>
                    </a:p>
                  </a:txBody>
                  <a:tcPr anchor="ctr"/>
                </a:tc>
              </a:tr>
              <a:tr h="370840">
                <a:tc>
                  <a:txBody>
                    <a:bodyPr/>
                    <a:lstStyle/>
                    <a:p>
                      <a:pPr algn="ctr"/>
                      <a:r>
                        <a:rPr lang="en-US" dirty="0" smtClean="0"/>
                        <a:t>&lt; $300k</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18%</a:t>
                      </a:r>
                      <a:endParaRPr lang="en-US" dirty="0"/>
                    </a:p>
                  </a:txBody>
                  <a:tcPr anchor="ctr"/>
                </a:tc>
                <a:tc>
                  <a:txBody>
                    <a:bodyPr/>
                    <a:lstStyle/>
                    <a:p>
                      <a:pPr algn="ctr"/>
                      <a:r>
                        <a:rPr lang="en-US" dirty="0" smtClean="0"/>
                        <a:t>22%</a:t>
                      </a:r>
                      <a:endParaRPr lang="en-US" dirty="0"/>
                    </a:p>
                  </a:txBody>
                  <a:tcPr anchor="ctr"/>
                </a:tc>
              </a:tr>
              <a:tr h="370840">
                <a:tc>
                  <a:txBody>
                    <a:bodyPr/>
                    <a:lstStyle/>
                    <a:p>
                      <a:pPr algn="ctr"/>
                      <a:r>
                        <a:rPr lang="en-US" dirty="0" smtClean="0"/>
                        <a:t>&lt;</a:t>
                      </a:r>
                      <a:r>
                        <a:rPr lang="en-US" baseline="0" dirty="0" smtClean="0"/>
                        <a:t> $200k</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7.3%</a:t>
                      </a:r>
                      <a:endParaRPr lang="en-US" dirty="0"/>
                    </a:p>
                  </a:txBody>
                  <a:tcPr anchor="ctr"/>
                </a:tc>
                <a:tc>
                  <a:txBody>
                    <a:bodyPr/>
                    <a:lstStyle/>
                    <a:p>
                      <a:pPr algn="ctr"/>
                      <a:r>
                        <a:rPr lang="en-US" dirty="0" smtClean="0"/>
                        <a:t>11%</a:t>
                      </a:r>
                      <a:endParaRPr lang="en-US" dirty="0"/>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&lt; $100k</a:t>
                      </a:r>
                    </a:p>
                  </a:txBody>
                  <a:tcPr anchor="ctr"/>
                </a:tc>
                <a:tc>
                  <a:txBody>
                    <a:bodyPr/>
                    <a:lstStyle/>
                    <a:p>
                      <a:pPr algn="ctr"/>
                      <a:r>
                        <a:rPr lang="en-US" dirty="0" smtClean="0"/>
                        <a:t>--</a:t>
                      </a:r>
                      <a:endParaRPr lang="en-US" dirty="0"/>
                    </a:p>
                  </a:txBody>
                  <a:tcPr anchor="ctr"/>
                </a:tc>
                <a:tc>
                  <a:txBody>
                    <a:bodyPr/>
                    <a:lstStyle/>
                    <a:p>
                      <a:pPr algn="ctr"/>
                      <a:r>
                        <a:rPr lang="en-US" dirty="0" smtClean="0"/>
                        <a:t>1.9%</a:t>
                      </a:r>
                      <a:endParaRPr lang="en-US" dirty="0"/>
                    </a:p>
                  </a:txBody>
                  <a:tcPr anchor="ctr"/>
                </a:tc>
                <a:tc>
                  <a:txBody>
                    <a:bodyPr/>
                    <a:lstStyle/>
                    <a:p>
                      <a:pPr algn="ctr"/>
                      <a:r>
                        <a:rPr lang="en-US" dirty="0" smtClean="0"/>
                        <a:t>2.8%</a:t>
                      </a:r>
                      <a:endParaRPr lang="en-US" dirty="0"/>
                    </a:p>
                  </a:txBody>
                  <a:tcPr anchor="ctr"/>
                </a:tc>
              </a:tr>
            </a:tbl>
          </a:graphicData>
        </a:graphic>
      </p:graphicFrame>
    </p:spTree>
    <p:extLst>
      <p:ext uri="{BB962C8B-B14F-4D97-AF65-F5344CB8AC3E}">
        <p14:creationId xmlns:p14="http://schemas.microsoft.com/office/powerpoint/2010/main" val="378065255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Step-2 Proposal Submissions</a:t>
            </a:r>
            <a:endParaRPr lang="en-US" dirty="0"/>
          </a:p>
        </p:txBody>
      </p:sp>
      <p:sp>
        <p:nvSpPr>
          <p:cNvPr id="3" name="Content Placeholder 2"/>
          <p:cNvSpPr>
            <a:spLocks noGrp="1"/>
          </p:cNvSpPr>
          <p:nvPr>
            <p:ph idx="1"/>
          </p:nvPr>
        </p:nvSpPr>
        <p:spPr/>
        <p:txBody>
          <a:bodyPr/>
          <a:lstStyle/>
          <a:p>
            <a:r>
              <a:rPr lang="en-US" dirty="0" smtClean="0"/>
              <a:t>We observe no significant deviation between the SSW proposal loads and historical levels for either PIs or their institutions</a:t>
            </a:r>
          </a:p>
          <a:p>
            <a:endParaRPr lang="en-US" dirty="0"/>
          </a:p>
          <a:p>
            <a:r>
              <a:rPr lang="en-US" dirty="0" smtClean="0"/>
              <a:t>The budget requests in SSW are slightly higher than the 2008-2013 trend, but we have not accounted for inflation or civil servant proposals in these calculations</a:t>
            </a:r>
          </a:p>
          <a:p>
            <a:endParaRPr lang="en-US" dirty="0"/>
          </a:p>
          <a:p>
            <a:endParaRPr lang="en-US" dirty="0"/>
          </a:p>
        </p:txBody>
      </p:sp>
    </p:spTree>
    <p:extLst>
      <p:ext uri="{BB962C8B-B14F-4D97-AF65-F5344CB8AC3E}">
        <p14:creationId xmlns:p14="http://schemas.microsoft.com/office/powerpoint/2010/main" val="314465984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PDART Overview</a:t>
            </a:r>
            <a:endParaRPr lang="en-US"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r>
              <a:rPr lang="en-US" dirty="0" smtClean="0"/>
              <a:t>PDART is a new program intended to fill the programmatic gap for those PIs that want to restore, create, or consolidate data, data products, and tools without doing a full, targeted science investigation (or not being able to describe both in the page limit)</a:t>
            </a:r>
          </a:p>
          <a:p>
            <a:endParaRPr lang="en-US" dirty="0"/>
          </a:p>
          <a:p>
            <a:r>
              <a:rPr lang="en-US" dirty="0" smtClean="0"/>
              <a:t>PDART received 140 Step-1 proposals, which is three times what PMDAP had historically received, fifty percent more than Solar System Observations this year, and equal to or greater than the DAPs in previous years</a:t>
            </a:r>
          </a:p>
          <a:p>
            <a:endParaRPr lang="en-US" dirty="0"/>
          </a:p>
          <a:p>
            <a:r>
              <a:rPr lang="en-US" dirty="0" smtClean="0"/>
              <a:t>This is a level of support that demonstrates the community’s interest in a data product and resource development  program</a:t>
            </a:r>
          </a:p>
          <a:p>
            <a:pPr lvl="1"/>
            <a:r>
              <a:rPr lang="en-US" dirty="0" smtClean="0"/>
              <a:t>14 Step-1s were redirected from SSW, so we need to work to getting out the word on PDART</a:t>
            </a:r>
          </a:p>
          <a:p>
            <a:pPr lvl="1"/>
            <a:r>
              <a:rPr lang="en-US" dirty="0"/>
              <a:t>W</a:t>
            </a:r>
            <a:r>
              <a:rPr lang="en-US" dirty="0" smtClean="0"/>
              <a:t>e hope that the clarification to the call language means that more people will recognize the reference-information creation aspect next year</a:t>
            </a:r>
          </a:p>
        </p:txBody>
      </p:sp>
    </p:spTree>
    <p:extLst>
      <p:ext uri="{BB962C8B-B14F-4D97-AF65-F5344CB8AC3E}">
        <p14:creationId xmlns:p14="http://schemas.microsoft.com/office/powerpoint/2010/main" val="274182549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PDART Step-1 Proposals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40766728"/>
              </p:ext>
            </p:extLst>
          </p:nvPr>
        </p:nvGraphicFramePr>
        <p:xfrm>
          <a:off x="4434840" y="1600200"/>
          <a:ext cx="4480560" cy="3337560"/>
        </p:xfrm>
        <a:graphic>
          <a:graphicData uri="http://schemas.openxmlformats.org/drawingml/2006/table">
            <a:tbl>
              <a:tblPr firstRow="1" bandRow="1">
                <a:tableStyleId>{5C22544A-7EE6-4342-B048-85BDC9FD1C3A}</a:tableStyleId>
              </a:tblPr>
              <a:tblGrid>
                <a:gridCol w="2651760"/>
                <a:gridCol w="1828800"/>
              </a:tblGrid>
              <a:tr h="370840">
                <a:tc>
                  <a:txBody>
                    <a:bodyPr/>
                    <a:lstStyle/>
                    <a:p>
                      <a:pPr algn="ctr"/>
                      <a:r>
                        <a:rPr lang="en-US" dirty="0" smtClean="0"/>
                        <a:t>Activity Type</a:t>
                      </a:r>
                      <a:endParaRPr lang="en-US" dirty="0"/>
                    </a:p>
                  </a:txBody>
                  <a:tcPr anchor="ctr"/>
                </a:tc>
                <a:tc>
                  <a:txBody>
                    <a:bodyPr/>
                    <a:lstStyle/>
                    <a:p>
                      <a:pPr algn="ctr"/>
                      <a:r>
                        <a:rPr lang="en-US" dirty="0" smtClean="0"/>
                        <a:t>Submitted</a:t>
                      </a:r>
                      <a:endParaRPr lang="en-US" dirty="0"/>
                    </a:p>
                  </a:txBody>
                  <a:tcPr anchor="ctr"/>
                </a:tc>
              </a:tr>
              <a:tr h="370840">
                <a:tc>
                  <a:txBody>
                    <a:bodyPr/>
                    <a:lstStyle/>
                    <a:p>
                      <a:r>
                        <a:rPr lang="en-US" dirty="0" smtClean="0"/>
                        <a:t>Archiving</a:t>
                      </a:r>
                      <a:endParaRPr lang="en-US" dirty="0"/>
                    </a:p>
                  </a:txBody>
                  <a:tcPr/>
                </a:tc>
                <a:tc>
                  <a:txBody>
                    <a:bodyPr/>
                    <a:lstStyle/>
                    <a:p>
                      <a:pPr algn="ctr"/>
                      <a:r>
                        <a:rPr lang="en-US" dirty="0" smtClean="0"/>
                        <a:t>69</a:t>
                      </a:r>
                      <a:endParaRPr lang="en-US" dirty="0"/>
                    </a:p>
                  </a:txBody>
                  <a:tcPr anchor="ctr"/>
                </a:tc>
              </a:tr>
              <a:tr h="370840">
                <a:tc>
                  <a:txBody>
                    <a:bodyPr/>
                    <a:lstStyle/>
                    <a:p>
                      <a:r>
                        <a:rPr lang="en-US" dirty="0" smtClean="0"/>
                        <a:t>Data Recalibration</a:t>
                      </a:r>
                      <a:endParaRPr lang="en-US" dirty="0"/>
                    </a:p>
                  </a:txBody>
                  <a:tcPr/>
                </a:tc>
                <a:tc>
                  <a:txBody>
                    <a:bodyPr/>
                    <a:lstStyle/>
                    <a:p>
                      <a:pPr algn="ctr"/>
                      <a:r>
                        <a:rPr lang="en-US" dirty="0" smtClean="0"/>
                        <a:t>29</a:t>
                      </a:r>
                      <a:endParaRPr lang="en-US" dirty="0"/>
                    </a:p>
                  </a:txBody>
                  <a:tcPr anchor="ctr"/>
                </a:tc>
              </a:tr>
              <a:tr h="370840">
                <a:tc>
                  <a:txBody>
                    <a:bodyPr/>
                    <a:lstStyle/>
                    <a:p>
                      <a:r>
                        <a:rPr lang="en-US" dirty="0" smtClean="0"/>
                        <a:t>Data Product Generation</a:t>
                      </a:r>
                      <a:endParaRPr lang="en-US" dirty="0"/>
                    </a:p>
                  </a:txBody>
                  <a:tcPr/>
                </a:tc>
                <a:tc>
                  <a:txBody>
                    <a:bodyPr/>
                    <a:lstStyle/>
                    <a:p>
                      <a:pPr algn="ctr"/>
                      <a:r>
                        <a:rPr lang="en-US" dirty="0" smtClean="0"/>
                        <a:t>90</a:t>
                      </a:r>
                      <a:endParaRPr lang="en-US" dirty="0"/>
                    </a:p>
                  </a:txBody>
                  <a:tcPr anchor="ctr"/>
                </a:tc>
              </a:tr>
              <a:tr h="370840">
                <a:tc>
                  <a:txBody>
                    <a:bodyPr/>
                    <a:lstStyle/>
                    <a:p>
                      <a:r>
                        <a:rPr lang="en-US" dirty="0" smtClean="0"/>
                        <a:t>Data Set Restoration</a:t>
                      </a:r>
                      <a:endParaRPr lang="en-US" dirty="0"/>
                    </a:p>
                  </a:txBody>
                  <a:tcPr/>
                </a:tc>
                <a:tc>
                  <a:txBody>
                    <a:bodyPr/>
                    <a:lstStyle/>
                    <a:p>
                      <a:pPr algn="ctr"/>
                      <a:r>
                        <a:rPr lang="en-US" dirty="0" smtClean="0"/>
                        <a:t>24</a:t>
                      </a:r>
                      <a:endParaRPr lang="en-US" dirty="0"/>
                    </a:p>
                  </a:txBody>
                  <a:tcPr anchor="ctr"/>
                </a:tc>
              </a:tr>
              <a:tr h="370840">
                <a:tc>
                  <a:txBody>
                    <a:bodyPr/>
                    <a:lstStyle/>
                    <a:p>
                      <a:r>
                        <a:rPr lang="en-US" dirty="0" smtClean="0"/>
                        <a:t>Reference</a:t>
                      </a:r>
                      <a:r>
                        <a:rPr lang="en-US" baseline="0" dirty="0" smtClean="0"/>
                        <a:t> Databases</a:t>
                      </a:r>
                      <a:endParaRPr lang="en-US" dirty="0"/>
                    </a:p>
                  </a:txBody>
                  <a:tcPr/>
                </a:tc>
                <a:tc>
                  <a:txBody>
                    <a:bodyPr/>
                    <a:lstStyle/>
                    <a:p>
                      <a:pPr algn="ctr"/>
                      <a:r>
                        <a:rPr lang="en-US" dirty="0" smtClean="0"/>
                        <a:t>39</a:t>
                      </a:r>
                      <a:endParaRPr lang="en-US" dirty="0"/>
                    </a:p>
                  </a:txBody>
                  <a:tcPr anchor="ctr"/>
                </a:tc>
              </a:tr>
              <a:tr h="370840">
                <a:tc>
                  <a:txBody>
                    <a:bodyPr/>
                    <a:lstStyle/>
                    <a:p>
                      <a:r>
                        <a:rPr lang="en-US" dirty="0" smtClean="0"/>
                        <a:t>Data Digitization</a:t>
                      </a:r>
                      <a:endParaRPr lang="en-US" dirty="0"/>
                    </a:p>
                  </a:txBody>
                  <a:tcPr/>
                </a:tc>
                <a:tc>
                  <a:txBody>
                    <a:bodyPr/>
                    <a:lstStyle/>
                    <a:p>
                      <a:pPr algn="ctr"/>
                      <a:r>
                        <a:rPr lang="en-US" dirty="0" smtClean="0"/>
                        <a:t>16</a:t>
                      </a:r>
                      <a:endParaRPr lang="en-US" dirty="0"/>
                    </a:p>
                  </a:txBody>
                  <a:tcPr anchor="ctr"/>
                </a:tc>
              </a:tr>
              <a:tr h="370840">
                <a:tc>
                  <a:txBody>
                    <a:bodyPr/>
                    <a:lstStyle/>
                    <a:p>
                      <a:r>
                        <a:rPr lang="en-US" dirty="0" smtClean="0"/>
                        <a:t>Software Tools</a:t>
                      </a:r>
                      <a:endParaRPr lang="en-US" dirty="0"/>
                    </a:p>
                  </a:txBody>
                  <a:tcPr/>
                </a:tc>
                <a:tc>
                  <a:txBody>
                    <a:bodyPr/>
                    <a:lstStyle/>
                    <a:p>
                      <a:pPr algn="ctr"/>
                      <a:r>
                        <a:rPr lang="en-US" dirty="0" smtClean="0"/>
                        <a:t>60</a:t>
                      </a:r>
                      <a:endParaRPr lang="en-US" dirty="0"/>
                    </a:p>
                  </a:txBody>
                  <a:tcPr anchor="ctr"/>
                </a:tc>
              </a:tr>
              <a:tr h="370840">
                <a:tc>
                  <a:txBody>
                    <a:bodyPr/>
                    <a:lstStyle/>
                    <a:p>
                      <a:endParaRPr lang="en-US" dirty="0"/>
                    </a:p>
                  </a:txBody>
                  <a:tcPr>
                    <a:noFill/>
                  </a:tcPr>
                </a:tc>
                <a:tc>
                  <a:txBody>
                    <a:bodyPr/>
                    <a:lstStyle/>
                    <a:p>
                      <a:pPr algn="ctr"/>
                      <a:r>
                        <a:rPr lang="en-US" dirty="0" smtClean="0"/>
                        <a:t>140</a:t>
                      </a:r>
                      <a:endParaRPr lang="en-US" dirty="0"/>
                    </a:p>
                  </a:txBody>
                  <a:tcPr anchor="ctr">
                    <a:solidFill>
                      <a:schemeClr val="accent1">
                        <a:lumMod val="60000"/>
                        <a:lumOff val="40000"/>
                      </a:schemeClr>
                    </a:solidFill>
                  </a:tcPr>
                </a:tc>
              </a:tr>
            </a:tbl>
          </a:graphicData>
        </a:graphic>
      </p:graphicFrame>
      <p:sp>
        <p:nvSpPr>
          <p:cNvPr id="6" name="Content Placeholder 2"/>
          <p:cNvSpPr txBox="1">
            <a:spLocks/>
          </p:cNvSpPr>
          <p:nvPr/>
        </p:nvSpPr>
        <p:spPr>
          <a:xfrm>
            <a:off x="457200" y="1600200"/>
            <a:ext cx="3733800" cy="5257800"/>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The numbers-by-activity sum to greater than 140 due to proposals citing more than one activity type</a:t>
            </a:r>
          </a:p>
          <a:p>
            <a:endParaRPr lang="en-US" dirty="0"/>
          </a:p>
          <a:p>
            <a:r>
              <a:rPr lang="en-US" dirty="0" smtClean="0"/>
              <a:t>The creation and archiving of Reference Databases was one of the tasks that PDART was intended to encourage</a:t>
            </a:r>
          </a:p>
          <a:p>
            <a:pPr lvl="1"/>
            <a:r>
              <a:rPr lang="en-US" dirty="0" smtClean="0"/>
              <a:t>28% of the Step-1s included that task</a:t>
            </a:r>
          </a:p>
        </p:txBody>
      </p:sp>
    </p:spTree>
    <p:extLst>
      <p:ext uri="{BB962C8B-B14F-4D97-AF65-F5344CB8AC3E}">
        <p14:creationId xmlns:p14="http://schemas.microsoft.com/office/powerpoint/2010/main" val="342136912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Planetary R&amp;A Restructuring</a:t>
            </a:r>
          </a:p>
          <a:p>
            <a:r>
              <a:rPr lang="en-US" dirty="0" smtClean="0"/>
              <a:t>Due Dates</a:t>
            </a:r>
          </a:p>
          <a:p>
            <a:r>
              <a:rPr lang="en-US" dirty="0" smtClean="0"/>
              <a:t>Proposal &amp; Selection Stats</a:t>
            </a:r>
          </a:p>
          <a:p>
            <a:r>
              <a:rPr lang="en-US" dirty="0" smtClean="0"/>
              <a:t>Budgets</a:t>
            </a:r>
          </a:p>
          <a:p>
            <a:r>
              <a:rPr lang="en-US" dirty="0" smtClean="0"/>
              <a:t>Step-1 &amp; Step-2 Results so far…</a:t>
            </a:r>
          </a:p>
          <a:p>
            <a:r>
              <a:rPr lang="en-US" dirty="0" smtClean="0"/>
              <a:t>Q&amp;A</a:t>
            </a:r>
          </a:p>
          <a:p>
            <a:endParaRPr lang="en-US" dirty="0" smtClean="0"/>
          </a:p>
        </p:txBody>
      </p:sp>
    </p:spTree>
    <p:extLst>
      <p:ext uri="{BB962C8B-B14F-4D97-AF65-F5344CB8AC3E}">
        <p14:creationId xmlns:p14="http://schemas.microsoft.com/office/powerpoint/2010/main" val="64498673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End</a:t>
            </a:r>
            <a:endParaRPr lang="en-US" dirty="0"/>
          </a:p>
        </p:txBody>
      </p:sp>
      <p:sp>
        <p:nvSpPr>
          <p:cNvPr id="5" name="Content Placeholder 4"/>
          <p:cNvSpPr>
            <a:spLocks noGrp="1"/>
          </p:cNvSpPr>
          <p:nvPr>
            <p:ph idx="1"/>
          </p:nvPr>
        </p:nvSpPr>
        <p:spPr>
          <a:xfrm>
            <a:off x="457200" y="3505201"/>
            <a:ext cx="8229600" cy="838200"/>
          </a:xfrm>
        </p:spPr>
        <p:txBody>
          <a:bodyPr>
            <a:normAutofit/>
          </a:bodyPr>
          <a:lstStyle/>
          <a:p>
            <a:pPr marL="0" indent="0" algn="ctr">
              <a:buNone/>
            </a:pPr>
            <a:r>
              <a:rPr lang="en-US" sz="4400" dirty="0" smtClean="0"/>
              <a:t>Questions?</a:t>
            </a:r>
            <a:endParaRPr lang="en-US" sz="4400" dirty="0"/>
          </a:p>
        </p:txBody>
      </p:sp>
    </p:spTree>
    <p:extLst>
      <p:ext uri="{BB962C8B-B14F-4D97-AF65-F5344CB8AC3E}">
        <p14:creationId xmlns:p14="http://schemas.microsoft.com/office/powerpoint/2010/main" val="381079311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Two-Step Review Process</a:t>
            </a:r>
            <a:endParaRPr lang="en-US" dirty="0"/>
          </a:p>
        </p:txBody>
      </p:sp>
      <p:sp>
        <p:nvSpPr>
          <p:cNvPr id="3" name="Content Placeholder 2"/>
          <p:cNvSpPr>
            <a:spLocks noGrp="1"/>
          </p:cNvSpPr>
          <p:nvPr>
            <p:ph idx="1"/>
          </p:nvPr>
        </p:nvSpPr>
        <p:spPr>
          <a:xfrm>
            <a:off x="457200" y="1600200"/>
            <a:ext cx="8229600" cy="5105400"/>
          </a:xfrm>
        </p:spPr>
        <p:txBody>
          <a:bodyPr>
            <a:normAutofit fontScale="85000" lnSpcReduction="10000"/>
          </a:bodyPr>
          <a:lstStyle/>
          <a:p>
            <a:r>
              <a:rPr lang="en-US" dirty="0" smtClean="0"/>
              <a:t>All reorganized PSD R&amp;A programs use the Two-Step process this year</a:t>
            </a:r>
          </a:p>
          <a:p>
            <a:endParaRPr lang="en-US" dirty="0"/>
          </a:p>
          <a:p>
            <a:r>
              <a:rPr lang="en-US" dirty="0" smtClean="0"/>
              <a:t>To ensure that all proposals this year get reviewed</a:t>
            </a:r>
          </a:p>
          <a:p>
            <a:pPr lvl="1"/>
            <a:r>
              <a:rPr lang="en-US" dirty="0" smtClean="0"/>
              <a:t>A proposal submitted too late to be reviewed in the appropriate program will be reviewed elsewhere on its behalf, but the appropriate program will consider the proposal for funding</a:t>
            </a:r>
          </a:p>
          <a:p>
            <a:pPr lvl="1"/>
            <a:r>
              <a:rPr lang="en-US" dirty="0" smtClean="0"/>
              <a:t>A proposal that appeared responsive and was Encouraged to submit to Program A in Step-1 but was deemed responsive to Program B in Step-2 will be reviewed by Program A and Program B will consider it for funding</a:t>
            </a:r>
          </a:p>
        </p:txBody>
      </p:sp>
    </p:spTree>
    <p:extLst>
      <p:ext uri="{BB962C8B-B14F-4D97-AF65-F5344CB8AC3E}">
        <p14:creationId xmlns:p14="http://schemas.microsoft.com/office/powerpoint/2010/main" val="297540357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Two-Step Review Process</a:t>
            </a:r>
            <a:endParaRPr lang="en-US" dirty="0"/>
          </a:p>
        </p:txBody>
      </p:sp>
      <p:sp>
        <p:nvSpPr>
          <p:cNvPr id="3" name="Content Placeholder 2"/>
          <p:cNvSpPr>
            <a:spLocks noGrp="1"/>
          </p:cNvSpPr>
          <p:nvPr>
            <p:ph idx="1"/>
          </p:nvPr>
        </p:nvSpPr>
        <p:spPr>
          <a:xfrm>
            <a:off x="457200" y="1600200"/>
            <a:ext cx="8382000" cy="5257800"/>
          </a:xfrm>
        </p:spPr>
        <p:txBody>
          <a:bodyPr>
            <a:normAutofit/>
          </a:bodyPr>
          <a:lstStyle/>
          <a:p>
            <a:r>
              <a:rPr lang="en-US" dirty="0" smtClean="0"/>
              <a:t>What goes into a Step-1 proposal?</a:t>
            </a:r>
          </a:p>
          <a:p>
            <a:pPr lvl="1"/>
            <a:r>
              <a:rPr lang="en-US" dirty="0" smtClean="0"/>
              <a:t>Science objectives: What do I want to do and why?</a:t>
            </a:r>
          </a:p>
          <a:p>
            <a:pPr lvl="1"/>
            <a:r>
              <a:rPr lang="en-US" dirty="0" smtClean="0"/>
              <a:t>Methodology: What combination of data analysis, lab work, theory, etc. will I use?</a:t>
            </a:r>
          </a:p>
          <a:p>
            <a:pPr lvl="1"/>
            <a:r>
              <a:rPr lang="en-US" dirty="0" smtClean="0"/>
              <a:t>Relevance: Justification (not just an assertion</a:t>
            </a:r>
            <a:r>
              <a:rPr lang="en-US" dirty="0"/>
              <a:t>)</a:t>
            </a:r>
            <a:r>
              <a:rPr lang="en-US" dirty="0" smtClean="0"/>
              <a:t> that the work is responsive to this program’s solicitation and not to another’s</a:t>
            </a:r>
          </a:p>
          <a:p>
            <a:endParaRPr lang="en-US" dirty="0"/>
          </a:p>
          <a:p>
            <a:r>
              <a:rPr lang="en-US" dirty="0" smtClean="0"/>
              <a:t>The Step-1 proposal is for an evaluation of relevance, </a:t>
            </a:r>
            <a:r>
              <a:rPr lang="en-US" b="1" dirty="0" smtClean="0"/>
              <a:t>not</a:t>
            </a:r>
            <a:r>
              <a:rPr lang="en-US" dirty="0" smtClean="0"/>
              <a:t> scientific merit or impact</a:t>
            </a:r>
          </a:p>
        </p:txBody>
      </p:sp>
    </p:spTree>
    <p:extLst>
      <p:ext uri="{BB962C8B-B14F-4D97-AF65-F5344CB8AC3E}">
        <p14:creationId xmlns:p14="http://schemas.microsoft.com/office/powerpoint/2010/main" val="192932882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Two-Step Review Process</a:t>
            </a:r>
            <a:endParaRPr lang="en-US" dirty="0"/>
          </a:p>
        </p:txBody>
      </p:sp>
      <p:sp>
        <p:nvSpPr>
          <p:cNvPr id="3" name="Content Placeholder 2"/>
          <p:cNvSpPr>
            <a:spLocks noGrp="1"/>
          </p:cNvSpPr>
          <p:nvPr>
            <p:ph idx="1"/>
          </p:nvPr>
        </p:nvSpPr>
        <p:spPr>
          <a:xfrm>
            <a:off x="457200" y="1600200"/>
            <a:ext cx="8229600" cy="5105400"/>
          </a:xfrm>
        </p:spPr>
        <p:txBody>
          <a:bodyPr>
            <a:normAutofit fontScale="77500" lnSpcReduction="20000"/>
          </a:bodyPr>
          <a:lstStyle/>
          <a:p>
            <a:r>
              <a:rPr lang="en-US" dirty="0" smtClean="0"/>
              <a:t>Program caucus reads and reviews Step-1 proposals, and identifies the proposals that appear to fall outside of program scope and the programs for which they may be appropriate</a:t>
            </a:r>
          </a:p>
          <a:p>
            <a:endParaRPr lang="en-US" dirty="0" smtClean="0"/>
          </a:p>
          <a:p>
            <a:r>
              <a:rPr lang="en-US" dirty="0" smtClean="0"/>
              <a:t>Program caucus discusses potential redirects with other caucuses, this </a:t>
            </a:r>
            <a:r>
              <a:rPr lang="en-US" dirty="0"/>
              <a:t>d</a:t>
            </a:r>
            <a:r>
              <a:rPr lang="en-US" dirty="0" smtClean="0"/>
              <a:t>iscussion </a:t>
            </a:r>
            <a:r>
              <a:rPr lang="en-US" dirty="0"/>
              <a:t>will lead to </a:t>
            </a:r>
            <a:r>
              <a:rPr lang="en-US" dirty="0" smtClean="0"/>
              <a:t>one of the following:</a:t>
            </a:r>
          </a:p>
          <a:p>
            <a:pPr lvl="1"/>
            <a:r>
              <a:rPr lang="en-US" dirty="0" smtClean="0"/>
              <a:t>Encourage to the first program</a:t>
            </a:r>
            <a:endParaRPr lang="en-US" dirty="0"/>
          </a:p>
          <a:p>
            <a:pPr lvl="1"/>
            <a:r>
              <a:rPr lang="en-US" dirty="0" smtClean="0"/>
              <a:t>Discourage with redirect to a second program, or</a:t>
            </a:r>
          </a:p>
          <a:p>
            <a:pPr lvl="1"/>
            <a:r>
              <a:rPr lang="en-US" dirty="0" smtClean="0"/>
              <a:t>Discourage with no redirect recommendation (for those Step-1 proposals that are not responsive to any PSD program)</a:t>
            </a:r>
          </a:p>
          <a:p>
            <a:endParaRPr lang="en-US" dirty="0" smtClean="0"/>
          </a:p>
          <a:p>
            <a:r>
              <a:rPr lang="en-US" dirty="0" smtClean="0"/>
              <a:t>Program caucus sends decision notifications</a:t>
            </a:r>
            <a:endParaRPr lang="en-US" dirty="0"/>
          </a:p>
        </p:txBody>
      </p:sp>
    </p:spTree>
    <p:extLst>
      <p:ext uri="{BB962C8B-B14F-4D97-AF65-F5344CB8AC3E}">
        <p14:creationId xmlns:p14="http://schemas.microsoft.com/office/powerpoint/2010/main" val="272217385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Two-Step Review Process</a:t>
            </a:r>
            <a:endParaRPr lang="en-US" dirty="0"/>
          </a:p>
        </p:txBody>
      </p:sp>
      <p:sp>
        <p:nvSpPr>
          <p:cNvPr id="3" name="Content Placeholder 2"/>
          <p:cNvSpPr>
            <a:spLocks noGrp="1"/>
          </p:cNvSpPr>
          <p:nvPr>
            <p:ph idx="1"/>
          </p:nvPr>
        </p:nvSpPr>
        <p:spPr>
          <a:xfrm>
            <a:off x="457200" y="1600200"/>
            <a:ext cx="8229600" cy="5105400"/>
          </a:xfrm>
        </p:spPr>
        <p:txBody>
          <a:bodyPr>
            <a:normAutofit fontScale="85000" lnSpcReduction="10000"/>
          </a:bodyPr>
          <a:lstStyle/>
          <a:p>
            <a:r>
              <a:rPr lang="en-US" dirty="0" smtClean="0"/>
              <a:t>A given proposal cannot be relevant to both a Core and a Data Analysis Program</a:t>
            </a:r>
          </a:p>
          <a:p>
            <a:endParaRPr lang="en-US" dirty="0"/>
          </a:p>
          <a:p>
            <a:r>
              <a:rPr lang="en-US" dirty="0" smtClean="0"/>
              <a:t>If it seems that the same proposal has been submitted more than once and the PI does not demonstrate how the proposals are not the same, then…</a:t>
            </a:r>
          </a:p>
          <a:p>
            <a:pPr lvl="1"/>
            <a:r>
              <a:rPr lang="en-US" dirty="0"/>
              <a:t>T</a:t>
            </a:r>
            <a:r>
              <a:rPr lang="en-US" dirty="0" smtClean="0"/>
              <a:t>he PI may be asked to withdraw one of the proposals, or</a:t>
            </a:r>
          </a:p>
          <a:p>
            <a:pPr lvl="1"/>
            <a:r>
              <a:rPr lang="en-US" dirty="0" smtClean="0"/>
              <a:t>The caucuses may decide to review the proposal only once</a:t>
            </a:r>
          </a:p>
          <a:p>
            <a:endParaRPr lang="en-US" dirty="0"/>
          </a:p>
          <a:p>
            <a:r>
              <a:rPr lang="en-US" dirty="0" smtClean="0"/>
              <a:t>This year, every proposal will be reviewed, but no given proposal will have multiple funding opportunities</a:t>
            </a:r>
            <a:endParaRPr lang="en-US" dirty="0"/>
          </a:p>
        </p:txBody>
      </p:sp>
    </p:spTree>
    <p:extLst>
      <p:ext uri="{BB962C8B-B14F-4D97-AF65-F5344CB8AC3E}">
        <p14:creationId xmlns:p14="http://schemas.microsoft.com/office/powerpoint/2010/main" val="336184874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Step-2 Review: Conflict of Interest</a:t>
            </a:r>
            <a:endParaRPr lang="en-US" dirty="0"/>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r>
              <a:rPr lang="en-US" dirty="0" smtClean="0"/>
              <a:t>To assemble panels, PSD is using the established conflict of interest policy</a:t>
            </a:r>
          </a:p>
          <a:p>
            <a:pPr lvl="1"/>
            <a:r>
              <a:rPr lang="en-US" dirty="0" smtClean="0"/>
              <a:t>This policy focuses upon blocking a funded team member’s ability to influence the outcome of their own proposal or those proposals in direct competition with it; it does not disqualify a funded team member from participating in a review with a blanket statement</a:t>
            </a:r>
          </a:p>
          <a:p>
            <a:endParaRPr lang="en-US" dirty="0" smtClean="0"/>
          </a:p>
          <a:p>
            <a:r>
              <a:rPr lang="en-US" dirty="0" smtClean="0"/>
              <a:t>PIs and Co-Is have panel-level conflicts and will not be in the room while any proposal in direct competition with theirs is being discussed</a:t>
            </a:r>
          </a:p>
          <a:p>
            <a:pPr lvl="1"/>
            <a:r>
              <a:rPr lang="en-US" dirty="0" smtClean="0"/>
              <a:t>Further, we will not have PIs at the venue when any proposal in direct competition with theirs is being discussed and will avoid that situation for Co-Is</a:t>
            </a:r>
          </a:p>
          <a:p>
            <a:pPr lvl="1"/>
            <a:r>
              <a:rPr lang="en-US" dirty="0" smtClean="0"/>
              <a:t>This is not a problem for Collaborators as there could not be a financial gain, but they do retain a proposal-level conflict</a:t>
            </a:r>
          </a:p>
        </p:txBody>
      </p:sp>
    </p:spTree>
    <p:extLst>
      <p:ext uri="{BB962C8B-B14F-4D97-AF65-F5344CB8AC3E}">
        <p14:creationId xmlns:p14="http://schemas.microsoft.com/office/powerpoint/2010/main" val="203192787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Step-2 Review: Conflict of Interest</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r>
              <a:rPr lang="en-US" dirty="0" smtClean="0"/>
              <a:t>When a program’s Step-2 review takes place over multiple weeks, funded team members may serve on the weeks when their proposal is not being reviewed</a:t>
            </a:r>
          </a:p>
          <a:p>
            <a:pPr lvl="1"/>
            <a:r>
              <a:rPr lang="en-US" dirty="0" smtClean="0"/>
              <a:t>There is then no ability to influence the evaluation of their proposal or of those in direct competition</a:t>
            </a:r>
          </a:p>
          <a:p>
            <a:pPr lvl="1"/>
            <a:r>
              <a:rPr lang="en-US" dirty="0" smtClean="0"/>
              <a:t>We are still avoiding using PIs as panelists</a:t>
            </a:r>
          </a:p>
          <a:p>
            <a:endParaRPr lang="en-US" dirty="0"/>
          </a:p>
          <a:p>
            <a:r>
              <a:rPr lang="en-US" dirty="0" smtClean="0"/>
              <a:t>We can and do use funded team members as external reviewers by noting their panel-level conflict of interest and explicitly telling proposers to note the conflict and that they are free to accept all, some, or none of the review</a:t>
            </a:r>
          </a:p>
        </p:txBody>
      </p:sp>
    </p:spTree>
    <p:extLst>
      <p:ext uri="{BB962C8B-B14F-4D97-AF65-F5344CB8AC3E}">
        <p14:creationId xmlns:p14="http://schemas.microsoft.com/office/powerpoint/2010/main" val="28965511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Step-2 Review: Panel Organization</a:t>
            </a:r>
            <a:endParaRPr lang="en-US" dirty="0"/>
          </a:p>
        </p:txBody>
      </p:sp>
      <p:sp>
        <p:nvSpPr>
          <p:cNvPr id="3" name="Content Placeholder 2"/>
          <p:cNvSpPr>
            <a:spLocks noGrp="1"/>
          </p:cNvSpPr>
          <p:nvPr>
            <p:ph idx="1"/>
          </p:nvPr>
        </p:nvSpPr>
        <p:spPr>
          <a:xfrm>
            <a:off x="457200" y="1600200"/>
            <a:ext cx="8229600" cy="5181600"/>
          </a:xfrm>
        </p:spPr>
        <p:txBody>
          <a:bodyPr>
            <a:normAutofit fontScale="92500"/>
          </a:bodyPr>
          <a:lstStyle/>
          <a:p>
            <a:r>
              <a:rPr lang="en-US" dirty="0" smtClean="0"/>
              <a:t>Proposals are generally divided into panels based on science themes and investigations, not specific targets</a:t>
            </a:r>
          </a:p>
          <a:p>
            <a:pPr lvl="1"/>
            <a:r>
              <a:rPr lang="en-US" dirty="0" smtClean="0"/>
              <a:t>No: Mars geology, giant planet atmospheres</a:t>
            </a:r>
          </a:p>
          <a:p>
            <a:pPr lvl="1"/>
            <a:r>
              <a:rPr lang="en-US" dirty="0" smtClean="0"/>
              <a:t>Yes: volcanism, climate change</a:t>
            </a:r>
          </a:p>
          <a:p>
            <a:pPr marL="0" indent="0">
              <a:buNone/>
            </a:pPr>
            <a:endParaRPr lang="en-US" dirty="0"/>
          </a:p>
          <a:p>
            <a:r>
              <a:rPr lang="en-US" dirty="0" smtClean="0"/>
              <a:t>Large programs, as has been done in previous years, are split between multiple review weeks</a:t>
            </a:r>
          </a:p>
          <a:p>
            <a:pPr lvl="1"/>
            <a:r>
              <a:rPr lang="en-US" dirty="0" smtClean="0"/>
              <a:t>Panels will be assigned to weeks so as to enable the occasional “panel hopping” that always happens</a:t>
            </a:r>
          </a:p>
        </p:txBody>
      </p:sp>
    </p:spTree>
    <p:extLst>
      <p:ext uri="{BB962C8B-B14F-4D97-AF65-F5344CB8AC3E}">
        <p14:creationId xmlns:p14="http://schemas.microsoft.com/office/powerpoint/2010/main" val="301704951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p:cNvGrpSpPr/>
          <p:nvPr/>
        </p:nvGrpSpPr>
        <p:grpSpPr>
          <a:xfrm>
            <a:off x="152400" y="645488"/>
            <a:ext cx="3632292" cy="443149"/>
            <a:chOff x="141278" y="349687"/>
            <a:chExt cx="3632292" cy="443149"/>
          </a:xfrm>
        </p:grpSpPr>
        <p:sp>
          <p:nvSpPr>
            <p:cNvPr id="4" name="Rectangle 3"/>
            <p:cNvSpPr/>
            <p:nvPr/>
          </p:nvSpPr>
          <p:spPr>
            <a:xfrm>
              <a:off x="141278" y="349687"/>
              <a:ext cx="3632290" cy="404900"/>
            </a:xfrm>
            <a:prstGeom prst="rect">
              <a:avLst/>
            </a:prstGeom>
            <a:solidFill>
              <a:srgbClr val="FFFF00"/>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dirty="0">
                <a:solidFill>
                  <a:prstClr val="white"/>
                </a:solidFill>
              </a:endParaRPr>
            </a:p>
          </p:txBody>
        </p:sp>
        <p:sp>
          <p:nvSpPr>
            <p:cNvPr id="14" name="TextBox 13"/>
            <p:cNvSpPr txBox="1"/>
            <p:nvPr/>
          </p:nvSpPr>
          <p:spPr>
            <a:xfrm>
              <a:off x="141281" y="423504"/>
              <a:ext cx="3632289" cy="369332"/>
            </a:xfrm>
            <a:prstGeom prst="rect">
              <a:avLst/>
            </a:prstGeom>
            <a:solidFill>
              <a:srgbClr val="FFFF00"/>
            </a:solidFill>
          </p:spPr>
          <p:txBody>
            <a:bodyPr wrap="square" rtlCol="0">
              <a:spAutoFit/>
            </a:bodyPr>
            <a:lstStyle/>
            <a:p>
              <a:pPr defTabSz="457200" fontAlgn="auto">
                <a:spcBef>
                  <a:spcPts val="0"/>
                </a:spcBef>
                <a:spcAft>
                  <a:spcPts val="0"/>
                </a:spcAft>
              </a:pPr>
              <a:r>
                <a:rPr lang="en-US" dirty="0" smtClean="0">
                  <a:solidFill>
                    <a:prstClr val="black"/>
                  </a:solidFill>
                  <a:latin typeface="Calibri"/>
                </a:rPr>
                <a:t>Origins of Solar Systems </a:t>
              </a:r>
              <a:endParaRPr lang="en-US" dirty="0">
                <a:solidFill>
                  <a:prstClr val="black"/>
                </a:solidFill>
                <a:latin typeface="Calibri"/>
              </a:endParaRPr>
            </a:p>
          </p:txBody>
        </p:sp>
      </p:grpSp>
      <p:grpSp>
        <p:nvGrpSpPr>
          <p:cNvPr id="43" name="Group 42"/>
          <p:cNvGrpSpPr/>
          <p:nvPr/>
        </p:nvGrpSpPr>
        <p:grpSpPr>
          <a:xfrm>
            <a:off x="152400" y="1255088"/>
            <a:ext cx="3632292" cy="404900"/>
            <a:chOff x="141276" y="906987"/>
            <a:chExt cx="3632292" cy="404900"/>
          </a:xfrm>
        </p:grpSpPr>
        <p:sp>
          <p:nvSpPr>
            <p:cNvPr id="13" name="Rectangle 12"/>
            <p:cNvSpPr/>
            <p:nvPr/>
          </p:nvSpPr>
          <p:spPr>
            <a:xfrm>
              <a:off x="141278" y="906987"/>
              <a:ext cx="3632290" cy="404900"/>
            </a:xfrm>
            <a:prstGeom prst="rect">
              <a:avLst/>
            </a:prstGeom>
            <a:solidFill>
              <a:srgbClr val="FFFF00"/>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dirty="0">
                <a:solidFill>
                  <a:prstClr val="white"/>
                </a:solidFill>
              </a:endParaRPr>
            </a:p>
          </p:txBody>
        </p:sp>
        <p:sp>
          <p:nvSpPr>
            <p:cNvPr id="19" name="TextBox 18"/>
            <p:cNvSpPr txBox="1"/>
            <p:nvPr/>
          </p:nvSpPr>
          <p:spPr>
            <a:xfrm>
              <a:off x="141276" y="906987"/>
              <a:ext cx="3632289" cy="369332"/>
            </a:xfrm>
            <a:prstGeom prst="rect">
              <a:avLst/>
            </a:prstGeom>
            <a:solidFill>
              <a:srgbClr val="FFFF00"/>
            </a:solidFill>
          </p:spPr>
          <p:txBody>
            <a:bodyPr wrap="square" rtlCol="0">
              <a:spAutoFit/>
            </a:bodyPr>
            <a:lstStyle/>
            <a:p>
              <a:pPr defTabSz="457200" fontAlgn="auto">
                <a:spcBef>
                  <a:spcPts val="0"/>
                </a:spcBef>
                <a:spcAft>
                  <a:spcPts val="0"/>
                </a:spcAft>
              </a:pPr>
              <a:r>
                <a:rPr lang="en-US" dirty="0" err="1" smtClean="0">
                  <a:solidFill>
                    <a:prstClr val="black"/>
                  </a:solidFill>
                  <a:latin typeface="Calibri"/>
                </a:rPr>
                <a:t>Cosmochemistry</a:t>
              </a:r>
              <a:r>
                <a:rPr lang="en-US" dirty="0" smtClean="0">
                  <a:solidFill>
                    <a:prstClr val="black"/>
                  </a:solidFill>
                  <a:latin typeface="Calibri"/>
                </a:rPr>
                <a:t> </a:t>
              </a:r>
              <a:endParaRPr lang="en-US" dirty="0">
                <a:solidFill>
                  <a:prstClr val="black"/>
                </a:solidFill>
                <a:latin typeface="Calibri"/>
              </a:endParaRPr>
            </a:p>
          </p:txBody>
        </p:sp>
      </p:grpSp>
      <p:grpSp>
        <p:nvGrpSpPr>
          <p:cNvPr id="42" name="Group 41"/>
          <p:cNvGrpSpPr/>
          <p:nvPr/>
        </p:nvGrpSpPr>
        <p:grpSpPr>
          <a:xfrm>
            <a:off x="152400" y="1940889"/>
            <a:ext cx="3821471" cy="418489"/>
            <a:chOff x="141276" y="1551147"/>
            <a:chExt cx="3632292" cy="549091"/>
          </a:xfrm>
        </p:grpSpPr>
        <p:sp>
          <p:nvSpPr>
            <p:cNvPr id="5" name="Rectangle 4"/>
            <p:cNvSpPr/>
            <p:nvPr/>
          </p:nvSpPr>
          <p:spPr>
            <a:xfrm>
              <a:off x="141278" y="1551147"/>
              <a:ext cx="3632290" cy="404900"/>
            </a:xfrm>
            <a:prstGeom prst="rect">
              <a:avLst/>
            </a:prstGeom>
            <a:solidFill>
              <a:srgbClr val="FFFF00"/>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dirty="0">
                <a:solidFill>
                  <a:prstClr val="white"/>
                </a:solidFill>
              </a:endParaRPr>
            </a:p>
          </p:txBody>
        </p:sp>
        <p:sp>
          <p:nvSpPr>
            <p:cNvPr id="20" name="TextBox 19"/>
            <p:cNvSpPr txBox="1"/>
            <p:nvPr/>
          </p:nvSpPr>
          <p:spPr>
            <a:xfrm>
              <a:off x="141276" y="1615645"/>
              <a:ext cx="3632289" cy="484593"/>
            </a:xfrm>
            <a:prstGeom prst="rect">
              <a:avLst/>
            </a:prstGeom>
            <a:solidFill>
              <a:srgbClr val="FFFF00"/>
            </a:solidFill>
          </p:spPr>
          <p:txBody>
            <a:bodyPr wrap="square" rtlCol="0">
              <a:spAutoFit/>
            </a:bodyPr>
            <a:lstStyle/>
            <a:p>
              <a:pPr defTabSz="457200" fontAlgn="auto">
                <a:spcBef>
                  <a:spcPts val="0"/>
                </a:spcBef>
                <a:spcAft>
                  <a:spcPts val="0"/>
                </a:spcAft>
              </a:pPr>
              <a:r>
                <a:rPr lang="en-US" dirty="0" smtClean="0">
                  <a:solidFill>
                    <a:prstClr val="black"/>
                  </a:solidFill>
                  <a:latin typeface="Calibri"/>
                </a:rPr>
                <a:t>Planetary Geology &amp; Geophysics </a:t>
              </a:r>
              <a:endParaRPr lang="en-US" dirty="0">
                <a:solidFill>
                  <a:prstClr val="black"/>
                </a:solidFill>
                <a:latin typeface="Calibri"/>
              </a:endParaRPr>
            </a:p>
          </p:txBody>
        </p:sp>
      </p:grpSp>
      <p:grpSp>
        <p:nvGrpSpPr>
          <p:cNvPr id="40" name="Group 39"/>
          <p:cNvGrpSpPr/>
          <p:nvPr/>
        </p:nvGrpSpPr>
        <p:grpSpPr>
          <a:xfrm>
            <a:off x="152400" y="2626688"/>
            <a:ext cx="3632292" cy="429708"/>
            <a:chOff x="141276" y="2218875"/>
            <a:chExt cx="3632292" cy="429708"/>
          </a:xfrm>
        </p:grpSpPr>
        <p:sp>
          <p:nvSpPr>
            <p:cNvPr id="6" name="Rectangle 5"/>
            <p:cNvSpPr/>
            <p:nvPr/>
          </p:nvSpPr>
          <p:spPr>
            <a:xfrm>
              <a:off x="141278" y="2218875"/>
              <a:ext cx="3632290" cy="404900"/>
            </a:xfrm>
            <a:prstGeom prst="rect">
              <a:avLst/>
            </a:prstGeom>
            <a:solidFill>
              <a:srgbClr val="FFFF00"/>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dirty="0">
                <a:solidFill>
                  <a:prstClr val="white"/>
                </a:solidFill>
              </a:endParaRPr>
            </a:p>
          </p:txBody>
        </p:sp>
        <p:sp>
          <p:nvSpPr>
            <p:cNvPr id="21" name="TextBox 20"/>
            <p:cNvSpPr txBox="1"/>
            <p:nvPr/>
          </p:nvSpPr>
          <p:spPr>
            <a:xfrm>
              <a:off x="141276" y="2279251"/>
              <a:ext cx="3632289" cy="369332"/>
            </a:xfrm>
            <a:prstGeom prst="rect">
              <a:avLst/>
            </a:prstGeom>
            <a:solidFill>
              <a:srgbClr val="FFFF00"/>
            </a:solidFill>
          </p:spPr>
          <p:txBody>
            <a:bodyPr wrap="square" rtlCol="0">
              <a:spAutoFit/>
            </a:bodyPr>
            <a:lstStyle/>
            <a:p>
              <a:pPr defTabSz="457200" fontAlgn="auto">
                <a:spcBef>
                  <a:spcPts val="0"/>
                </a:spcBef>
                <a:spcAft>
                  <a:spcPts val="0"/>
                </a:spcAft>
              </a:pPr>
              <a:r>
                <a:rPr lang="en-US" dirty="0" smtClean="0">
                  <a:solidFill>
                    <a:prstClr val="black"/>
                  </a:solidFill>
                  <a:latin typeface="Calibri"/>
                </a:rPr>
                <a:t>Planetary Atmospheres</a:t>
              </a:r>
              <a:endParaRPr lang="en-US" dirty="0">
                <a:solidFill>
                  <a:prstClr val="black"/>
                </a:solidFill>
                <a:latin typeface="Calibri"/>
              </a:endParaRPr>
            </a:p>
          </p:txBody>
        </p:sp>
      </p:grpSp>
      <p:grpSp>
        <p:nvGrpSpPr>
          <p:cNvPr id="37" name="Group 36"/>
          <p:cNvGrpSpPr/>
          <p:nvPr/>
        </p:nvGrpSpPr>
        <p:grpSpPr>
          <a:xfrm>
            <a:off x="152400" y="3236288"/>
            <a:ext cx="3632292" cy="404900"/>
            <a:chOff x="141278" y="2849793"/>
            <a:chExt cx="3632292" cy="404900"/>
          </a:xfrm>
        </p:grpSpPr>
        <p:sp>
          <p:nvSpPr>
            <p:cNvPr id="7" name="Rectangle 6"/>
            <p:cNvSpPr/>
            <p:nvPr/>
          </p:nvSpPr>
          <p:spPr>
            <a:xfrm>
              <a:off x="141278" y="2849793"/>
              <a:ext cx="3632290" cy="404900"/>
            </a:xfrm>
            <a:prstGeom prst="rect">
              <a:avLst/>
            </a:prstGeom>
            <a:solidFill>
              <a:srgbClr val="FFFF00"/>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dirty="0">
                <a:solidFill>
                  <a:prstClr val="white"/>
                </a:solidFill>
              </a:endParaRPr>
            </a:p>
          </p:txBody>
        </p:sp>
        <p:sp>
          <p:nvSpPr>
            <p:cNvPr id="22" name="TextBox 21"/>
            <p:cNvSpPr txBox="1"/>
            <p:nvPr/>
          </p:nvSpPr>
          <p:spPr>
            <a:xfrm>
              <a:off x="141281" y="2885361"/>
              <a:ext cx="3632289" cy="369332"/>
            </a:xfrm>
            <a:prstGeom prst="rect">
              <a:avLst/>
            </a:prstGeom>
            <a:solidFill>
              <a:srgbClr val="FFFF00"/>
            </a:solidFill>
          </p:spPr>
          <p:txBody>
            <a:bodyPr wrap="square" rtlCol="0">
              <a:spAutoFit/>
            </a:bodyPr>
            <a:lstStyle/>
            <a:p>
              <a:pPr defTabSz="457200" fontAlgn="auto">
                <a:spcBef>
                  <a:spcPts val="0"/>
                </a:spcBef>
                <a:spcAft>
                  <a:spcPts val="0"/>
                </a:spcAft>
              </a:pPr>
              <a:r>
                <a:rPr lang="en-US" dirty="0" smtClean="0">
                  <a:solidFill>
                    <a:prstClr val="black"/>
                  </a:solidFill>
                  <a:latin typeface="Calibri"/>
                </a:rPr>
                <a:t>Lunar Adv. </a:t>
              </a:r>
              <a:r>
                <a:rPr lang="en-US" dirty="0" err="1" smtClean="0">
                  <a:solidFill>
                    <a:prstClr val="black"/>
                  </a:solidFill>
                  <a:latin typeface="Calibri"/>
                </a:rPr>
                <a:t>Sci</a:t>
              </a:r>
              <a:r>
                <a:rPr lang="en-US" dirty="0" smtClean="0">
                  <a:solidFill>
                    <a:prstClr val="black"/>
                  </a:solidFill>
                  <a:latin typeface="Calibri"/>
                </a:rPr>
                <a:t> &amp; </a:t>
              </a:r>
              <a:r>
                <a:rPr lang="en-US" dirty="0" err="1" smtClean="0">
                  <a:solidFill>
                    <a:prstClr val="black"/>
                  </a:solidFill>
                  <a:latin typeface="Calibri"/>
                </a:rPr>
                <a:t>Exp</a:t>
              </a:r>
              <a:r>
                <a:rPr lang="en-US" dirty="0" smtClean="0">
                  <a:solidFill>
                    <a:prstClr val="black"/>
                  </a:solidFill>
                  <a:latin typeface="Calibri"/>
                </a:rPr>
                <a:t> Research</a:t>
              </a:r>
              <a:endParaRPr lang="en-US" dirty="0">
                <a:solidFill>
                  <a:prstClr val="black"/>
                </a:solidFill>
                <a:latin typeface="Calibri"/>
              </a:endParaRPr>
            </a:p>
          </p:txBody>
        </p:sp>
      </p:grpSp>
      <p:grpSp>
        <p:nvGrpSpPr>
          <p:cNvPr id="17" name="Group 16"/>
          <p:cNvGrpSpPr/>
          <p:nvPr/>
        </p:nvGrpSpPr>
        <p:grpSpPr>
          <a:xfrm>
            <a:off x="152400" y="3922088"/>
            <a:ext cx="3632292" cy="438794"/>
            <a:chOff x="141276" y="3499117"/>
            <a:chExt cx="3632292" cy="438794"/>
          </a:xfrm>
        </p:grpSpPr>
        <p:sp>
          <p:nvSpPr>
            <p:cNvPr id="8" name="Rectangle 7"/>
            <p:cNvSpPr/>
            <p:nvPr/>
          </p:nvSpPr>
          <p:spPr>
            <a:xfrm>
              <a:off x="141278" y="3499117"/>
              <a:ext cx="3632290" cy="404900"/>
            </a:xfrm>
            <a:prstGeom prst="rect">
              <a:avLst/>
            </a:prstGeom>
            <a:solidFill>
              <a:srgbClr val="FFFF00"/>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a:solidFill>
                  <a:prstClr val="white"/>
                </a:solidFill>
              </a:endParaRPr>
            </a:p>
          </p:txBody>
        </p:sp>
        <p:sp>
          <p:nvSpPr>
            <p:cNvPr id="23" name="TextBox 22"/>
            <p:cNvSpPr txBox="1"/>
            <p:nvPr/>
          </p:nvSpPr>
          <p:spPr>
            <a:xfrm>
              <a:off x="141276" y="3568579"/>
              <a:ext cx="3632289" cy="369332"/>
            </a:xfrm>
            <a:prstGeom prst="rect">
              <a:avLst/>
            </a:prstGeom>
            <a:solidFill>
              <a:srgbClr val="FFFF00"/>
            </a:solidFill>
          </p:spPr>
          <p:txBody>
            <a:bodyPr wrap="square" rtlCol="0">
              <a:spAutoFit/>
            </a:bodyPr>
            <a:lstStyle/>
            <a:p>
              <a:pPr defTabSz="457200" fontAlgn="auto">
                <a:spcBef>
                  <a:spcPts val="0"/>
                </a:spcBef>
                <a:spcAft>
                  <a:spcPts val="0"/>
                </a:spcAft>
              </a:pPr>
              <a:r>
                <a:rPr lang="en-US" dirty="0" smtClean="0">
                  <a:solidFill>
                    <a:prstClr val="black"/>
                  </a:solidFill>
                  <a:latin typeface="Calibri"/>
                </a:rPr>
                <a:t>Outer Planets Research</a:t>
              </a:r>
              <a:endParaRPr lang="en-US" dirty="0">
                <a:solidFill>
                  <a:prstClr val="black"/>
                </a:solidFill>
                <a:latin typeface="Calibri"/>
              </a:endParaRPr>
            </a:p>
          </p:txBody>
        </p:sp>
      </p:grpSp>
      <p:grpSp>
        <p:nvGrpSpPr>
          <p:cNvPr id="16" name="Group 15"/>
          <p:cNvGrpSpPr/>
          <p:nvPr/>
        </p:nvGrpSpPr>
        <p:grpSpPr>
          <a:xfrm>
            <a:off x="152400" y="4531688"/>
            <a:ext cx="3632292" cy="397488"/>
            <a:chOff x="141278" y="4203653"/>
            <a:chExt cx="3632292" cy="397488"/>
          </a:xfrm>
        </p:grpSpPr>
        <p:sp>
          <p:nvSpPr>
            <p:cNvPr id="9" name="Rectangle 8"/>
            <p:cNvSpPr/>
            <p:nvPr/>
          </p:nvSpPr>
          <p:spPr>
            <a:xfrm>
              <a:off x="141278" y="4203653"/>
              <a:ext cx="3632290" cy="397488"/>
            </a:xfrm>
            <a:prstGeom prst="rect">
              <a:avLst/>
            </a:prstGeom>
            <a:solidFill>
              <a:srgbClr val="FFFF00"/>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a:solidFill>
                  <a:prstClr val="white"/>
                </a:solidFill>
              </a:endParaRPr>
            </a:p>
          </p:txBody>
        </p:sp>
        <p:sp>
          <p:nvSpPr>
            <p:cNvPr id="24" name="TextBox 23"/>
            <p:cNvSpPr txBox="1"/>
            <p:nvPr/>
          </p:nvSpPr>
          <p:spPr>
            <a:xfrm>
              <a:off x="141281" y="4231809"/>
              <a:ext cx="3632289" cy="369332"/>
            </a:xfrm>
            <a:prstGeom prst="rect">
              <a:avLst/>
            </a:prstGeom>
            <a:solidFill>
              <a:srgbClr val="FFFF00"/>
            </a:solidFill>
          </p:spPr>
          <p:txBody>
            <a:bodyPr wrap="square" rtlCol="0">
              <a:spAutoFit/>
            </a:bodyPr>
            <a:lstStyle/>
            <a:p>
              <a:pPr defTabSz="457200" fontAlgn="auto">
                <a:spcBef>
                  <a:spcPts val="0"/>
                </a:spcBef>
                <a:spcAft>
                  <a:spcPts val="0"/>
                </a:spcAft>
              </a:pPr>
              <a:r>
                <a:rPr lang="en-US" dirty="0" smtClean="0">
                  <a:solidFill>
                    <a:prstClr val="black"/>
                  </a:solidFill>
                  <a:latin typeface="Calibri"/>
                </a:rPr>
                <a:t>Mars Fundamental Research</a:t>
              </a:r>
              <a:endParaRPr lang="en-US" dirty="0">
                <a:solidFill>
                  <a:prstClr val="black"/>
                </a:solidFill>
                <a:latin typeface="Calibri"/>
              </a:endParaRPr>
            </a:p>
          </p:txBody>
        </p:sp>
      </p:grpSp>
      <p:grpSp>
        <p:nvGrpSpPr>
          <p:cNvPr id="15" name="Group 14"/>
          <p:cNvGrpSpPr/>
          <p:nvPr/>
        </p:nvGrpSpPr>
        <p:grpSpPr>
          <a:xfrm>
            <a:off x="152399" y="5141290"/>
            <a:ext cx="4034504" cy="410333"/>
            <a:chOff x="141276" y="4816167"/>
            <a:chExt cx="3632292" cy="628317"/>
          </a:xfrm>
        </p:grpSpPr>
        <p:sp>
          <p:nvSpPr>
            <p:cNvPr id="10" name="Rectangle 9"/>
            <p:cNvSpPr/>
            <p:nvPr/>
          </p:nvSpPr>
          <p:spPr>
            <a:xfrm>
              <a:off x="141278" y="4816167"/>
              <a:ext cx="3632290" cy="404900"/>
            </a:xfrm>
            <a:prstGeom prst="rect">
              <a:avLst/>
            </a:prstGeom>
            <a:solidFill>
              <a:srgbClr val="FFFF00"/>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a:solidFill>
                  <a:prstClr val="white"/>
                </a:solidFill>
              </a:endParaRPr>
            </a:p>
          </p:txBody>
        </p:sp>
        <p:sp>
          <p:nvSpPr>
            <p:cNvPr id="25" name="TextBox 24"/>
            <p:cNvSpPr txBox="1"/>
            <p:nvPr/>
          </p:nvSpPr>
          <p:spPr>
            <a:xfrm>
              <a:off x="141276" y="4878949"/>
              <a:ext cx="3632289" cy="565535"/>
            </a:xfrm>
            <a:prstGeom prst="rect">
              <a:avLst/>
            </a:prstGeom>
            <a:solidFill>
              <a:srgbClr val="FFFF00"/>
            </a:solidFill>
          </p:spPr>
          <p:txBody>
            <a:bodyPr wrap="square" rtlCol="0">
              <a:spAutoFit/>
            </a:bodyPr>
            <a:lstStyle/>
            <a:p>
              <a:pPr defTabSz="457200" fontAlgn="auto">
                <a:spcBef>
                  <a:spcPts val="0"/>
                </a:spcBef>
                <a:spcAft>
                  <a:spcPts val="0"/>
                </a:spcAft>
              </a:pPr>
              <a:r>
                <a:rPr lang="en-US" dirty="0" smtClean="0">
                  <a:solidFill>
                    <a:prstClr val="black"/>
                  </a:solidFill>
                  <a:latin typeface="Calibri"/>
                </a:rPr>
                <a:t>Exobiology &amp; Evolutionary Biology</a:t>
              </a:r>
              <a:endParaRPr lang="en-US" dirty="0">
                <a:solidFill>
                  <a:prstClr val="black"/>
                </a:solidFill>
                <a:latin typeface="Calibri"/>
              </a:endParaRPr>
            </a:p>
          </p:txBody>
        </p:sp>
      </p:grpSp>
      <p:grpSp>
        <p:nvGrpSpPr>
          <p:cNvPr id="2" name="Group 1"/>
          <p:cNvGrpSpPr/>
          <p:nvPr/>
        </p:nvGrpSpPr>
        <p:grpSpPr>
          <a:xfrm>
            <a:off x="152400" y="5750888"/>
            <a:ext cx="3632291" cy="425665"/>
            <a:chOff x="141279" y="5594323"/>
            <a:chExt cx="3632291" cy="425665"/>
          </a:xfrm>
        </p:grpSpPr>
        <p:sp>
          <p:nvSpPr>
            <p:cNvPr id="11" name="Rectangle 10"/>
            <p:cNvSpPr/>
            <p:nvPr/>
          </p:nvSpPr>
          <p:spPr>
            <a:xfrm>
              <a:off x="141279" y="5594323"/>
              <a:ext cx="3632290" cy="404900"/>
            </a:xfrm>
            <a:prstGeom prst="rect">
              <a:avLst/>
            </a:prstGeom>
            <a:solidFill>
              <a:srgbClr val="FFFF00"/>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a:solidFill>
                  <a:prstClr val="white"/>
                </a:solidFill>
              </a:endParaRPr>
            </a:p>
          </p:txBody>
        </p:sp>
        <p:sp>
          <p:nvSpPr>
            <p:cNvPr id="26" name="TextBox 25"/>
            <p:cNvSpPr txBox="1"/>
            <p:nvPr/>
          </p:nvSpPr>
          <p:spPr>
            <a:xfrm>
              <a:off x="141281" y="5650656"/>
              <a:ext cx="3632289" cy="369332"/>
            </a:xfrm>
            <a:prstGeom prst="rect">
              <a:avLst/>
            </a:prstGeom>
            <a:solidFill>
              <a:srgbClr val="FFFF00"/>
            </a:solidFill>
            <a:ln>
              <a:solidFill>
                <a:srgbClr val="FFFF00"/>
              </a:solidFill>
            </a:ln>
          </p:spPr>
          <p:txBody>
            <a:bodyPr wrap="square" rtlCol="0">
              <a:spAutoFit/>
            </a:bodyPr>
            <a:lstStyle/>
            <a:p>
              <a:pPr defTabSz="457200" fontAlgn="auto">
                <a:spcBef>
                  <a:spcPts val="0"/>
                </a:spcBef>
                <a:spcAft>
                  <a:spcPts val="0"/>
                </a:spcAft>
              </a:pPr>
              <a:r>
                <a:rPr lang="en-US" dirty="0" smtClean="0">
                  <a:solidFill>
                    <a:prstClr val="black"/>
                  </a:solidFill>
                  <a:latin typeface="Calibri"/>
                </a:rPr>
                <a:t>Planetary Astronomy</a:t>
              </a:r>
              <a:endParaRPr lang="en-US" dirty="0">
                <a:solidFill>
                  <a:prstClr val="black"/>
                </a:solidFill>
                <a:latin typeface="Calibri"/>
              </a:endParaRPr>
            </a:p>
          </p:txBody>
        </p:sp>
      </p:grpSp>
      <p:grpSp>
        <p:nvGrpSpPr>
          <p:cNvPr id="3" name="Group 2"/>
          <p:cNvGrpSpPr/>
          <p:nvPr/>
        </p:nvGrpSpPr>
        <p:grpSpPr>
          <a:xfrm>
            <a:off x="141277" y="6297939"/>
            <a:ext cx="4102981" cy="404900"/>
            <a:chOff x="141278" y="6262050"/>
            <a:chExt cx="3632292" cy="681899"/>
          </a:xfrm>
        </p:grpSpPr>
        <p:sp>
          <p:nvSpPr>
            <p:cNvPr id="12" name="Rectangle 11"/>
            <p:cNvSpPr/>
            <p:nvPr/>
          </p:nvSpPr>
          <p:spPr>
            <a:xfrm>
              <a:off x="141278" y="6262050"/>
              <a:ext cx="3632291" cy="404900"/>
            </a:xfrm>
            <a:prstGeom prst="rect">
              <a:avLst/>
            </a:prstGeom>
            <a:solidFill>
              <a:srgbClr val="FFFF00"/>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a:solidFill>
                  <a:prstClr val="white"/>
                </a:solidFill>
              </a:endParaRPr>
            </a:p>
          </p:txBody>
        </p:sp>
        <p:sp>
          <p:nvSpPr>
            <p:cNvPr id="27" name="TextBox 26"/>
            <p:cNvSpPr txBox="1"/>
            <p:nvPr/>
          </p:nvSpPr>
          <p:spPr>
            <a:xfrm>
              <a:off x="141281" y="6297618"/>
              <a:ext cx="3632289" cy="646331"/>
            </a:xfrm>
            <a:prstGeom prst="rect">
              <a:avLst/>
            </a:prstGeom>
            <a:solidFill>
              <a:srgbClr val="FFFF00"/>
            </a:solidFill>
          </p:spPr>
          <p:txBody>
            <a:bodyPr wrap="square" rtlCol="0">
              <a:spAutoFit/>
            </a:bodyPr>
            <a:lstStyle/>
            <a:p>
              <a:pPr defTabSz="457200" fontAlgn="auto">
                <a:spcBef>
                  <a:spcPts val="0"/>
                </a:spcBef>
                <a:spcAft>
                  <a:spcPts val="0"/>
                </a:spcAft>
              </a:pPr>
              <a:r>
                <a:rPr lang="en-US" dirty="0" smtClean="0">
                  <a:solidFill>
                    <a:prstClr val="black"/>
                  </a:solidFill>
                  <a:latin typeface="Calibri"/>
                </a:rPr>
                <a:t>Near-Earth Object Observations</a:t>
              </a:r>
              <a:endParaRPr lang="en-US" dirty="0">
                <a:solidFill>
                  <a:prstClr val="black"/>
                </a:solidFill>
                <a:latin typeface="Calibri"/>
              </a:endParaRPr>
            </a:p>
          </p:txBody>
        </p:sp>
      </p:grpSp>
      <p:sp>
        <p:nvSpPr>
          <p:cNvPr id="28" name="Rectangle 27"/>
          <p:cNvSpPr/>
          <p:nvPr/>
        </p:nvSpPr>
        <p:spPr>
          <a:xfrm>
            <a:off x="5063405" y="790475"/>
            <a:ext cx="3632290" cy="404900"/>
          </a:xfrm>
          <a:prstGeom prst="rect">
            <a:avLst/>
          </a:prstGeom>
          <a:solidFill>
            <a:schemeClr val="bg2">
              <a:lumMod val="50000"/>
            </a:schemeClr>
          </a:solidFill>
          <a:ln>
            <a:solidFill>
              <a:schemeClr val="bg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a:solidFill>
                <a:prstClr val="white"/>
              </a:solidFill>
            </a:endParaRPr>
          </a:p>
        </p:txBody>
      </p:sp>
      <p:sp>
        <p:nvSpPr>
          <p:cNvPr id="30" name="Rectangle 29"/>
          <p:cNvSpPr/>
          <p:nvPr/>
        </p:nvSpPr>
        <p:spPr>
          <a:xfrm>
            <a:off x="5063406" y="3199567"/>
            <a:ext cx="3632290" cy="404900"/>
          </a:xfrm>
          <a:prstGeom prst="rect">
            <a:avLst/>
          </a:prstGeom>
          <a:solidFill>
            <a:srgbClr val="FF6600"/>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a:solidFill>
                <a:prstClr val="white"/>
              </a:solidFill>
            </a:endParaRPr>
          </a:p>
        </p:txBody>
      </p:sp>
      <p:sp>
        <p:nvSpPr>
          <p:cNvPr id="31" name="Rectangle 30"/>
          <p:cNvSpPr/>
          <p:nvPr/>
        </p:nvSpPr>
        <p:spPr>
          <a:xfrm>
            <a:off x="5063406" y="4434579"/>
            <a:ext cx="3632290" cy="404900"/>
          </a:xfrm>
          <a:prstGeom prst="rect">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a:solidFill>
                <a:prstClr val="white"/>
              </a:solidFill>
            </a:endParaRPr>
          </a:p>
        </p:txBody>
      </p:sp>
      <p:sp>
        <p:nvSpPr>
          <p:cNvPr id="32" name="Rectangle 31"/>
          <p:cNvSpPr/>
          <p:nvPr/>
        </p:nvSpPr>
        <p:spPr>
          <a:xfrm>
            <a:off x="5063406" y="5924018"/>
            <a:ext cx="3632290" cy="681899"/>
          </a:xfrm>
          <a:prstGeom prst="rect">
            <a:avLst/>
          </a:prstGeom>
          <a:solidFill>
            <a:schemeClr val="accent4">
              <a:lumMod val="75000"/>
            </a:schemeClr>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US">
              <a:solidFill>
                <a:prstClr val="white"/>
              </a:solidFill>
            </a:endParaRPr>
          </a:p>
        </p:txBody>
      </p:sp>
      <p:sp>
        <p:nvSpPr>
          <p:cNvPr id="18" name="TextBox 17"/>
          <p:cNvSpPr txBox="1"/>
          <p:nvPr/>
        </p:nvSpPr>
        <p:spPr>
          <a:xfrm>
            <a:off x="5063404" y="790475"/>
            <a:ext cx="3632289" cy="369332"/>
          </a:xfrm>
          <a:prstGeom prst="rect">
            <a:avLst/>
          </a:prstGeom>
          <a:solidFill>
            <a:srgbClr val="40C0FF"/>
          </a:solidFill>
        </p:spPr>
        <p:txBody>
          <a:bodyPr wrap="square" rtlCol="0">
            <a:spAutoFit/>
          </a:bodyPr>
          <a:lstStyle/>
          <a:p>
            <a:pPr algn="ctr" defTabSz="457200" fontAlgn="auto">
              <a:spcBef>
                <a:spcPts val="0"/>
              </a:spcBef>
              <a:spcAft>
                <a:spcPts val="0"/>
              </a:spcAft>
            </a:pPr>
            <a:r>
              <a:rPr lang="en-US" dirty="0" smtClean="0">
                <a:solidFill>
                  <a:prstClr val="black"/>
                </a:solidFill>
                <a:latin typeface="Calibri"/>
              </a:rPr>
              <a:t>Emerging Worlds</a:t>
            </a:r>
            <a:endParaRPr lang="en-US" dirty="0">
              <a:solidFill>
                <a:prstClr val="black"/>
              </a:solidFill>
              <a:latin typeface="Calibri"/>
            </a:endParaRPr>
          </a:p>
        </p:txBody>
      </p:sp>
      <p:sp>
        <p:nvSpPr>
          <p:cNvPr id="33" name="TextBox 32"/>
          <p:cNvSpPr txBox="1"/>
          <p:nvPr/>
        </p:nvSpPr>
        <p:spPr>
          <a:xfrm>
            <a:off x="5038826" y="2064816"/>
            <a:ext cx="3656868" cy="369332"/>
          </a:xfrm>
          <a:prstGeom prst="rect">
            <a:avLst/>
          </a:prstGeom>
          <a:solidFill>
            <a:srgbClr val="3366FF"/>
          </a:solidFill>
        </p:spPr>
        <p:txBody>
          <a:bodyPr wrap="square" rtlCol="0">
            <a:spAutoFit/>
          </a:bodyPr>
          <a:lstStyle/>
          <a:p>
            <a:pPr algn="ctr" defTabSz="457200" fontAlgn="auto">
              <a:spcBef>
                <a:spcPts val="0"/>
              </a:spcBef>
              <a:spcAft>
                <a:spcPts val="0"/>
              </a:spcAft>
            </a:pPr>
            <a:r>
              <a:rPr lang="en-US" dirty="0" smtClean="0">
                <a:solidFill>
                  <a:prstClr val="black"/>
                </a:solidFill>
                <a:latin typeface="Calibri"/>
              </a:rPr>
              <a:t>Solar System Workings</a:t>
            </a:r>
            <a:endParaRPr lang="en-US" dirty="0">
              <a:solidFill>
                <a:prstClr val="black"/>
              </a:solidFill>
              <a:latin typeface="Calibri"/>
            </a:endParaRPr>
          </a:p>
        </p:txBody>
      </p:sp>
      <p:sp>
        <p:nvSpPr>
          <p:cNvPr id="34" name="TextBox 33"/>
          <p:cNvSpPr txBox="1"/>
          <p:nvPr/>
        </p:nvSpPr>
        <p:spPr>
          <a:xfrm>
            <a:off x="5063404" y="3235135"/>
            <a:ext cx="3632289" cy="369332"/>
          </a:xfrm>
          <a:prstGeom prst="rect">
            <a:avLst/>
          </a:prstGeom>
          <a:solidFill>
            <a:srgbClr val="FF6600"/>
          </a:solidFill>
        </p:spPr>
        <p:txBody>
          <a:bodyPr wrap="square" rtlCol="0">
            <a:spAutoFit/>
          </a:bodyPr>
          <a:lstStyle/>
          <a:p>
            <a:pPr algn="ctr" defTabSz="457200" fontAlgn="auto">
              <a:spcBef>
                <a:spcPts val="0"/>
              </a:spcBef>
              <a:spcAft>
                <a:spcPts val="0"/>
              </a:spcAft>
            </a:pPr>
            <a:r>
              <a:rPr lang="en-US" dirty="0" smtClean="0">
                <a:solidFill>
                  <a:prstClr val="black"/>
                </a:solidFill>
                <a:latin typeface="Calibri"/>
              </a:rPr>
              <a:t>Habitable Worlds</a:t>
            </a:r>
            <a:endParaRPr lang="en-US" dirty="0">
              <a:solidFill>
                <a:prstClr val="black"/>
              </a:solidFill>
              <a:latin typeface="Calibri"/>
            </a:endParaRPr>
          </a:p>
        </p:txBody>
      </p:sp>
      <p:sp>
        <p:nvSpPr>
          <p:cNvPr id="35" name="TextBox 34"/>
          <p:cNvSpPr txBox="1"/>
          <p:nvPr/>
        </p:nvSpPr>
        <p:spPr>
          <a:xfrm>
            <a:off x="5063404" y="4470147"/>
            <a:ext cx="3632289" cy="369332"/>
          </a:xfrm>
          <a:prstGeom prst="rect">
            <a:avLst/>
          </a:prstGeom>
          <a:solidFill>
            <a:srgbClr val="008000"/>
          </a:solidFill>
        </p:spPr>
        <p:txBody>
          <a:bodyPr wrap="square" rtlCol="0">
            <a:spAutoFit/>
          </a:bodyPr>
          <a:lstStyle/>
          <a:p>
            <a:pPr algn="ctr" defTabSz="457200" fontAlgn="auto">
              <a:spcBef>
                <a:spcPts val="0"/>
              </a:spcBef>
              <a:spcAft>
                <a:spcPts val="0"/>
              </a:spcAft>
            </a:pPr>
            <a:r>
              <a:rPr lang="en-US" dirty="0" smtClean="0">
                <a:solidFill>
                  <a:prstClr val="black"/>
                </a:solidFill>
                <a:latin typeface="Calibri"/>
              </a:rPr>
              <a:t>Exobiology</a:t>
            </a:r>
            <a:endParaRPr lang="en-US" dirty="0">
              <a:solidFill>
                <a:prstClr val="black"/>
              </a:solidFill>
              <a:latin typeface="Calibri"/>
            </a:endParaRPr>
          </a:p>
        </p:txBody>
      </p:sp>
      <p:sp>
        <p:nvSpPr>
          <p:cNvPr id="36" name="TextBox 35"/>
          <p:cNvSpPr txBox="1"/>
          <p:nvPr/>
        </p:nvSpPr>
        <p:spPr>
          <a:xfrm>
            <a:off x="5063402" y="5959587"/>
            <a:ext cx="3623398" cy="369332"/>
          </a:xfrm>
          <a:prstGeom prst="rect">
            <a:avLst/>
          </a:prstGeom>
          <a:solidFill>
            <a:schemeClr val="accent4">
              <a:lumMod val="75000"/>
            </a:schemeClr>
          </a:solidFill>
          <a:ln>
            <a:solidFill>
              <a:srgbClr val="604A7B"/>
            </a:solidFill>
          </a:ln>
        </p:spPr>
        <p:txBody>
          <a:bodyPr wrap="square" rtlCol="0">
            <a:spAutoFit/>
          </a:bodyPr>
          <a:lstStyle/>
          <a:p>
            <a:pPr algn="ctr" defTabSz="457200" fontAlgn="auto">
              <a:spcBef>
                <a:spcPts val="0"/>
              </a:spcBef>
              <a:spcAft>
                <a:spcPts val="0"/>
              </a:spcAft>
            </a:pPr>
            <a:r>
              <a:rPr lang="en-US" dirty="0" smtClean="0">
                <a:solidFill>
                  <a:prstClr val="black"/>
                </a:solidFill>
                <a:latin typeface="Calibri"/>
              </a:rPr>
              <a:t>Solar System Observations </a:t>
            </a:r>
            <a:endParaRPr lang="en-US" dirty="0">
              <a:solidFill>
                <a:prstClr val="black"/>
              </a:solidFill>
              <a:latin typeface="Calibri"/>
            </a:endParaRPr>
          </a:p>
        </p:txBody>
      </p:sp>
      <p:cxnSp>
        <p:nvCxnSpPr>
          <p:cNvPr id="38" name="Straight Arrow Connector 37"/>
          <p:cNvCxnSpPr>
            <a:stCxn id="4" idx="3"/>
            <a:endCxn id="28" idx="1"/>
          </p:cNvCxnSpPr>
          <p:nvPr/>
        </p:nvCxnSpPr>
        <p:spPr>
          <a:xfrm>
            <a:off x="3784690" y="847938"/>
            <a:ext cx="1278715" cy="144987"/>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stCxn id="13" idx="3"/>
            <a:endCxn id="28" idx="1"/>
          </p:cNvCxnSpPr>
          <p:nvPr/>
        </p:nvCxnSpPr>
        <p:spPr>
          <a:xfrm flipV="1">
            <a:off x="3784692" y="992925"/>
            <a:ext cx="1278713" cy="464613"/>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stCxn id="13" idx="3"/>
          </p:cNvCxnSpPr>
          <p:nvPr/>
        </p:nvCxnSpPr>
        <p:spPr>
          <a:xfrm>
            <a:off x="3784692" y="1457538"/>
            <a:ext cx="1278714" cy="820720"/>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a:stCxn id="5" idx="3"/>
          </p:cNvCxnSpPr>
          <p:nvPr/>
        </p:nvCxnSpPr>
        <p:spPr>
          <a:xfrm>
            <a:off x="3973871" y="2095185"/>
            <a:ext cx="1089533" cy="141173"/>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a:stCxn id="6" idx="3"/>
          </p:cNvCxnSpPr>
          <p:nvPr/>
        </p:nvCxnSpPr>
        <p:spPr>
          <a:xfrm flipV="1">
            <a:off x="3784692" y="2254763"/>
            <a:ext cx="1278712" cy="574375"/>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a:stCxn id="7" idx="3"/>
          </p:cNvCxnSpPr>
          <p:nvPr/>
        </p:nvCxnSpPr>
        <p:spPr>
          <a:xfrm flipV="1">
            <a:off x="3784690" y="2290332"/>
            <a:ext cx="1278714" cy="1148406"/>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a:stCxn id="8" idx="3"/>
          </p:cNvCxnSpPr>
          <p:nvPr/>
        </p:nvCxnSpPr>
        <p:spPr>
          <a:xfrm flipV="1">
            <a:off x="3784692" y="2278258"/>
            <a:ext cx="1278714" cy="1846280"/>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cxnSp>
        <p:nvCxnSpPr>
          <p:cNvPr id="59" name="Straight Arrow Connector 58"/>
          <p:cNvCxnSpPr>
            <a:stCxn id="9" idx="3"/>
          </p:cNvCxnSpPr>
          <p:nvPr/>
        </p:nvCxnSpPr>
        <p:spPr>
          <a:xfrm flipV="1">
            <a:off x="3784690" y="2278258"/>
            <a:ext cx="1278716" cy="2452174"/>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cxnSp>
        <p:nvCxnSpPr>
          <p:cNvPr id="61" name="Straight Arrow Connector 60"/>
          <p:cNvCxnSpPr>
            <a:stCxn id="8" idx="3"/>
            <a:endCxn id="30" idx="1"/>
          </p:cNvCxnSpPr>
          <p:nvPr/>
        </p:nvCxnSpPr>
        <p:spPr>
          <a:xfrm flipV="1">
            <a:off x="3784692" y="3402017"/>
            <a:ext cx="1278714" cy="722521"/>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a:stCxn id="9" idx="3"/>
            <a:endCxn id="30" idx="1"/>
          </p:cNvCxnSpPr>
          <p:nvPr/>
        </p:nvCxnSpPr>
        <p:spPr>
          <a:xfrm flipV="1">
            <a:off x="3784690" y="3402017"/>
            <a:ext cx="1278716" cy="1328415"/>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a:stCxn id="25" idx="3"/>
            <a:endCxn id="31" idx="1"/>
          </p:cNvCxnSpPr>
          <p:nvPr/>
        </p:nvCxnSpPr>
        <p:spPr>
          <a:xfrm flipV="1">
            <a:off x="4186900" y="4637029"/>
            <a:ext cx="876506" cy="729928"/>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72" name="Straight Arrow Connector 71"/>
          <p:cNvCxnSpPr>
            <a:stCxn id="10" idx="3"/>
            <a:endCxn id="30" idx="1"/>
          </p:cNvCxnSpPr>
          <p:nvPr/>
        </p:nvCxnSpPr>
        <p:spPr>
          <a:xfrm flipV="1">
            <a:off x="4186903" y="3402017"/>
            <a:ext cx="876503" cy="1871486"/>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74" name="Straight Arrow Connector 73"/>
          <p:cNvCxnSpPr>
            <a:stCxn id="11" idx="3"/>
            <a:endCxn id="36" idx="1"/>
          </p:cNvCxnSpPr>
          <p:nvPr/>
        </p:nvCxnSpPr>
        <p:spPr>
          <a:xfrm>
            <a:off x="3784690" y="5953338"/>
            <a:ext cx="1278712" cy="190915"/>
          </a:xfrm>
          <a:prstGeom prst="straightConnector1">
            <a:avLst/>
          </a:prstGeom>
          <a:ln>
            <a:solidFill>
              <a:schemeClr val="accent4">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a:stCxn id="27" idx="3"/>
            <a:endCxn id="32" idx="1"/>
          </p:cNvCxnSpPr>
          <p:nvPr/>
        </p:nvCxnSpPr>
        <p:spPr>
          <a:xfrm flipV="1">
            <a:off x="4244258" y="6264968"/>
            <a:ext cx="819148" cy="245981"/>
          </a:xfrm>
          <a:prstGeom prst="straightConnector1">
            <a:avLst/>
          </a:prstGeom>
          <a:ln>
            <a:solidFill>
              <a:srgbClr val="604A7B"/>
            </a:solidFill>
            <a:tailEnd type="arrow"/>
          </a:ln>
        </p:spPr>
        <p:style>
          <a:lnRef idx="2">
            <a:schemeClr val="accent1"/>
          </a:lnRef>
          <a:fillRef idx="0">
            <a:schemeClr val="accent1"/>
          </a:fillRef>
          <a:effectRef idx="1">
            <a:schemeClr val="accent1"/>
          </a:effectRef>
          <a:fontRef idx="minor">
            <a:schemeClr val="tx1"/>
          </a:fontRef>
        </p:style>
      </p:cxnSp>
      <p:cxnSp>
        <p:nvCxnSpPr>
          <p:cNvPr id="80" name="Elbow Connector 79"/>
          <p:cNvCxnSpPr>
            <a:stCxn id="25" idx="3"/>
            <a:endCxn id="28" idx="3"/>
          </p:cNvCxnSpPr>
          <p:nvPr/>
        </p:nvCxnSpPr>
        <p:spPr>
          <a:xfrm flipV="1">
            <a:off x="4186900" y="992925"/>
            <a:ext cx="4508795" cy="4374032"/>
          </a:xfrm>
          <a:prstGeom prst="bentConnector3">
            <a:avLst>
              <a:gd name="adj1" fmla="val 105070"/>
            </a:avLst>
          </a:prstGeom>
          <a:ln>
            <a:solidFill>
              <a:srgbClr val="948A54"/>
            </a:solidFill>
            <a:tailEnd type="arrow"/>
          </a:ln>
        </p:spPr>
        <p:style>
          <a:lnRef idx="2">
            <a:schemeClr val="accent1"/>
          </a:lnRef>
          <a:fillRef idx="0">
            <a:schemeClr val="accent1"/>
          </a:fillRef>
          <a:effectRef idx="1">
            <a:schemeClr val="accent1"/>
          </a:effectRef>
          <a:fontRef idx="minor">
            <a:schemeClr val="tx1"/>
          </a:fontRef>
        </p:style>
      </p:cxnSp>
      <p:sp>
        <p:nvSpPr>
          <p:cNvPr id="64" name="TextBox 63"/>
          <p:cNvSpPr txBox="1"/>
          <p:nvPr/>
        </p:nvSpPr>
        <p:spPr>
          <a:xfrm>
            <a:off x="152400" y="188288"/>
            <a:ext cx="3657600" cy="369332"/>
          </a:xfrm>
          <a:prstGeom prst="rect">
            <a:avLst/>
          </a:prstGeom>
          <a:noFill/>
          <a:ln>
            <a:solidFill>
              <a:schemeClr val="tx1"/>
            </a:solidFill>
          </a:ln>
        </p:spPr>
        <p:txBody>
          <a:bodyPr wrap="square" rtlCol="0">
            <a:spAutoFit/>
          </a:bodyPr>
          <a:lstStyle/>
          <a:p>
            <a:r>
              <a:rPr lang="en-US" b="1" dirty="0" smtClean="0"/>
              <a:t>Calls from previous ROSES Years</a:t>
            </a:r>
            <a:endParaRPr lang="en-US" b="1" dirty="0"/>
          </a:p>
        </p:txBody>
      </p:sp>
      <p:sp>
        <p:nvSpPr>
          <p:cNvPr id="70" name="TextBox 69"/>
          <p:cNvSpPr txBox="1"/>
          <p:nvPr/>
        </p:nvSpPr>
        <p:spPr>
          <a:xfrm>
            <a:off x="5029200" y="188288"/>
            <a:ext cx="3657600" cy="369332"/>
          </a:xfrm>
          <a:prstGeom prst="rect">
            <a:avLst/>
          </a:prstGeom>
          <a:noFill/>
          <a:ln>
            <a:solidFill>
              <a:schemeClr val="tx1"/>
            </a:solidFill>
          </a:ln>
        </p:spPr>
        <p:txBody>
          <a:bodyPr wrap="square" rtlCol="0">
            <a:spAutoFit/>
          </a:bodyPr>
          <a:lstStyle/>
          <a:p>
            <a:r>
              <a:rPr lang="en-US" b="1" dirty="0" smtClean="0"/>
              <a:t>New Programs for ROSES 2014</a:t>
            </a:r>
            <a:endParaRPr lang="en-US" b="1" dirty="0"/>
          </a:p>
        </p:txBody>
      </p:sp>
    </p:spTree>
    <p:extLst>
      <p:ext uri="{BB962C8B-B14F-4D97-AF65-F5344CB8AC3E}">
        <p14:creationId xmlns:p14="http://schemas.microsoft.com/office/powerpoint/2010/main" val="38457037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p:spPr>
        <p:txBody>
          <a:bodyPr>
            <a:normAutofit fontScale="90000"/>
          </a:bodyPr>
          <a:lstStyle/>
          <a:p>
            <a:r>
              <a:rPr lang="en-US" dirty="0" smtClean="0"/>
              <a:t>PSD R&amp;A Program List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18713644"/>
              </p:ext>
            </p:extLst>
          </p:nvPr>
        </p:nvGraphicFramePr>
        <p:xfrm>
          <a:off x="304800" y="762000"/>
          <a:ext cx="8534400" cy="5943600"/>
        </p:xfrm>
        <a:graphic>
          <a:graphicData uri="http://schemas.openxmlformats.org/drawingml/2006/table">
            <a:tbl>
              <a:tblPr firstRow="1" bandRow="1">
                <a:tableStyleId>{5C22544A-7EE6-4342-B048-85BDC9FD1C3A}</a:tableStyleId>
              </a:tblPr>
              <a:tblGrid>
                <a:gridCol w="2844800"/>
                <a:gridCol w="2844800"/>
                <a:gridCol w="2844800"/>
              </a:tblGrid>
              <a:tr h="370840">
                <a:tc>
                  <a:txBody>
                    <a:bodyPr/>
                    <a:lstStyle/>
                    <a:p>
                      <a:pPr algn="ctr"/>
                      <a:r>
                        <a:rPr lang="en-US" sz="2000" dirty="0" smtClean="0"/>
                        <a:t>Program Name</a:t>
                      </a:r>
                      <a:endParaRPr lang="en-US" sz="2000" dirty="0"/>
                    </a:p>
                  </a:txBody>
                  <a:tcPr/>
                </a:tc>
                <a:tc>
                  <a:txBody>
                    <a:bodyPr/>
                    <a:lstStyle/>
                    <a:p>
                      <a:pPr algn="ctr"/>
                      <a:r>
                        <a:rPr lang="en-US" sz="2000" dirty="0" smtClean="0"/>
                        <a:t>Step-1 Due Date</a:t>
                      </a:r>
                      <a:endParaRPr lang="en-US" sz="2000" dirty="0"/>
                    </a:p>
                  </a:txBody>
                  <a:tcPr/>
                </a:tc>
                <a:tc>
                  <a:txBody>
                    <a:bodyPr/>
                    <a:lstStyle/>
                    <a:p>
                      <a:pPr algn="ctr"/>
                      <a:r>
                        <a:rPr lang="en-US" sz="2000" dirty="0" smtClean="0"/>
                        <a:t>Step-2 Due Date</a:t>
                      </a:r>
                      <a:endParaRPr lang="en-US" sz="2000" dirty="0"/>
                    </a:p>
                  </a:txBody>
                  <a:tcPr/>
                </a:tc>
              </a:tr>
              <a:tr h="370840">
                <a:tc>
                  <a:txBody>
                    <a:bodyPr/>
                    <a:lstStyle/>
                    <a:p>
                      <a:r>
                        <a:rPr lang="en-US" sz="2000" dirty="0" smtClean="0"/>
                        <a:t>Emerging Worlds</a:t>
                      </a:r>
                      <a:endParaRPr lang="en-US" sz="2000" dirty="0"/>
                    </a:p>
                  </a:txBody>
                  <a:tcPr/>
                </a:tc>
                <a:tc>
                  <a:txBody>
                    <a:bodyPr/>
                    <a:lstStyle/>
                    <a:p>
                      <a:pPr algn="ctr"/>
                      <a:r>
                        <a:rPr lang="en-US" sz="2000" b="1" i="1" dirty="0" smtClean="0"/>
                        <a:t>03/31/2014</a:t>
                      </a:r>
                      <a:endParaRPr lang="en-US" sz="2000" b="1" i="1" dirty="0"/>
                    </a:p>
                  </a:txBody>
                  <a:tcPr/>
                </a:tc>
                <a:tc>
                  <a:txBody>
                    <a:bodyPr/>
                    <a:lstStyle/>
                    <a:p>
                      <a:pPr algn="ctr"/>
                      <a:r>
                        <a:rPr lang="en-US" sz="2000" b="1" i="1" dirty="0" smtClean="0"/>
                        <a:t>06/04/2014</a:t>
                      </a:r>
                      <a:endParaRPr lang="en-US" sz="2000" b="1" i="1" dirty="0"/>
                    </a:p>
                  </a:txBody>
                  <a:tcPr/>
                </a:tc>
              </a:tr>
              <a:tr h="370840">
                <a:tc>
                  <a:txBody>
                    <a:bodyPr/>
                    <a:lstStyle/>
                    <a:p>
                      <a:r>
                        <a:rPr lang="en-US" sz="2000" dirty="0" smtClean="0"/>
                        <a:t>Exoplanets</a:t>
                      </a:r>
                      <a:endParaRPr lang="en-US" sz="2000" dirty="0"/>
                    </a:p>
                  </a:txBody>
                  <a:tcPr/>
                </a:tc>
                <a:tc>
                  <a:txBody>
                    <a:bodyPr/>
                    <a:lstStyle/>
                    <a:p>
                      <a:pPr algn="ctr"/>
                      <a:r>
                        <a:rPr lang="en-US" sz="2000" b="1" i="1" dirty="0" smtClean="0"/>
                        <a:t>03/31/2014</a:t>
                      </a:r>
                      <a:endParaRPr lang="en-US" sz="2000" b="1" i="1" dirty="0"/>
                    </a:p>
                  </a:txBody>
                  <a:tcPr/>
                </a:tc>
                <a:tc>
                  <a:txBody>
                    <a:bodyPr/>
                    <a:lstStyle/>
                    <a:p>
                      <a:pPr algn="ctr"/>
                      <a:r>
                        <a:rPr lang="en-US" sz="2000" b="1" i="1" dirty="0" smtClean="0"/>
                        <a:t>05/23/2014</a:t>
                      </a:r>
                      <a:endParaRPr lang="en-US" sz="2000" b="1" i="1" dirty="0"/>
                    </a:p>
                  </a:txBody>
                  <a:tcPr/>
                </a:tc>
              </a:tr>
              <a:tr h="370840">
                <a:tc>
                  <a:txBody>
                    <a:bodyPr/>
                    <a:lstStyle/>
                    <a:p>
                      <a:r>
                        <a:rPr lang="en-US" sz="2000" dirty="0" smtClean="0"/>
                        <a:t>Exobiology</a:t>
                      </a:r>
                      <a:endParaRPr lang="en-US" sz="2000" dirty="0"/>
                    </a:p>
                  </a:txBody>
                  <a:tcPr/>
                </a:tc>
                <a:tc>
                  <a:txBody>
                    <a:bodyPr/>
                    <a:lstStyle/>
                    <a:p>
                      <a:pPr algn="ctr"/>
                      <a:r>
                        <a:rPr lang="en-US" sz="2000" b="1" i="1" dirty="0" smtClean="0"/>
                        <a:t>04/14/2014</a:t>
                      </a:r>
                      <a:endParaRPr lang="en-US" sz="2000" b="1" i="1" dirty="0"/>
                    </a:p>
                  </a:txBody>
                  <a:tcPr/>
                </a:tc>
                <a:tc>
                  <a:txBody>
                    <a:bodyPr/>
                    <a:lstStyle/>
                    <a:p>
                      <a:pPr algn="ctr"/>
                      <a:r>
                        <a:rPr lang="en-US" sz="2000" b="1" i="1" dirty="0" smtClean="0"/>
                        <a:t>06/03/2014</a:t>
                      </a:r>
                      <a:endParaRPr lang="en-US" sz="2000" b="1" i="1" dirty="0"/>
                    </a:p>
                  </a:txBody>
                  <a:tcPr/>
                </a:tc>
              </a:tr>
              <a:tr h="370840">
                <a:tc>
                  <a:txBody>
                    <a:bodyPr/>
                    <a:lstStyle/>
                    <a:p>
                      <a:r>
                        <a:rPr lang="en-US" sz="2000" dirty="0" smtClean="0"/>
                        <a:t>Solar System Obs.</a:t>
                      </a:r>
                      <a:endParaRPr lang="en-US" sz="2000" dirty="0"/>
                    </a:p>
                  </a:txBody>
                  <a:tcPr/>
                </a:tc>
                <a:tc>
                  <a:txBody>
                    <a:bodyPr/>
                    <a:lstStyle/>
                    <a:p>
                      <a:pPr algn="ctr"/>
                      <a:r>
                        <a:rPr lang="en-US" sz="2000" b="1" i="1" dirty="0" smtClean="0"/>
                        <a:t>04/14/2014</a:t>
                      </a:r>
                      <a:endParaRPr lang="en-US" sz="2000" b="1" i="1" dirty="0"/>
                    </a:p>
                  </a:txBody>
                  <a:tcPr/>
                </a:tc>
                <a:tc>
                  <a:txBody>
                    <a:bodyPr/>
                    <a:lstStyle/>
                    <a:p>
                      <a:pPr algn="ctr"/>
                      <a:r>
                        <a:rPr lang="en-US" sz="2000" b="1" i="1" dirty="0" smtClean="0"/>
                        <a:t>06/06/2014</a:t>
                      </a:r>
                      <a:endParaRPr lang="en-US" sz="2000" b="1" i="1" dirty="0"/>
                    </a:p>
                  </a:txBody>
                  <a:tcPr/>
                </a:tc>
              </a:tr>
              <a:tr h="370840">
                <a:tc>
                  <a:txBody>
                    <a:bodyPr/>
                    <a:lstStyle/>
                    <a:p>
                      <a:r>
                        <a:rPr lang="en-US" sz="2000" dirty="0" err="1" smtClean="0"/>
                        <a:t>MatISSE</a:t>
                      </a:r>
                      <a:endParaRPr lang="en-US" sz="2000" dirty="0"/>
                    </a:p>
                  </a:txBody>
                  <a:tcPr/>
                </a:tc>
                <a:tc>
                  <a:txBody>
                    <a:bodyPr/>
                    <a:lstStyle/>
                    <a:p>
                      <a:pPr algn="ctr"/>
                      <a:r>
                        <a:rPr lang="en-US" sz="2000" b="1" i="1" dirty="0" smtClean="0"/>
                        <a:t>04/21/2014</a:t>
                      </a:r>
                      <a:endParaRPr lang="en-US" sz="2000" b="1" i="1" dirty="0"/>
                    </a:p>
                  </a:txBody>
                  <a:tcPr/>
                </a:tc>
                <a:tc>
                  <a:txBody>
                    <a:bodyPr/>
                    <a:lstStyle/>
                    <a:p>
                      <a:pPr algn="ctr"/>
                      <a:r>
                        <a:rPr lang="en-US" sz="2000" b="1" i="1" dirty="0" smtClean="0"/>
                        <a:t>06/20/2014</a:t>
                      </a:r>
                      <a:endParaRPr lang="en-US" sz="2000" b="1" i="1" dirty="0"/>
                    </a:p>
                  </a:txBody>
                  <a:tcPr/>
                </a:tc>
              </a:tr>
              <a:tr h="370840">
                <a:tc>
                  <a:txBody>
                    <a:bodyPr/>
                    <a:lstStyle/>
                    <a:p>
                      <a:r>
                        <a:rPr lang="en-US" sz="2000" dirty="0" smtClean="0"/>
                        <a:t>LARS</a:t>
                      </a:r>
                      <a:endParaRPr lang="en-US" sz="2000" dirty="0"/>
                    </a:p>
                  </a:txBody>
                  <a:tcPr/>
                </a:tc>
                <a:tc>
                  <a:txBody>
                    <a:bodyPr/>
                    <a:lstStyle/>
                    <a:p>
                      <a:pPr algn="ctr"/>
                      <a:r>
                        <a:rPr lang="en-US" sz="2000" b="1" i="1" dirty="0" smtClean="0"/>
                        <a:t>04/28/2014</a:t>
                      </a:r>
                      <a:endParaRPr lang="en-US" sz="2000" b="1" i="1" dirty="0"/>
                    </a:p>
                  </a:txBody>
                  <a:tcPr/>
                </a:tc>
                <a:tc>
                  <a:txBody>
                    <a:bodyPr/>
                    <a:lstStyle/>
                    <a:p>
                      <a:pPr algn="ctr"/>
                      <a:r>
                        <a:rPr lang="en-US" sz="2000" b="1" i="1" dirty="0" smtClean="0"/>
                        <a:t>06/27/2014</a:t>
                      </a:r>
                      <a:endParaRPr lang="en-US" sz="2000" b="1" i="1" dirty="0"/>
                    </a:p>
                  </a:txBody>
                  <a:tcPr/>
                </a:tc>
              </a:tr>
              <a:tr h="370840">
                <a:tc>
                  <a:txBody>
                    <a:bodyPr/>
                    <a:lstStyle/>
                    <a:p>
                      <a:r>
                        <a:rPr lang="en-US" sz="2000" dirty="0" smtClean="0"/>
                        <a:t>Solar System Workings</a:t>
                      </a:r>
                      <a:endParaRPr lang="en-US" sz="2000" dirty="0"/>
                    </a:p>
                  </a:txBody>
                  <a:tcPr/>
                </a:tc>
                <a:tc>
                  <a:txBody>
                    <a:bodyPr/>
                    <a:lstStyle/>
                    <a:p>
                      <a:pPr algn="ctr"/>
                      <a:r>
                        <a:rPr lang="en-US" sz="2000" b="1" i="1" dirty="0" smtClean="0"/>
                        <a:t>05/23/2014</a:t>
                      </a:r>
                      <a:endParaRPr lang="en-US" sz="2000" b="1" i="1" dirty="0"/>
                    </a:p>
                  </a:txBody>
                  <a:tcPr/>
                </a:tc>
                <a:tc>
                  <a:txBody>
                    <a:bodyPr/>
                    <a:lstStyle/>
                    <a:p>
                      <a:pPr algn="ctr"/>
                      <a:r>
                        <a:rPr lang="en-US" sz="2000" b="1" i="1" dirty="0" smtClean="0"/>
                        <a:t>07/25/2014</a:t>
                      </a:r>
                      <a:endParaRPr lang="en-US" sz="2000" b="1" i="1" dirty="0"/>
                    </a:p>
                  </a:txBody>
                  <a:tcPr/>
                </a:tc>
              </a:tr>
              <a:tr h="370840">
                <a:tc>
                  <a:txBody>
                    <a:bodyPr/>
                    <a:lstStyle/>
                    <a:p>
                      <a:r>
                        <a:rPr lang="en-US" sz="2000" dirty="0" smtClean="0"/>
                        <a:t>PDART</a:t>
                      </a:r>
                      <a:endParaRPr lang="en-US" sz="2000" dirty="0"/>
                    </a:p>
                  </a:txBody>
                  <a:tcPr/>
                </a:tc>
                <a:tc>
                  <a:txBody>
                    <a:bodyPr/>
                    <a:lstStyle/>
                    <a:p>
                      <a:pPr algn="ctr"/>
                      <a:r>
                        <a:rPr lang="en-US" sz="2000" b="1" i="1" dirty="0" smtClean="0"/>
                        <a:t>07/17/2014</a:t>
                      </a:r>
                      <a:endParaRPr lang="en-US" sz="2000" b="1" i="1" dirty="0"/>
                    </a:p>
                  </a:txBody>
                  <a:tcPr/>
                </a:tc>
                <a:tc>
                  <a:txBody>
                    <a:bodyPr/>
                    <a:lstStyle/>
                    <a:p>
                      <a:pPr algn="ctr"/>
                      <a:r>
                        <a:rPr lang="en-US" sz="2000" b="1" i="1" dirty="0" smtClean="0"/>
                        <a:t>09/17/2014</a:t>
                      </a:r>
                      <a:endParaRPr lang="en-US" sz="2000" b="1" i="1" dirty="0"/>
                    </a:p>
                  </a:txBody>
                  <a:tcPr/>
                </a:tc>
              </a:tr>
              <a:tr h="370840">
                <a:tc>
                  <a:txBody>
                    <a:bodyPr/>
                    <a:lstStyle/>
                    <a:p>
                      <a:r>
                        <a:rPr lang="en-US" sz="2000" dirty="0" smtClean="0"/>
                        <a:t>Discovery Data Analysis</a:t>
                      </a:r>
                      <a:endParaRPr lang="en-US" sz="2000" dirty="0"/>
                    </a:p>
                  </a:txBody>
                  <a:tcPr/>
                </a:tc>
                <a:tc>
                  <a:txBody>
                    <a:bodyPr/>
                    <a:lstStyle/>
                    <a:p>
                      <a:pPr algn="ctr"/>
                      <a:r>
                        <a:rPr lang="en-US" sz="2000" b="1" i="1" dirty="0" smtClean="0"/>
                        <a:t>07/21/2014</a:t>
                      </a:r>
                      <a:endParaRPr lang="en-US" sz="2000" b="1" i="1" dirty="0"/>
                    </a:p>
                  </a:txBody>
                  <a:tcPr/>
                </a:tc>
                <a:tc>
                  <a:txBody>
                    <a:bodyPr/>
                    <a:lstStyle/>
                    <a:p>
                      <a:pPr algn="ctr"/>
                      <a:r>
                        <a:rPr lang="en-US" sz="2000" b="1" i="1" dirty="0" smtClean="0"/>
                        <a:t>09/19/2014</a:t>
                      </a:r>
                      <a:endParaRPr lang="en-US" sz="2000" b="1" i="1" dirty="0"/>
                    </a:p>
                  </a:txBody>
                  <a:tcPr/>
                </a:tc>
              </a:tr>
              <a:tr h="370840">
                <a:tc>
                  <a:txBody>
                    <a:bodyPr/>
                    <a:lstStyle/>
                    <a:p>
                      <a:r>
                        <a:rPr lang="en-US" sz="2000" dirty="0" smtClean="0"/>
                        <a:t>Cassini Data Analysis</a:t>
                      </a:r>
                      <a:endParaRPr lang="en-US" sz="2000" dirty="0"/>
                    </a:p>
                  </a:txBody>
                  <a:tcPr/>
                </a:tc>
                <a:tc>
                  <a:txBody>
                    <a:bodyPr/>
                    <a:lstStyle/>
                    <a:p>
                      <a:pPr algn="ctr"/>
                      <a:r>
                        <a:rPr lang="en-US" sz="2000" b="1" i="1" dirty="0" smtClean="0"/>
                        <a:t>07/28/2014</a:t>
                      </a:r>
                      <a:endParaRPr lang="en-US" sz="2000" b="1" i="1" dirty="0"/>
                    </a:p>
                  </a:txBody>
                  <a:tcPr/>
                </a:tc>
                <a:tc>
                  <a:txBody>
                    <a:bodyPr/>
                    <a:lstStyle/>
                    <a:p>
                      <a:pPr algn="ctr"/>
                      <a:r>
                        <a:rPr lang="en-US" sz="2000" b="1" i="1" dirty="0" smtClean="0"/>
                        <a:t>09/26/2014</a:t>
                      </a:r>
                      <a:endParaRPr lang="en-US" sz="2000" b="1" i="1" dirty="0"/>
                    </a:p>
                  </a:txBody>
                  <a:tcPr/>
                </a:tc>
              </a:tr>
              <a:tr h="370840">
                <a:tc>
                  <a:txBody>
                    <a:bodyPr/>
                    <a:lstStyle/>
                    <a:p>
                      <a:r>
                        <a:rPr lang="en-US" sz="2000" dirty="0" smtClean="0"/>
                        <a:t>Mars Data Analysis</a:t>
                      </a:r>
                      <a:endParaRPr lang="en-US" sz="2000" dirty="0"/>
                    </a:p>
                  </a:txBody>
                  <a:tcPr/>
                </a:tc>
                <a:tc>
                  <a:txBody>
                    <a:bodyPr/>
                    <a:lstStyle/>
                    <a:p>
                      <a:pPr algn="ctr"/>
                      <a:r>
                        <a:rPr lang="en-US" sz="2000" b="1" i="1" dirty="0" smtClean="0"/>
                        <a:t>08/04/2014</a:t>
                      </a:r>
                      <a:endParaRPr lang="en-US" sz="2000" b="1" i="1" dirty="0"/>
                    </a:p>
                  </a:txBody>
                  <a:tcPr/>
                </a:tc>
                <a:tc>
                  <a:txBody>
                    <a:bodyPr/>
                    <a:lstStyle/>
                    <a:p>
                      <a:pPr algn="ctr"/>
                      <a:r>
                        <a:rPr lang="en-US" sz="2000" dirty="0" smtClean="0"/>
                        <a:t>10/03/2014</a:t>
                      </a:r>
                      <a:endParaRPr lang="en-US" sz="2000" dirty="0"/>
                    </a:p>
                  </a:txBody>
                  <a:tcPr/>
                </a:tc>
              </a:tr>
              <a:tr h="370840">
                <a:tc>
                  <a:txBody>
                    <a:bodyPr/>
                    <a:lstStyle/>
                    <a:p>
                      <a:r>
                        <a:rPr lang="en-US" sz="2000" dirty="0" smtClean="0"/>
                        <a:t>Lunar</a:t>
                      </a:r>
                      <a:r>
                        <a:rPr lang="en-US" sz="2000" baseline="0" dirty="0" smtClean="0"/>
                        <a:t> Data Analysis</a:t>
                      </a:r>
                      <a:endParaRPr lang="en-US" sz="2000" dirty="0"/>
                    </a:p>
                  </a:txBody>
                  <a:tcPr/>
                </a:tc>
                <a:tc>
                  <a:txBody>
                    <a:bodyPr/>
                    <a:lstStyle/>
                    <a:p>
                      <a:pPr algn="ctr"/>
                      <a:r>
                        <a:rPr lang="en-US" sz="2000" b="1" i="1" dirty="0" smtClean="0"/>
                        <a:t>08/29/2014</a:t>
                      </a:r>
                      <a:endParaRPr lang="en-US" sz="2000" b="1" i="1" dirty="0"/>
                    </a:p>
                  </a:txBody>
                  <a:tcPr/>
                </a:tc>
                <a:tc>
                  <a:txBody>
                    <a:bodyPr/>
                    <a:lstStyle/>
                    <a:p>
                      <a:pPr algn="ctr"/>
                      <a:r>
                        <a:rPr lang="en-US" sz="2000" dirty="0" smtClean="0"/>
                        <a:t>10/24/2014</a:t>
                      </a:r>
                      <a:endParaRPr lang="en-US" sz="2000" dirty="0"/>
                    </a:p>
                  </a:txBody>
                  <a:tcPr/>
                </a:tc>
              </a:tr>
              <a:tr h="370840">
                <a:tc>
                  <a:txBody>
                    <a:bodyPr/>
                    <a:lstStyle/>
                    <a:p>
                      <a:r>
                        <a:rPr lang="en-US" sz="2000" dirty="0" smtClean="0"/>
                        <a:t>PICASSO</a:t>
                      </a:r>
                      <a:endParaRPr lang="en-US" sz="2000" dirty="0"/>
                    </a:p>
                  </a:txBody>
                  <a:tcPr/>
                </a:tc>
                <a:tc>
                  <a:txBody>
                    <a:bodyPr/>
                    <a:lstStyle/>
                    <a:p>
                      <a:pPr algn="ctr"/>
                      <a:r>
                        <a:rPr lang="en-US" sz="2000" b="1" i="1" dirty="0" smtClean="0"/>
                        <a:t>09/15/2014</a:t>
                      </a:r>
                      <a:endParaRPr lang="en-US" sz="2000" b="1" i="1" dirty="0"/>
                    </a:p>
                  </a:txBody>
                  <a:tcPr/>
                </a:tc>
                <a:tc>
                  <a:txBody>
                    <a:bodyPr/>
                    <a:lstStyle/>
                    <a:p>
                      <a:pPr algn="ctr"/>
                      <a:r>
                        <a:rPr lang="en-US" sz="2000" b="0" i="0" dirty="0" smtClean="0"/>
                        <a:t>11/14/2014</a:t>
                      </a:r>
                      <a:endParaRPr lang="en-US" sz="2000" b="0" i="0" dirty="0"/>
                    </a:p>
                  </a:txBody>
                  <a:tcPr/>
                </a:tc>
              </a:tr>
              <a:tr h="370840">
                <a:tc>
                  <a:txBody>
                    <a:bodyPr/>
                    <a:lstStyle/>
                    <a:p>
                      <a:r>
                        <a:rPr lang="en-US" sz="2000" dirty="0" smtClean="0"/>
                        <a:t>Habitable Worlds</a:t>
                      </a:r>
                      <a:endParaRPr lang="en-US" sz="2000" dirty="0"/>
                    </a:p>
                  </a:txBody>
                  <a:tcPr/>
                </a:tc>
                <a:tc>
                  <a:txBody>
                    <a:bodyPr/>
                    <a:lstStyle/>
                    <a:p>
                      <a:pPr algn="ctr"/>
                      <a:r>
                        <a:rPr lang="en-US" sz="2000" dirty="0" smtClean="0"/>
                        <a:t>11/24/2014</a:t>
                      </a:r>
                      <a:endParaRPr lang="en-US" sz="2000" dirty="0"/>
                    </a:p>
                  </a:txBody>
                  <a:tcPr/>
                </a:tc>
                <a:tc>
                  <a:txBody>
                    <a:bodyPr/>
                    <a:lstStyle/>
                    <a:p>
                      <a:pPr algn="ctr"/>
                      <a:r>
                        <a:rPr lang="en-US" sz="2000" dirty="0" smtClean="0"/>
                        <a:t>01/23/2014</a:t>
                      </a:r>
                      <a:endParaRPr lang="en-US" sz="2000" dirty="0"/>
                    </a:p>
                  </a:txBody>
                  <a:tcPr/>
                </a:tc>
              </a:tr>
            </a:tbl>
          </a:graphicData>
        </a:graphic>
      </p:graphicFrame>
    </p:spTree>
    <p:extLst>
      <p:ext uri="{BB962C8B-B14F-4D97-AF65-F5344CB8AC3E}">
        <p14:creationId xmlns:p14="http://schemas.microsoft.com/office/powerpoint/2010/main" val="20735568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le 1"/>
          <p:cNvSpPr txBox="1">
            <a:spLocks/>
          </p:cNvSpPr>
          <p:nvPr/>
        </p:nvSpPr>
        <p:spPr bwMode="auto">
          <a:xfrm>
            <a:off x="0" y="-7620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Helvetica" pitchFamily="-108" charset="0"/>
                <a:ea typeface="ＭＳ Ｐゴシック" pitchFamily="-108" charset="-128"/>
                <a:cs typeface="ＭＳ Ｐゴシック" pitchFamily="-108" charset="-128"/>
              </a:defRPr>
            </a:lvl2pPr>
            <a:lvl3pPr algn="ctr" rtl="0" eaLnBrk="0" fontAlgn="base" hangingPunct="0">
              <a:spcBef>
                <a:spcPct val="0"/>
              </a:spcBef>
              <a:spcAft>
                <a:spcPct val="0"/>
              </a:spcAft>
              <a:defRPr sz="4000" b="1">
                <a:solidFill>
                  <a:schemeClr val="tx2"/>
                </a:solidFill>
                <a:latin typeface="Helvetica" pitchFamily="-108" charset="0"/>
                <a:ea typeface="ＭＳ Ｐゴシック" pitchFamily="-108" charset="-128"/>
                <a:cs typeface="ＭＳ Ｐゴシック" pitchFamily="-108" charset="-128"/>
              </a:defRPr>
            </a:lvl3pPr>
            <a:lvl4pPr algn="ctr" rtl="0" eaLnBrk="0" fontAlgn="base" hangingPunct="0">
              <a:spcBef>
                <a:spcPct val="0"/>
              </a:spcBef>
              <a:spcAft>
                <a:spcPct val="0"/>
              </a:spcAft>
              <a:defRPr sz="4000" b="1">
                <a:solidFill>
                  <a:schemeClr val="tx2"/>
                </a:solidFill>
                <a:latin typeface="Helvetica" pitchFamily="-108" charset="0"/>
                <a:ea typeface="ＭＳ Ｐゴシック" pitchFamily="-108" charset="-128"/>
                <a:cs typeface="ＭＳ Ｐゴシック" pitchFamily="-108" charset="-128"/>
              </a:defRPr>
            </a:lvl4pPr>
            <a:lvl5pPr algn="ctr" rtl="0" eaLnBrk="0" fontAlgn="base" hangingPunct="0">
              <a:spcBef>
                <a:spcPct val="0"/>
              </a:spcBef>
              <a:spcAft>
                <a:spcPct val="0"/>
              </a:spcAft>
              <a:defRPr sz="4000" b="1">
                <a:solidFill>
                  <a:schemeClr val="tx2"/>
                </a:solidFill>
                <a:latin typeface="Helvetica" pitchFamily="-108" charset="0"/>
                <a:ea typeface="ＭＳ Ｐゴシック" pitchFamily="-108" charset="-128"/>
                <a:cs typeface="ＭＳ Ｐゴシック" pitchFamily="-108" charset="-128"/>
              </a:defRPr>
            </a:lvl5pPr>
            <a:lvl6pPr marL="457200" algn="ctr" rtl="0" fontAlgn="base">
              <a:spcBef>
                <a:spcPct val="0"/>
              </a:spcBef>
              <a:spcAft>
                <a:spcPct val="0"/>
              </a:spcAft>
              <a:defRPr sz="4000" b="1">
                <a:solidFill>
                  <a:schemeClr val="tx2"/>
                </a:solidFill>
                <a:latin typeface="Helvetica" pitchFamily="-108" charset="0"/>
                <a:ea typeface="ＭＳ Ｐゴシック" pitchFamily="-108" charset="-128"/>
                <a:cs typeface="ＭＳ Ｐゴシック" pitchFamily="-108" charset="-128"/>
              </a:defRPr>
            </a:lvl6pPr>
            <a:lvl7pPr marL="914400" algn="ctr" rtl="0" fontAlgn="base">
              <a:spcBef>
                <a:spcPct val="0"/>
              </a:spcBef>
              <a:spcAft>
                <a:spcPct val="0"/>
              </a:spcAft>
              <a:defRPr sz="4000" b="1">
                <a:solidFill>
                  <a:schemeClr val="tx2"/>
                </a:solidFill>
                <a:latin typeface="Helvetica"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000" b="1">
                <a:solidFill>
                  <a:schemeClr val="tx2"/>
                </a:solidFill>
                <a:latin typeface="Helvetica"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000" b="1">
                <a:solidFill>
                  <a:schemeClr val="tx2"/>
                </a:solidFill>
                <a:latin typeface="Helvetica" pitchFamily="-108" charset="0"/>
                <a:ea typeface="ＭＳ Ｐゴシック" pitchFamily="-108" charset="-128"/>
                <a:cs typeface="ＭＳ Ｐゴシック" pitchFamily="-108" charset="-128"/>
              </a:defRPr>
            </a:lvl9pPr>
          </a:lstStyle>
          <a:p>
            <a:r>
              <a:rPr lang="en-US" sz="2800" dirty="0" smtClean="0"/>
              <a:t>PSD ROSES Submitted, Selected by # and %</a:t>
            </a:r>
            <a:endParaRPr lang="en-US" sz="2800" dirty="0"/>
          </a:p>
        </p:txBody>
      </p:sp>
      <p:graphicFrame>
        <p:nvGraphicFramePr>
          <p:cNvPr id="18" name="Chart 17"/>
          <p:cNvGraphicFramePr>
            <a:graphicFrameLocks/>
          </p:cNvGraphicFramePr>
          <p:nvPr>
            <p:extLst>
              <p:ext uri="{D42A27DB-BD31-4B8C-83A1-F6EECF244321}">
                <p14:modId xmlns:p14="http://schemas.microsoft.com/office/powerpoint/2010/main" val="4209229569"/>
              </p:ext>
            </p:extLst>
          </p:nvPr>
        </p:nvGraphicFramePr>
        <p:xfrm>
          <a:off x="228600" y="533400"/>
          <a:ext cx="8839200" cy="6248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7014290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05800" cy="563562"/>
          </a:xfrm>
        </p:spPr>
        <p:txBody>
          <a:bodyPr>
            <a:normAutofit fontScale="90000"/>
          </a:bodyPr>
          <a:lstStyle/>
          <a:p>
            <a:r>
              <a:rPr lang="en-US" sz="3600" dirty="0" smtClean="0"/>
              <a:t>Effects of longer grants</a:t>
            </a:r>
            <a:endParaRPr lang="en-US" sz="3600" dirty="0"/>
          </a:p>
        </p:txBody>
      </p:sp>
      <p:pic>
        <p:nvPicPr>
          <p:cNvPr id="4" name="Picture 3"/>
          <p:cNvPicPr>
            <a:picLocks noChangeAspect="1"/>
          </p:cNvPicPr>
          <p:nvPr/>
        </p:nvPicPr>
        <p:blipFill>
          <a:blip r:embed="rId2"/>
          <a:stretch>
            <a:fillRect/>
          </a:stretch>
        </p:blipFill>
        <p:spPr>
          <a:xfrm>
            <a:off x="304800" y="762000"/>
            <a:ext cx="8534400" cy="6111053"/>
          </a:xfrm>
          <a:prstGeom prst="rect">
            <a:avLst/>
          </a:prstGeom>
        </p:spPr>
      </p:pic>
    </p:spTree>
    <p:extLst>
      <p:ext uri="{BB962C8B-B14F-4D97-AF65-F5344CB8AC3E}">
        <p14:creationId xmlns:p14="http://schemas.microsoft.com/office/powerpoint/2010/main" val="300753644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PSD Budget</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412925286"/>
              </p:ext>
            </p:extLst>
          </p:nvPr>
        </p:nvGraphicFramePr>
        <p:xfrm>
          <a:off x="609600" y="1219200"/>
          <a:ext cx="8305800" cy="54101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9864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39762"/>
          </a:xfrm>
        </p:spPr>
        <p:txBody>
          <a:bodyPr>
            <a:normAutofit fontScale="90000"/>
          </a:bodyPr>
          <a:lstStyle/>
          <a:p>
            <a:r>
              <a:rPr lang="en-US" sz="3600" dirty="0" smtClean="0"/>
              <a:t>Step-1 Proposal Decisions</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46891423"/>
              </p:ext>
            </p:extLst>
          </p:nvPr>
        </p:nvGraphicFramePr>
        <p:xfrm>
          <a:off x="3276600" y="838200"/>
          <a:ext cx="5257800" cy="5172351"/>
        </p:xfrm>
        <a:graphic>
          <a:graphicData uri="http://schemas.openxmlformats.org/drawingml/2006/table">
            <a:tbl>
              <a:tblPr firstRow="1" bandRow="1">
                <a:tableStyleId>{5C22544A-7EE6-4342-B048-85BDC9FD1C3A}</a:tableStyleId>
              </a:tblPr>
              <a:tblGrid>
                <a:gridCol w="2073498"/>
                <a:gridCol w="1431702"/>
                <a:gridCol w="1752600"/>
              </a:tblGrid>
              <a:tr h="650415">
                <a:tc>
                  <a:txBody>
                    <a:bodyPr/>
                    <a:lstStyle/>
                    <a:p>
                      <a:pPr algn="ctr"/>
                      <a:r>
                        <a:rPr lang="en-US" dirty="0" smtClean="0"/>
                        <a:t>Program Name</a:t>
                      </a:r>
                      <a:endParaRPr lang="en-US" dirty="0"/>
                    </a:p>
                  </a:txBody>
                  <a:tcPr anchor="ctr"/>
                </a:tc>
                <a:tc>
                  <a:txBody>
                    <a:bodyPr/>
                    <a:lstStyle/>
                    <a:p>
                      <a:pPr algn="ctr"/>
                      <a:r>
                        <a:rPr lang="en-US" dirty="0" smtClean="0"/>
                        <a:t>Submissions</a:t>
                      </a:r>
                      <a:endParaRPr lang="en-US" dirty="0"/>
                    </a:p>
                  </a:txBody>
                  <a:tcPr anchor="ctr"/>
                </a:tc>
                <a:tc>
                  <a:txBody>
                    <a:bodyPr/>
                    <a:lstStyle/>
                    <a:p>
                      <a:pPr algn="ctr"/>
                      <a:r>
                        <a:rPr lang="en-US" dirty="0" smtClean="0"/>
                        <a:t>Days to Step-1 Notifications</a:t>
                      </a:r>
                      <a:endParaRPr lang="en-US" dirty="0"/>
                    </a:p>
                  </a:txBody>
                  <a:tcPr anchor="ctr"/>
                </a:tc>
              </a:tr>
              <a:tr h="376828">
                <a:tc>
                  <a:txBody>
                    <a:bodyPr/>
                    <a:lstStyle/>
                    <a:p>
                      <a:r>
                        <a:rPr lang="en-US" dirty="0" smtClean="0"/>
                        <a:t>Emerging Worlds</a:t>
                      </a:r>
                      <a:endParaRPr lang="en-US" dirty="0"/>
                    </a:p>
                  </a:txBody>
                  <a:tcPr/>
                </a:tc>
                <a:tc>
                  <a:txBody>
                    <a:bodyPr/>
                    <a:lstStyle/>
                    <a:p>
                      <a:pPr algn="ctr"/>
                      <a:r>
                        <a:rPr lang="en-US" dirty="0" smtClean="0"/>
                        <a:t>217</a:t>
                      </a:r>
                      <a:endParaRPr lang="en-US" dirty="0"/>
                    </a:p>
                  </a:txBody>
                  <a:tcPr/>
                </a:tc>
                <a:tc>
                  <a:txBody>
                    <a:bodyPr/>
                    <a:lstStyle/>
                    <a:p>
                      <a:pPr algn="ctr"/>
                      <a:r>
                        <a:rPr lang="en-US" dirty="0" smtClean="0"/>
                        <a:t>23</a:t>
                      </a:r>
                      <a:endParaRPr lang="en-US" dirty="0"/>
                    </a:p>
                  </a:txBody>
                  <a:tcPr/>
                </a:tc>
              </a:tr>
              <a:tr h="376828">
                <a:tc>
                  <a:txBody>
                    <a:bodyPr/>
                    <a:lstStyle/>
                    <a:p>
                      <a:r>
                        <a:rPr lang="en-US" dirty="0" smtClean="0"/>
                        <a:t>Solar System </a:t>
                      </a:r>
                      <a:r>
                        <a:rPr lang="en-US" dirty="0" err="1" smtClean="0"/>
                        <a:t>Wkgs</a:t>
                      </a:r>
                      <a:r>
                        <a:rPr lang="en-US" dirty="0" smtClean="0"/>
                        <a:t>.</a:t>
                      </a:r>
                      <a:endParaRPr lang="en-US" dirty="0"/>
                    </a:p>
                  </a:txBody>
                  <a:tcPr/>
                </a:tc>
                <a:tc>
                  <a:txBody>
                    <a:bodyPr/>
                    <a:lstStyle/>
                    <a:p>
                      <a:pPr algn="ctr"/>
                      <a:r>
                        <a:rPr lang="en-US" dirty="0" smtClean="0"/>
                        <a:t>505</a:t>
                      </a:r>
                      <a:endParaRPr lang="en-US" dirty="0"/>
                    </a:p>
                  </a:txBody>
                  <a:tcPr/>
                </a:tc>
                <a:tc>
                  <a:txBody>
                    <a:bodyPr/>
                    <a:lstStyle/>
                    <a:p>
                      <a:pPr algn="ctr"/>
                      <a:r>
                        <a:rPr lang="en-US" dirty="0" smtClean="0"/>
                        <a:t>21</a:t>
                      </a:r>
                      <a:endParaRPr lang="en-US" dirty="0"/>
                    </a:p>
                  </a:txBody>
                  <a:tcPr/>
                </a:tc>
              </a:tr>
              <a:tr h="376828">
                <a:tc>
                  <a:txBody>
                    <a:bodyPr/>
                    <a:lstStyle/>
                    <a:p>
                      <a:r>
                        <a:rPr lang="en-US" dirty="0" smtClean="0"/>
                        <a:t>Exobiology</a:t>
                      </a:r>
                      <a:endParaRPr lang="en-US" dirty="0"/>
                    </a:p>
                  </a:txBody>
                  <a:tcPr/>
                </a:tc>
                <a:tc>
                  <a:txBody>
                    <a:bodyPr/>
                    <a:lstStyle/>
                    <a:p>
                      <a:pPr algn="ctr"/>
                      <a:r>
                        <a:rPr lang="en-US" dirty="0" smtClean="0"/>
                        <a:t>189</a:t>
                      </a:r>
                      <a:endParaRPr lang="en-US" dirty="0"/>
                    </a:p>
                  </a:txBody>
                  <a:tcPr/>
                </a:tc>
                <a:tc>
                  <a:txBody>
                    <a:bodyPr/>
                    <a:lstStyle/>
                    <a:p>
                      <a:pPr algn="ctr"/>
                      <a:r>
                        <a:rPr lang="en-US" dirty="0" smtClean="0"/>
                        <a:t>22</a:t>
                      </a:r>
                      <a:endParaRPr lang="en-US" dirty="0"/>
                    </a:p>
                  </a:txBody>
                  <a:tcPr/>
                </a:tc>
              </a:tr>
              <a:tr h="376828">
                <a:tc>
                  <a:txBody>
                    <a:bodyPr/>
                    <a:lstStyle/>
                    <a:p>
                      <a:r>
                        <a:rPr lang="en-US" dirty="0" smtClean="0"/>
                        <a:t>Solar System Obs.</a:t>
                      </a:r>
                      <a:endParaRPr lang="en-US" dirty="0"/>
                    </a:p>
                  </a:txBody>
                  <a:tcPr/>
                </a:tc>
                <a:tc>
                  <a:txBody>
                    <a:bodyPr/>
                    <a:lstStyle/>
                    <a:p>
                      <a:pPr algn="ctr"/>
                      <a:r>
                        <a:rPr lang="en-US" dirty="0" smtClean="0"/>
                        <a:t>99</a:t>
                      </a:r>
                      <a:endParaRPr lang="en-US" dirty="0"/>
                    </a:p>
                  </a:txBody>
                  <a:tcPr/>
                </a:tc>
                <a:tc>
                  <a:txBody>
                    <a:bodyPr/>
                    <a:lstStyle/>
                    <a:p>
                      <a:pPr algn="ctr"/>
                      <a:r>
                        <a:rPr lang="en-US" dirty="0" smtClean="0"/>
                        <a:t>23</a:t>
                      </a:r>
                      <a:endParaRPr lang="en-US" dirty="0"/>
                    </a:p>
                  </a:txBody>
                  <a:tcPr/>
                </a:tc>
              </a:tr>
              <a:tr h="376828">
                <a:tc>
                  <a:txBody>
                    <a:bodyPr/>
                    <a:lstStyle/>
                    <a:p>
                      <a:r>
                        <a:rPr lang="en-US" dirty="0" smtClean="0"/>
                        <a:t>PDART</a:t>
                      </a:r>
                      <a:endParaRPr lang="en-US" dirty="0"/>
                    </a:p>
                  </a:txBody>
                  <a:tcPr/>
                </a:tc>
                <a:tc>
                  <a:txBody>
                    <a:bodyPr/>
                    <a:lstStyle/>
                    <a:p>
                      <a:pPr algn="ctr"/>
                      <a:r>
                        <a:rPr lang="en-US" dirty="0" smtClean="0"/>
                        <a:t>140</a:t>
                      </a:r>
                      <a:endParaRPr lang="en-US" dirty="0"/>
                    </a:p>
                  </a:txBody>
                  <a:tcPr/>
                </a:tc>
                <a:tc>
                  <a:txBody>
                    <a:bodyPr/>
                    <a:lstStyle/>
                    <a:p>
                      <a:pPr algn="ctr"/>
                      <a:r>
                        <a:rPr lang="en-US" dirty="0" smtClean="0"/>
                        <a:t>39</a:t>
                      </a:r>
                      <a:endParaRPr lang="en-US" dirty="0"/>
                    </a:p>
                  </a:txBody>
                  <a:tcPr/>
                </a:tc>
              </a:tr>
              <a:tr h="376828">
                <a:tc>
                  <a:txBody>
                    <a:bodyPr/>
                    <a:lstStyle/>
                    <a:p>
                      <a:r>
                        <a:rPr lang="en-US" dirty="0" smtClean="0"/>
                        <a:t>CDAPS</a:t>
                      </a:r>
                      <a:endParaRPr lang="en-US" dirty="0"/>
                    </a:p>
                  </a:txBody>
                  <a:tcPr/>
                </a:tc>
                <a:tc>
                  <a:txBody>
                    <a:bodyPr/>
                    <a:lstStyle/>
                    <a:p>
                      <a:pPr algn="ctr"/>
                      <a:r>
                        <a:rPr lang="en-US" dirty="0" smtClean="0"/>
                        <a:t>101</a:t>
                      </a:r>
                      <a:endParaRPr lang="en-US" dirty="0"/>
                    </a:p>
                  </a:txBody>
                  <a:tcPr/>
                </a:tc>
                <a:tc>
                  <a:txBody>
                    <a:bodyPr/>
                    <a:lstStyle/>
                    <a:p>
                      <a:pPr algn="ctr"/>
                      <a:r>
                        <a:rPr lang="en-US" dirty="0" smtClean="0"/>
                        <a:t>10</a:t>
                      </a:r>
                      <a:endParaRPr lang="en-US" dirty="0"/>
                    </a:p>
                  </a:txBody>
                  <a:tcPr/>
                </a:tc>
              </a:tr>
              <a:tr h="376828">
                <a:tc>
                  <a:txBody>
                    <a:bodyPr/>
                    <a:lstStyle/>
                    <a:p>
                      <a:r>
                        <a:rPr lang="en-US" dirty="0" smtClean="0"/>
                        <a:t>DDAP</a:t>
                      </a:r>
                      <a:endParaRPr lang="en-US" dirty="0"/>
                    </a:p>
                  </a:txBody>
                  <a:tcPr/>
                </a:tc>
                <a:tc>
                  <a:txBody>
                    <a:bodyPr/>
                    <a:lstStyle/>
                    <a:p>
                      <a:pPr algn="ctr"/>
                      <a:r>
                        <a:rPr lang="en-US" dirty="0" smtClean="0"/>
                        <a:t>31</a:t>
                      </a:r>
                      <a:endParaRPr lang="en-US" dirty="0"/>
                    </a:p>
                  </a:txBody>
                  <a:tcPr/>
                </a:tc>
                <a:tc>
                  <a:txBody>
                    <a:bodyPr/>
                    <a:lstStyle/>
                    <a:p>
                      <a:pPr algn="ctr"/>
                      <a:r>
                        <a:rPr lang="en-US" dirty="0" smtClean="0"/>
                        <a:t>7</a:t>
                      </a:r>
                      <a:endParaRPr lang="en-US" dirty="0"/>
                    </a:p>
                  </a:txBody>
                  <a:tcPr/>
                </a:tc>
              </a:tr>
              <a:tr h="376828">
                <a:tc>
                  <a:txBody>
                    <a:bodyPr/>
                    <a:lstStyle/>
                    <a:p>
                      <a:r>
                        <a:rPr lang="en-US" dirty="0" smtClean="0"/>
                        <a:t>LARS</a:t>
                      </a:r>
                      <a:endParaRPr lang="en-US" dirty="0"/>
                    </a:p>
                  </a:txBody>
                  <a:tcPr/>
                </a:tc>
                <a:tc>
                  <a:txBody>
                    <a:bodyPr/>
                    <a:lstStyle/>
                    <a:p>
                      <a:pPr algn="ctr"/>
                      <a:r>
                        <a:rPr lang="en-US" dirty="0" smtClean="0"/>
                        <a:t>29</a:t>
                      </a:r>
                      <a:endParaRPr lang="en-US" dirty="0"/>
                    </a:p>
                  </a:txBody>
                  <a:tcPr/>
                </a:tc>
                <a:tc>
                  <a:txBody>
                    <a:bodyPr/>
                    <a:lstStyle/>
                    <a:p>
                      <a:pPr algn="ctr"/>
                      <a:r>
                        <a:rPr lang="en-US" dirty="0" smtClean="0"/>
                        <a:t>3</a:t>
                      </a:r>
                      <a:endParaRPr lang="en-US" dirty="0"/>
                    </a:p>
                  </a:txBody>
                  <a:tcPr/>
                </a:tc>
              </a:tr>
              <a:tr h="376828">
                <a:tc>
                  <a:txBody>
                    <a:bodyPr/>
                    <a:lstStyle/>
                    <a:p>
                      <a:r>
                        <a:rPr lang="en-US" dirty="0" smtClean="0"/>
                        <a:t>Exoplanets</a:t>
                      </a:r>
                      <a:endParaRPr lang="en-US" dirty="0"/>
                    </a:p>
                  </a:txBody>
                  <a:tcPr/>
                </a:tc>
                <a:tc>
                  <a:txBody>
                    <a:bodyPr/>
                    <a:lstStyle/>
                    <a:p>
                      <a:pPr algn="ctr"/>
                      <a:r>
                        <a:rPr lang="en-US" dirty="0" smtClean="0"/>
                        <a:t>168</a:t>
                      </a:r>
                      <a:endParaRPr lang="en-US" dirty="0"/>
                    </a:p>
                  </a:txBody>
                  <a:tcPr/>
                </a:tc>
                <a:tc>
                  <a:txBody>
                    <a:bodyPr/>
                    <a:lstStyle/>
                    <a:p>
                      <a:pPr algn="ctr"/>
                      <a:r>
                        <a:rPr lang="en-US" dirty="0" smtClean="0"/>
                        <a:t>16</a:t>
                      </a:r>
                      <a:endParaRPr lang="en-US" dirty="0"/>
                    </a:p>
                  </a:txBody>
                  <a:tcPr/>
                </a:tc>
              </a:tr>
              <a:tr h="376828">
                <a:tc>
                  <a:txBody>
                    <a:bodyPr/>
                    <a:lstStyle/>
                    <a:p>
                      <a:r>
                        <a:rPr lang="en-US" dirty="0" smtClean="0"/>
                        <a:t>MDAP</a:t>
                      </a:r>
                      <a:endParaRPr lang="en-US" dirty="0"/>
                    </a:p>
                  </a:txBody>
                  <a:tcPr/>
                </a:tc>
                <a:tc>
                  <a:txBody>
                    <a:bodyPr/>
                    <a:lstStyle/>
                    <a:p>
                      <a:pPr algn="ctr"/>
                      <a:r>
                        <a:rPr lang="en-US" dirty="0" smtClean="0"/>
                        <a:t>137</a:t>
                      </a:r>
                      <a:endParaRPr lang="en-US" dirty="0"/>
                    </a:p>
                  </a:txBody>
                  <a:tcPr/>
                </a:tc>
                <a:tc>
                  <a:txBody>
                    <a:bodyPr/>
                    <a:lstStyle/>
                    <a:p>
                      <a:pPr algn="ctr"/>
                      <a:r>
                        <a:rPr lang="en-US" dirty="0" smtClean="0"/>
                        <a:t>18</a:t>
                      </a:r>
                      <a:endParaRPr lang="en-US" dirty="0"/>
                    </a:p>
                  </a:txBody>
                  <a:tcPr/>
                </a:tc>
              </a:tr>
              <a:tr h="376828">
                <a:tc>
                  <a:txBody>
                    <a:bodyPr/>
                    <a:lstStyle/>
                    <a:p>
                      <a:r>
                        <a:rPr lang="en-US" dirty="0" smtClean="0"/>
                        <a:t>LDAP</a:t>
                      </a:r>
                      <a:endParaRPr lang="en-US" dirty="0"/>
                    </a:p>
                  </a:txBody>
                  <a:tcPr/>
                </a:tc>
                <a:tc>
                  <a:txBody>
                    <a:bodyPr/>
                    <a:lstStyle/>
                    <a:p>
                      <a:pPr algn="ctr"/>
                      <a:r>
                        <a:rPr lang="en-US" dirty="0" smtClean="0"/>
                        <a:t>80</a:t>
                      </a:r>
                      <a:endParaRPr lang="en-US" dirty="0"/>
                    </a:p>
                  </a:txBody>
                  <a:tcPr/>
                </a:tc>
                <a:tc>
                  <a:txBody>
                    <a:bodyPr/>
                    <a:lstStyle/>
                    <a:p>
                      <a:pPr algn="ctr"/>
                      <a:r>
                        <a:rPr lang="en-US" dirty="0" smtClean="0"/>
                        <a:t>39*</a:t>
                      </a:r>
                      <a:endParaRPr lang="en-US" dirty="0"/>
                    </a:p>
                  </a:txBody>
                  <a:tcPr/>
                </a:tc>
              </a:tr>
              <a:tr h="376828">
                <a:tc>
                  <a:txBody>
                    <a:bodyPr/>
                    <a:lstStyle/>
                    <a:p>
                      <a:r>
                        <a:rPr lang="en-US" dirty="0" smtClean="0"/>
                        <a:t>PSTAR</a:t>
                      </a:r>
                      <a:endParaRPr lang="en-US" dirty="0"/>
                    </a:p>
                  </a:txBody>
                  <a:tcPr/>
                </a:tc>
                <a:tc>
                  <a:txBody>
                    <a:bodyPr/>
                    <a:lstStyle/>
                    <a:p>
                      <a:pPr algn="ctr"/>
                      <a:r>
                        <a:rPr lang="en-US" dirty="0" smtClean="0"/>
                        <a:t>69</a:t>
                      </a:r>
                      <a:endParaRPr lang="en-US" dirty="0"/>
                    </a:p>
                  </a:txBody>
                  <a:tcPr/>
                </a:tc>
                <a:tc>
                  <a:txBody>
                    <a:bodyPr/>
                    <a:lstStyle/>
                    <a:p>
                      <a:pPr algn="ctr"/>
                      <a:r>
                        <a:rPr lang="en-US" dirty="0" smtClean="0"/>
                        <a:t>12</a:t>
                      </a:r>
                      <a:endParaRPr lang="en-US" dirty="0"/>
                    </a:p>
                  </a:txBody>
                  <a:tcPr/>
                </a:tc>
              </a:tr>
            </a:tbl>
          </a:graphicData>
        </a:graphic>
      </p:graphicFrame>
      <p:sp>
        <p:nvSpPr>
          <p:cNvPr id="6" name="Content Placeholder 2"/>
          <p:cNvSpPr txBox="1">
            <a:spLocks/>
          </p:cNvSpPr>
          <p:nvPr/>
        </p:nvSpPr>
        <p:spPr>
          <a:xfrm>
            <a:off x="152400" y="838200"/>
            <a:ext cx="2895600" cy="5257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smtClean="0"/>
              <a:t>The time-to-notify after the Step-1 deadline is consistent across the Core programs</a:t>
            </a:r>
          </a:p>
          <a:p>
            <a:endParaRPr lang="en-US" sz="2000" dirty="0"/>
          </a:p>
          <a:p>
            <a:r>
              <a:rPr lang="en-US" sz="2000" dirty="0" smtClean="0"/>
              <a:t>The dominant factor is not the number of proposals, but this year’s discussion between program caucuses</a:t>
            </a:r>
          </a:p>
          <a:p>
            <a:endParaRPr lang="en-US" sz="2000" dirty="0"/>
          </a:p>
        </p:txBody>
      </p:sp>
      <p:sp>
        <p:nvSpPr>
          <p:cNvPr id="7" name="TextBox 6"/>
          <p:cNvSpPr txBox="1"/>
          <p:nvPr/>
        </p:nvSpPr>
        <p:spPr>
          <a:xfrm>
            <a:off x="2743200" y="6197024"/>
            <a:ext cx="6400800" cy="584776"/>
          </a:xfrm>
          <a:prstGeom prst="rect">
            <a:avLst/>
          </a:prstGeom>
          <a:noFill/>
        </p:spPr>
        <p:txBody>
          <a:bodyPr wrap="square" rtlCol="0">
            <a:spAutoFit/>
          </a:bodyPr>
          <a:lstStyle/>
          <a:p>
            <a:r>
              <a:rPr lang="en-US" sz="1600" dirty="0" smtClean="0"/>
              <a:t>Time-to-notification is given as calendar days between the Step-1 deadline and when the majority of the NSPIRES notifications were sent.</a:t>
            </a:r>
            <a:endParaRPr lang="en-US" sz="1600" dirty="0"/>
          </a:p>
        </p:txBody>
      </p:sp>
      <p:sp>
        <p:nvSpPr>
          <p:cNvPr id="3" name="TextBox 2"/>
          <p:cNvSpPr txBox="1"/>
          <p:nvPr/>
        </p:nvSpPr>
        <p:spPr>
          <a:xfrm>
            <a:off x="76200" y="6581001"/>
            <a:ext cx="2161695" cy="276999"/>
          </a:xfrm>
          <a:prstGeom prst="rect">
            <a:avLst/>
          </a:prstGeom>
          <a:noFill/>
        </p:spPr>
        <p:txBody>
          <a:bodyPr wrap="none" rtlCol="0">
            <a:spAutoFit/>
          </a:bodyPr>
          <a:lstStyle/>
          <a:p>
            <a:r>
              <a:rPr lang="en-US" sz="1200" dirty="0" smtClean="0"/>
              <a:t>*A few were notified at 49 days</a:t>
            </a:r>
            <a:endParaRPr lang="en-US" sz="1200" dirty="0"/>
          </a:p>
        </p:txBody>
      </p:sp>
    </p:spTree>
    <p:extLst>
      <p:ext uri="{BB962C8B-B14F-4D97-AF65-F5344CB8AC3E}">
        <p14:creationId xmlns:p14="http://schemas.microsoft.com/office/powerpoint/2010/main" val="17397787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a:bodyPr>
          <a:lstStyle/>
          <a:p>
            <a:r>
              <a:rPr lang="en-US" sz="3600" dirty="0" smtClean="0"/>
              <a:t>Step-1 Proposal Decisions</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3254351"/>
              </p:ext>
            </p:extLst>
          </p:nvPr>
        </p:nvGraphicFramePr>
        <p:xfrm>
          <a:off x="228600" y="762000"/>
          <a:ext cx="8686800" cy="5359400"/>
        </p:xfrm>
        <a:graphic>
          <a:graphicData uri="http://schemas.openxmlformats.org/drawingml/2006/table">
            <a:tbl>
              <a:tblPr firstRow="1" bandRow="1">
                <a:tableStyleId>{5C22544A-7EE6-4342-B048-85BDC9FD1C3A}</a:tableStyleId>
              </a:tblPr>
              <a:tblGrid>
                <a:gridCol w="2286000"/>
                <a:gridCol w="1600200"/>
                <a:gridCol w="1600200"/>
                <a:gridCol w="1600200"/>
                <a:gridCol w="1600200"/>
              </a:tblGrid>
              <a:tr h="370840">
                <a:tc>
                  <a:txBody>
                    <a:bodyPr/>
                    <a:lstStyle/>
                    <a:p>
                      <a:pPr algn="ctr"/>
                      <a:r>
                        <a:rPr lang="en-US" dirty="0" smtClean="0"/>
                        <a:t>Program Name</a:t>
                      </a:r>
                      <a:endParaRPr lang="en-US" dirty="0"/>
                    </a:p>
                  </a:txBody>
                  <a:tcPr anchor="ctr"/>
                </a:tc>
                <a:tc>
                  <a:txBody>
                    <a:bodyPr/>
                    <a:lstStyle/>
                    <a:p>
                      <a:pPr algn="ctr"/>
                      <a:r>
                        <a:rPr lang="en-US" dirty="0" smtClean="0"/>
                        <a:t>Submissions</a:t>
                      </a:r>
                      <a:endParaRPr lang="en-US" dirty="0"/>
                    </a:p>
                  </a:txBody>
                  <a:tcPr anchor="ctr"/>
                </a:tc>
                <a:tc>
                  <a:txBody>
                    <a:bodyPr/>
                    <a:lstStyle/>
                    <a:p>
                      <a:pPr algn="ctr"/>
                      <a:r>
                        <a:rPr lang="en-US" dirty="0" smtClean="0"/>
                        <a:t>Encouraged</a:t>
                      </a:r>
                      <a:endParaRPr lang="en-US" dirty="0"/>
                    </a:p>
                  </a:txBody>
                  <a:tcPr anchor="ctr"/>
                </a:tc>
                <a:tc>
                  <a:txBody>
                    <a:bodyPr/>
                    <a:lstStyle/>
                    <a:p>
                      <a:pPr algn="ctr"/>
                      <a:r>
                        <a:rPr lang="en-US" dirty="0" smtClean="0"/>
                        <a:t>Discouraged</a:t>
                      </a:r>
                    </a:p>
                    <a:p>
                      <a:pPr algn="ctr"/>
                      <a:r>
                        <a:rPr lang="en-US" baseline="0" dirty="0" smtClean="0"/>
                        <a:t>(w/ redirect)</a:t>
                      </a:r>
                      <a:endParaRPr lang="en-US" dirty="0"/>
                    </a:p>
                  </a:txBody>
                  <a:tcPr anchor="ctr"/>
                </a:tc>
                <a:tc>
                  <a:txBody>
                    <a:bodyPr/>
                    <a:lstStyle/>
                    <a:p>
                      <a:pPr algn="ctr"/>
                      <a:r>
                        <a:rPr lang="en-US" dirty="0" smtClean="0"/>
                        <a:t>Discouraged (w/o redirect)</a:t>
                      </a:r>
                      <a:endParaRPr lang="en-US" dirty="0"/>
                    </a:p>
                  </a:txBody>
                  <a:tcPr anchor="ctr"/>
                </a:tc>
              </a:tr>
              <a:tr h="370840">
                <a:tc>
                  <a:txBody>
                    <a:bodyPr/>
                    <a:lstStyle/>
                    <a:p>
                      <a:r>
                        <a:rPr lang="en-US" dirty="0" smtClean="0"/>
                        <a:t>Emerging Worlds</a:t>
                      </a:r>
                      <a:endParaRPr lang="en-US" dirty="0"/>
                    </a:p>
                  </a:txBody>
                  <a:tcPr/>
                </a:tc>
                <a:tc>
                  <a:txBody>
                    <a:bodyPr/>
                    <a:lstStyle/>
                    <a:p>
                      <a:pPr algn="ctr"/>
                      <a:r>
                        <a:rPr lang="en-US" dirty="0" smtClean="0"/>
                        <a:t>217</a:t>
                      </a:r>
                      <a:endParaRPr lang="en-US" dirty="0"/>
                    </a:p>
                  </a:txBody>
                  <a:tcPr/>
                </a:tc>
                <a:tc>
                  <a:txBody>
                    <a:bodyPr/>
                    <a:lstStyle/>
                    <a:p>
                      <a:pPr algn="ctr"/>
                      <a:r>
                        <a:rPr lang="en-US" dirty="0" smtClean="0"/>
                        <a:t>195</a:t>
                      </a:r>
                      <a:endParaRPr lang="en-US" dirty="0"/>
                    </a:p>
                  </a:txBody>
                  <a:tcPr/>
                </a:tc>
                <a:tc>
                  <a:txBody>
                    <a:bodyPr/>
                    <a:lstStyle/>
                    <a:p>
                      <a:pPr algn="ctr"/>
                      <a:r>
                        <a:rPr lang="en-US" dirty="0" smtClean="0"/>
                        <a:t>19</a:t>
                      </a:r>
                      <a:endParaRPr lang="en-US" dirty="0"/>
                    </a:p>
                  </a:txBody>
                  <a:tcPr/>
                </a:tc>
                <a:tc>
                  <a:txBody>
                    <a:bodyPr/>
                    <a:lstStyle/>
                    <a:p>
                      <a:pPr algn="ctr"/>
                      <a:r>
                        <a:rPr lang="en-US" dirty="0" smtClean="0"/>
                        <a:t>4</a:t>
                      </a:r>
                      <a:endParaRPr lang="en-US" dirty="0"/>
                    </a:p>
                  </a:txBody>
                  <a:tcPr/>
                </a:tc>
              </a:tr>
              <a:tr h="370840">
                <a:tc>
                  <a:txBody>
                    <a:bodyPr/>
                    <a:lstStyle/>
                    <a:p>
                      <a:r>
                        <a:rPr lang="en-US" dirty="0" smtClean="0"/>
                        <a:t>Solar System Workings</a:t>
                      </a:r>
                      <a:endParaRPr lang="en-US" dirty="0"/>
                    </a:p>
                  </a:txBody>
                  <a:tcPr/>
                </a:tc>
                <a:tc>
                  <a:txBody>
                    <a:bodyPr/>
                    <a:lstStyle/>
                    <a:p>
                      <a:pPr algn="ctr"/>
                      <a:r>
                        <a:rPr lang="en-US" dirty="0" smtClean="0"/>
                        <a:t>505</a:t>
                      </a:r>
                      <a:endParaRPr lang="en-US" dirty="0"/>
                    </a:p>
                  </a:txBody>
                  <a:tcPr/>
                </a:tc>
                <a:tc>
                  <a:txBody>
                    <a:bodyPr/>
                    <a:lstStyle/>
                    <a:p>
                      <a:pPr algn="ctr"/>
                      <a:r>
                        <a:rPr lang="en-US" dirty="0" smtClean="0"/>
                        <a:t>470</a:t>
                      </a:r>
                      <a:endParaRPr lang="en-US" dirty="0"/>
                    </a:p>
                  </a:txBody>
                  <a:tcPr/>
                </a:tc>
                <a:tc>
                  <a:txBody>
                    <a:bodyPr/>
                    <a:lstStyle/>
                    <a:p>
                      <a:pPr algn="ctr"/>
                      <a:r>
                        <a:rPr lang="en-US" dirty="0" smtClean="0"/>
                        <a:t>35</a:t>
                      </a:r>
                      <a:endParaRPr lang="en-US" dirty="0"/>
                    </a:p>
                  </a:txBody>
                  <a:tcPr/>
                </a:tc>
                <a:tc>
                  <a:txBody>
                    <a:bodyPr/>
                    <a:lstStyle/>
                    <a:p>
                      <a:pPr algn="ctr"/>
                      <a:r>
                        <a:rPr lang="en-US" dirty="0" smtClean="0"/>
                        <a:t>0</a:t>
                      </a:r>
                      <a:endParaRPr lang="en-US" dirty="0"/>
                    </a:p>
                  </a:txBody>
                  <a:tcPr/>
                </a:tc>
              </a:tr>
              <a:tr h="370840">
                <a:tc>
                  <a:txBody>
                    <a:bodyPr/>
                    <a:lstStyle/>
                    <a:p>
                      <a:r>
                        <a:rPr lang="en-US" dirty="0" smtClean="0"/>
                        <a:t>Exobiology</a:t>
                      </a:r>
                      <a:endParaRPr lang="en-US" dirty="0"/>
                    </a:p>
                  </a:txBody>
                  <a:tcPr/>
                </a:tc>
                <a:tc>
                  <a:txBody>
                    <a:bodyPr/>
                    <a:lstStyle/>
                    <a:p>
                      <a:pPr algn="ctr"/>
                      <a:r>
                        <a:rPr lang="en-US" dirty="0" smtClean="0"/>
                        <a:t>189</a:t>
                      </a:r>
                      <a:endParaRPr lang="en-US" dirty="0"/>
                    </a:p>
                  </a:txBody>
                  <a:tcPr/>
                </a:tc>
                <a:tc>
                  <a:txBody>
                    <a:bodyPr/>
                    <a:lstStyle/>
                    <a:p>
                      <a:pPr algn="ctr"/>
                      <a:r>
                        <a:rPr lang="en-US" dirty="0" smtClean="0"/>
                        <a:t>177</a:t>
                      </a:r>
                      <a:endParaRPr lang="en-US" dirty="0"/>
                    </a:p>
                  </a:txBody>
                  <a:tcPr/>
                </a:tc>
                <a:tc>
                  <a:txBody>
                    <a:bodyPr/>
                    <a:lstStyle/>
                    <a:p>
                      <a:pPr algn="ctr"/>
                      <a:r>
                        <a:rPr lang="en-US" dirty="0" smtClean="0"/>
                        <a:t>9</a:t>
                      </a:r>
                      <a:endParaRPr lang="en-US" dirty="0"/>
                    </a:p>
                  </a:txBody>
                  <a:tcPr/>
                </a:tc>
                <a:tc>
                  <a:txBody>
                    <a:bodyPr/>
                    <a:lstStyle/>
                    <a:p>
                      <a:pPr algn="ctr"/>
                      <a:r>
                        <a:rPr lang="en-US" dirty="0" smtClean="0"/>
                        <a:t>3</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Solar</a:t>
                      </a:r>
                      <a:r>
                        <a:rPr lang="en-US" baseline="0" dirty="0" smtClean="0"/>
                        <a:t> System Obs.</a:t>
                      </a:r>
                      <a:endParaRPr lang="en-US" dirty="0" smtClean="0"/>
                    </a:p>
                  </a:txBody>
                  <a:tcPr/>
                </a:tc>
                <a:tc>
                  <a:txBody>
                    <a:bodyPr/>
                    <a:lstStyle/>
                    <a:p>
                      <a:pPr algn="ctr"/>
                      <a:r>
                        <a:rPr lang="en-US" dirty="0" smtClean="0"/>
                        <a:t>99</a:t>
                      </a:r>
                      <a:endParaRPr lang="en-US" dirty="0"/>
                    </a:p>
                  </a:txBody>
                  <a:tcPr/>
                </a:tc>
                <a:tc>
                  <a:txBody>
                    <a:bodyPr/>
                    <a:lstStyle/>
                    <a:p>
                      <a:pPr algn="ctr"/>
                      <a:r>
                        <a:rPr lang="en-US" dirty="0" smtClean="0"/>
                        <a:t>86</a:t>
                      </a:r>
                      <a:endParaRPr lang="en-US" dirty="0"/>
                    </a:p>
                  </a:txBody>
                  <a:tcPr/>
                </a:tc>
                <a:tc>
                  <a:txBody>
                    <a:bodyPr/>
                    <a:lstStyle/>
                    <a:p>
                      <a:pPr algn="ctr"/>
                      <a:r>
                        <a:rPr lang="en-US" dirty="0" smtClean="0"/>
                        <a:t>0</a:t>
                      </a:r>
                      <a:endParaRPr lang="en-US" dirty="0"/>
                    </a:p>
                  </a:txBody>
                  <a:tcPr/>
                </a:tc>
                <a:tc>
                  <a:txBody>
                    <a:bodyPr/>
                    <a:lstStyle/>
                    <a:p>
                      <a:pPr algn="ctr"/>
                      <a:r>
                        <a:rPr lang="en-US" dirty="0" smtClean="0"/>
                        <a:t>13</a:t>
                      </a:r>
                      <a:endParaRPr lang="en-US" dirty="0"/>
                    </a:p>
                  </a:txBody>
                  <a:tcPr/>
                </a:tc>
              </a:tr>
              <a:tr h="370840">
                <a:tc>
                  <a:txBody>
                    <a:bodyPr/>
                    <a:lstStyle/>
                    <a:p>
                      <a:r>
                        <a:rPr lang="en-US" dirty="0" smtClean="0"/>
                        <a:t>PDART</a:t>
                      </a:r>
                      <a:endParaRPr lang="en-US" dirty="0"/>
                    </a:p>
                  </a:txBody>
                  <a:tcPr/>
                </a:tc>
                <a:tc>
                  <a:txBody>
                    <a:bodyPr/>
                    <a:lstStyle/>
                    <a:p>
                      <a:pPr algn="ctr"/>
                      <a:r>
                        <a:rPr lang="en-US" dirty="0" smtClean="0"/>
                        <a:t>140</a:t>
                      </a:r>
                      <a:endParaRPr lang="en-US" dirty="0"/>
                    </a:p>
                  </a:txBody>
                  <a:tcPr/>
                </a:tc>
                <a:tc>
                  <a:txBody>
                    <a:bodyPr/>
                    <a:lstStyle/>
                    <a:p>
                      <a:pPr algn="ctr"/>
                      <a:r>
                        <a:rPr lang="en-US" dirty="0" smtClean="0"/>
                        <a:t>126</a:t>
                      </a:r>
                      <a:endParaRPr lang="en-US" dirty="0"/>
                    </a:p>
                  </a:txBody>
                  <a:tcPr/>
                </a:tc>
                <a:tc>
                  <a:txBody>
                    <a:bodyPr/>
                    <a:lstStyle/>
                    <a:p>
                      <a:pPr algn="ctr"/>
                      <a:r>
                        <a:rPr lang="en-US" dirty="0" smtClean="0"/>
                        <a:t>14</a:t>
                      </a:r>
                      <a:endParaRPr lang="en-US" dirty="0"/>
                    </a:p>
                  </a:txBody>
                  <a:tcPr/>
                </a:tc>
                <a:tc>
                  <a:txBody>
                    <a:bodyPr/>
                    <a:lstStyle/>
                    <a:p>
                      <a:pPr algn="ctr"/>
                      <a:r>
                        <a:rPr lang="en-US" dirty="0" smtClean="0"/>
                        <a:t>0</a:t>
                      </a:r>
                      <a:endParaRPr lang="en-US" dirty="0"/>
                    </a:p>
                  </a:txBody>
                  <a:tcPr/>
                </a:tc>
              </a:tr>
              <a:tr h="370840">
                <a:tc>
                  <a:txBody>
                    <a:bodyPr/>
                    <a:lstStyle/>
                    <a:p>
                      <a:r>
                        <a:rPr lang="en-US" dirty="0" smtClean="0"/>
                        <a:t>CDAPS</a:t>
                      </a:r>
                      <a:endParaRPr lang="en-US" dirty="0"/>
                    </a:p>
                  </a:txBody>
                  <a:tcPr/>
                </a:tc>
                <a:tc>
                  <a:txBody>
                    <a:bodyPr/>
                    <a:lstStyle/>
                    <a:p>
                      <a:pPr algn="ctr"/>
                      <a:r>
                        <a:rPr lang="en-US" dirty="0" smtClean="0"/>
                        <a:t>101</a:t>
                      </a:r>
                      <a:endParaRPr lang="en-US" dirty="0"/>
                    </a:p>
                  </a:txBody>
                  <a:tcPr/>
                </a:tc>
                <a:tc>
                  <a:txBody>
                    <a:bodyPr/>
                    <a:lstStyle/>
                    <a:p>
                      <a:pPr algn="ctr"/>
                      <a:r>
                        <a:rPr lang="en-US" dirty="0" smtClean="0"/>
                        <a:t>100</a:t>
                      </a:r>
                      <a:endParaRPr lang="en-US" dirty="0"/>
                    </a:p>
                  </a:txBody>
                  <a:tcPr/>
                </a:tc>
                <a:tc>
                  <a:txBody>
                    <a:bodyPr/>
                    <a:lstStyle/>
                    <a:p>
                      <a:pPr algn="ctr"/>
                      <a:r>
                        <a:rPr lang="en-US" dirty="0" smtClean="0"/>
                        <a:t>0</a:t>
                      </a:r>
                      <a:endParaRPr lang="en-US" dirty="0"/>
                    </a:p>
                  </a:txBody>
                  <a:tcPr/>
                </a:tc>
                <a:tc>
                  <a:txBody>
                    <a:bodyPr/>
                    <a:lstStyle/>
                    <a:p>
                      <a:pPr algn="ctr"/>
                      <a:r>
                        <a:rPr lang="en-US" dirty="0" smtClean="0"/>
                        <a:t>1</a:t>
                      </a:r>
                      <a:endParaRPr lang="en-US" dirty="0"/>
                    </a:p>
                  </a:txBody>
                  <a:tcPr/>
                </a:tc>
              </a:tr>
              <a:tr h="370840">
                <a:tc>
                  <a:txBody>
                    <a:bodyPr/>
                    <a:lstStyle/>
                    <a:p>
                      <a:r>
                        <a:rPr lang="en-US" dirty="0" smtClean="0"/>
                        <a:t>DDAP</a:t>
                      </a:r>
                      <a:endParaRPr lang="en-US" dirty="0"/>
                    </a:p>
                  </a:txBody>
                  <a:tcPr/>
                </a:tc>
                <a:tc>
                  <a:txBody>
                    <a:bodyPr/>
                    <a:lstStyle/>
                    <a:p>
                      <a:pPr algn="ctr"/>
                      <a:r>
                        <a:rPr lang="en-US" dirty="0" smtClean="0"/>
                        <a:t>31</a:t>
                      </a:r>
                      <a:endParaRPr lang="en-US" dirty="0"/>
                    </a:p>
                  </a:txBody>
                  <a:tcPr/>
                </a:tc>
                <a:tc>
                  <a:txBody>
                    <a:bodyPr/>
                    <a:lstStyle/>
                    <a:p>
                      <a:pPr algn="ctr"/>
                      <a:r>
                        <a:rPr lang="en-US" dirty="0" smtClean="0"/>
                        <a:t>30</a:t>
                      </a:r>
                      <a:endParaRPr lang="en-US" dirty="0"/>
                    </a:p>
                  </a:txBody>
                  <a:tcPr/>
                </a:tc>
                <a:tc>
                  <a:txBody>
                    <a:bodyPr/>
                    <a:lstStyle/>
                    <a:p>
                      <a:pPr algn="ctr"/>
                      <a:r>
                        <a:rPr lang="en-US" dirty="0" smtClean="0"/>
                        <a:t>0</a:t>
                      </a:r>
                      <a:endParaRPr lang="en-US" dirty="0"/>
                    </a:p>
                  </a:txBody>
                  <a:tcPr/>
                </a:tc>
                <a:tc>
                  <a:txBody>
                    <a:bodyPr/>
                    <a:lstStyle/>
                    <a:p>
                      <a:pPr algn="ctr"/>
                      <a:r>
                        <a:rPr lang="en-US" dirty="0" smtClean="0"/>
                        <a:t>1</a:t>
                      </a:r>
                      <a:endParaRPr lang="en-US" dirty="0"/>
                    </a:p>
                  </a:txBody>
                  <a:tcPr/>
                </a:tc>
              </a:tr>
              <a:tr h="370840">
                <a:tc>
                  <a:txBody>
                    <a:bodyPr/>
                    <a:lstStyle/>
                    <a:p>
                      <a:r>
                        <a:rPr lang="en-US" dirty="0" smtClean="0"/>
                        <a:t>LARS</a:t>
                      </a:r>
                      <a:endParaRPr lang="en-US" dirty="0"/>
                    </a:p>
                  </a:txBody>
                  <a:tcPr/>
                </a:tc>
                <a:tc>
                  <a:txBody>
                    <a:bodyPr/>
                    <a:lstStyle/>
                    <a:p>
                      <a:pPr algn="ctr"/>
                      <a:r>
                        <a:rPr lang="en-US" dirty="0" smtClean="0"/>
                        <a:t>29</a:t>
                      </a:r>
                      <a:endParaRPr lang="en-US" dirty="0"/>
                    </a:p>
                  </a:txBody>
                  <a:tcPr/>
                </a:tc>
                <a:tc>
                  <a:txBody>
                    <a:bodyPr/>
                    <a:lstStyle/>
                    <a:p>
                      <a:pPr algn="ctr"/>
                      <a:r>
                        <a:rPr lang="en-US" dirty="0" smtClean="0"/>
                        <a:t>29</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r>
              <a:tr h="370840">
                <a:tc>
                  <a:txBody>
                    <a:bodyPr/>
                    <a:lstStyle/>
                    <a:p>
                      <a:r>
                        <a:rPr lang="en-US" dirty="0" smtClean="0"/>
                        <a:t>Exoplanets</a:t>
                      </a:r>
                      <a:endParaRPr lang="en-US" dirty="0"/>
                    </a:p>
                  </a:txBody>
                  <a:tcPr/>
                </a:tc>
                <a:tc>
                  <a:txBody>
                    <a:bodyPr/>
                    <a:lstStyle/>
                    <a:p>
                      <a:pPr algn="ctr"/>
                      <a:r>
                        <a:rPr lang="en-US" dirty="0" smtClean="0"/>
                        <a:t>168</a:t>
                      </a:r>
                      <a:endParaRPr lang="en-US" dirty="0"/>
                    </a:p>
                  </a:txBody>
                  <a:tcPr/>
                </a:tc>
                <a:tc>
                  <a:txBody>
                    <a:bodyPr/>
                    <a:lstStyle/>
                    <a:p>
                      <a:pPr algn="ctr"/>
                      <a:r>
                        <a:rPr lang="en-US" dirty="0" smtClean="0"/>
                        <a:t>162</a:t>
                      </a:r>
                      <a:endParaRPr lang="en-US" dirty="0"/>
                    </a:p>
                  </a:txBody>
                  <a:tcPr/>
                </a:tc>
                <a:tc>
                  <a:txBody>
                    <a:bodyPr/>
                    <a:lstStyle/>
                    <a:p>
                      <a:pPr algn="ctr"/>
                      <a:r>
                        <a:rPr lang="en-US" dirty="0" smtClean="0"/>
                        <a:t>2</a:t>
                      </a:r>
                      <a:endParaRPr lang="en-US" dirty="0"/>
                    </a:p>
                  </a:txBody>
                  <a:tcPr/>
                </a:tc>
                <a:tc>
                  <a:txBody>
                    <a:bodyPr/>
                    <a:lstStyle/>
                    <a:p>
                      <a:pPr algn="ctr"/>
                      <a:r>
                        <a:rPr lang="en-US" dirty="0" smtClean="0"/>
                        <a:t>4</a:t>
                      </a:r>
                      <a:endParaRPr lang="en-US" dirty="0"/>
                    </a:p>
                  </a:txBody>
                  <a:tcPr/>
                </a:tc>
              </a:tr>
              <a:tr h="370840">
                <a:tc>
                  <a:txBody>
                    <a:bodyPr/>
                    <a:lstStyle/>
                    <a:p>
                      <a:r>
                        <a:rPr lang="en-US" dirty="0" smtClean="0"/>
                        <a:t>PSTAR</a:t>
                      </a:r>
                      <a:endParaRPr lang="en-US" dirty="0"/>
                    </a:p>
                  </a:txBody>
                  <a:tcPr/>
                </a:tc>
                <a:tc>
                  <a:txBody>
                    <a:bodyPr/>
                    <a:lstStyle/>
                    <a:p>
                      <a:pPr algn="ctr"/>
                      <a:r>
                        <a:rPr lang="en-US" dirty="0" smtClean="0"/>
                        <a:t>69</a:t>
                      </a:r>
                      <a:endParaRPr lang="en-US" dirty="0"/>
                    </a:p>
                  </a:txBody>
                  <a:tcPr/>
                </a:tc>
                <a:tc>
                  <a:txBody>
                    <a:bodyPr/>
                    <a:lstStyle/>
                    <a:p>
                      <a:pPr algn="ctr"/>
                      <a:r>
                        <a:rPr lang="en-US" dirty="0" smtClean="0"/>
                        <a:t>55</a:t>
                      </a:r>
                      <a:endParaRPr lang="en-US" dirty="0"/>
                    </a:p>
                  </a:txBody>
                  <a:tcPr/>
                </a:tc>
                <a:tc>
                  <a:txBody>
                    <a:bodyPr/>
                    <a:lstStyle/>
                    <a:p>
                      <a:pPr algn="ctr"/>
                      <a:r>
                        <a:rPr lang="en-US" dirty="0" smtClean="0"/>
                        <a:t>14</a:t>
                      </a:r>
                      <a:endParaRPr lang="en-US" dirty="0"/>
                    </a:p>
                  </a:txBody>
                  <a:tcPr/>
                </a:tc>
                <a:tc>
                  <a:txBody>
                    <a:bodyPr/>
                    <a:lstStyle/>
                    <a:p>
                      <a:pPr algn="ctr"/>
                      <a:r>
                        <a:rPr lang="en-US" dirty="0" smtClean="0"/>
                        <a:t>0</a:t>
                      </a:r>
                      <a:endParaRPr lang="en-US" dirty="0"/>
                    </a:p>
                  </a:txBody>
                  <a:tcPr/>
                </a:tc>
              </a:tr>
              <a:tr h="370840">
                <a:tc>
                  <a:txBody>
                    <a:bodyPr/>
                    <a:lstStyle/>
                    <a:p>
                      <a:r>
                        <a:rPr lang="en-US" dirty="0" smtClean="0"/>
                        <a:t>LDAP</a:t>
                      </a:r>
                      <a:endParaRPr lang="en-US" dirty="0"/>
                    </a:p>
                  </a:txBody>
                  <a:tcPr/>
                </a:tc>
                <a:tc>
                  <a:txBody>
                    <a:bodyPr/>
                    <a:lstStyle/>
                    <a:p>
                      <a:pPr algn="ctr"/>
                      <a:r>
                        <a:rPr lang="en-US" dirty="0" smtClean="0"/>
                        <a:t>80</a:t>
                      </a:r>
                      <a:endParaRPr lang="en-US" dirty="0"/>
                    </a:p>
                  </a:txBody>
                  <a:tcPr/>
                </a:tc>
                <a:tc>
                  <a:txBody>
                    <a:bodyPr/>
                    <a:lstStyle/>
                    <a:p>
                      <a:pPr algn="ctr"/>
                      <a:r>
                        <a:rPr lang="en-US" dirty="0" smtClean="0"/>
                        <a:t>72</a:t>
                      </a:r>
                      <a:endParaRPr lang="en-US" dirty="0"/>
                    </a:p>
                  </a:txBody>
                  <a:tcPr/>
                </a:tc>
                <a:tc>
                  <a:txBody>
                    <a:bodyPr/>
                    <a:lstStyle/>
                    <a:p>
                      <a:pPr algn="ctr"/>
                      <a:r>
                        <a:rPr lang="en-US" dirty="0" smtClean="0"/>
                        <a:t>6</a:t>
                      </a:r>
                      <a:endParaRPr lang="en-US" dirty="0"/>
                    </a:p>
                  </a:txBody>
                  <a:tcPr/>
                </a:tc>
                <a:tc>
                  <a:txBody>
                    <a:bodyPr/>
                    <a:lstStyle/>
                    <a:p>
                      <a:pPr algn="ctr"/>
                      <a:r>
                        <a:rPr lang="en-US" dirty="0" smtClean="0"/>
                        <a:t>2</a:t>
                      </a:r>
                      <a:endParaRPr lang="en-US" dirty="0"/>
                    </a:p>
                  </a:txBody>
                  <a:tcPr/>
                </a:tc>
              </a:tr>
              <a:tr h="370840">
                <a:tc>
                  <a:txBody>
                    <a:bodyPr/>
                    <a:lstStyle/>
                    <a:p>
                      <a:endParaRPr lang="en-US" dirty="0"/>
                    </a:p>
                  </a:txBody>
                  <a:tcPr>
                    <a:noFill/>
                  </a:tcPr>
                </a:tc>
                <a:tc>
                  <a:txBody>
                    <a:bodyPr/>
                    <a:lstStyle/>
                    <a:p>
                      <a:pPr algn="ctr"/>
                      <a:r>
                        <a:rPr lang="en-US" dirty="0" smtClean="0"/>
                        <a:t>1765</a:t>
                      </a:r>
                      <a:endParaRPr lang="en-US" dirty="0"/>
                    </a:p>
                  </a:txBody>
                  <a:tcPr>
                    <a:solidFill>
                      <a:schemeClr val="tx2">
                        <a:lumMod val="60000"/>
                        <a:lumOff val="40000"/>
                      </a:schemeClr>
                    </a:solidFill>
                  </a:tcPr>
                </a:tc>
                <a:tc>
                  <a:txBody>
                    <a:bodyPr/>
                    <a:lstStyle/>
                    <a:p>
                      <a:pPr algn="ctr"/>
                      <a:r>
                        <a:rPr lang="en-US" dirty="0" smtClean="0"/>
                        <a:t>1635</a:t>
                      </a:r>
                      <a:endParaRPr lang="en-US" dirty="0"/>
                    </a:p>
                  </a:txBody>
                  <a:tcPr>
                    <a:solidFill>
                      <a:schemeClr val="tx2">
                        <a:lumMod val="60000"/>
                        <a:lumOff val="40000"/>
                      </a:schemeClr>
                    </a:solidFill>
                  </a:tcPr>
                </a:tc>
                <a:tc>
                  <a:txBody>
                    <a:bodyPr/>
                    <a:lstStyle/>
                    <a:p>
                      <a:pPr algn="ctr"/>
                      <a:r>
                        <a:rPr lang="en-US" dirty="0" smtClean="0"/>
                        <a:t>102</a:t>
                      </a:r>
                      <a:endParaRPr lang="en-US" dirty="0"/>
                    </a:p>
                  </a:txBody>
                  <a:tcPr>
                    <a:solidFill>
                      <a:schemeClr val="tx2">
                        <a:lumMod val="60000"/>
                        <a:lumOff val="40000"/>
                      </a:schemeClr>
                    </a:solidFill>
                  </a:tcPr>
                </a:tc>
                <a:tc>
                  <a:txBody>
                    <a:bodyPr/>
                    <a:lstStyle/>
                    <a:p>
                      <a:pPr algn="ctr"/>
                      <a:r>
                        <a:rPr lang="en-US" dirty="0" smtClean="0"/>
                        <a:t>28</a:t>
                      </a:r>
                      <a:endParaRPr lang="en-US" dirty="0"/>
                    </a:p>
                  </a:txBody>
                  <a:tcPr>
                    <a:solidFill>
                      <a:schemeClr val="tx2">
                        <a:lumMod val="60000"/>
                        <a:lumOff val="40000"/>
                      </a:schemeClr>
                    </a:solidFill>
                  </a:tcPr>
                </a:tc>
              </a:tr>
            </a:tbl>
          </a:graphicData>
        </a:graphic>
      </p:graphicFrame>
      <p:sp>
        <p:nvSpPr>
          <p:cNvPr id="7" name="Content Placeholder 2"/>
          <p:cNvSpPr txBox="1">
            <a:spLocks/>
          </p:cNvSpPr>
          <p:nvPr/>
        </p:nvSpPr>
        <p:spPr>
          <a:xfrm>
            <a:off x="838200" y="5943600"/>
            <a:ext cx="8153400" cy="762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1800" dirty="0"/>
          </a:p>
        </p:txBody>
      </p:sp>
    </p:spTree>
    <p:extLst>
      <p:ext uri="{BB962C8B-B14F-4D97-AF65-F5344CB8AC3E}">
        <p14:creationId xmlns:p14="http://schemas.microsoft.com/office/powerpoint/2010/main" val="350329253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22459</TotalTime>
  <Words>3062</Words>
  <Application>Microsoft Macintosh PowerPoint</Application>
  <PresentationFormat>On-screen Show (4:3)</PresentationFormat>
  <Paragraphs>667</Paragraphs>
  <Slides>27</Slides>
  <Notes>15</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Planetary Science R&amp;A</vt:lpstr>
      <vt:lpstr>Outline</vt:lpstr>
      <vt:lpstr>PowerPoint Presentation</vt:lpstr>
      <vt:lpstr>PSD R&amp;A Program List</vt:lpstr>
      <vt:lpstr>PowerPoint Presentation</vt:lpstr>
      <vt:lpstr>Effects of longer grants</vt:lpstr>
      <vt:lpstr>PSD Budget</vt:lpstr>
      <vt:lpstr>Step-1 Proposal Decisions</vt:lpstr>
      <vt:lpstr>Step-1 Proposal Decisions</vt:lpstr>
      <vt:lpstr>Step-2 Proposal Submissions</vt:lpstr>
      <vt:lpstr>Step-2 Proposal Team Changes</vt:lpstr>
      <vt:lpstr>Step-2 Proposal Submissions Focusing in on Solar System Workings (SSW) </vt:lpstr>
      <vt:lpstr>Step-2 Proposal Submissions in SSW</vt:lpstr>
      <vt:lpstr>Step-2 Proposal Submissions to SSW</vt:lpstr>
      <vt:lpstr>Step-2 Proposal Submissions to SSW</vt:lpstr>
      <vt:lpstr>Step-2 Proposal Submissions</vt:lpstr>
      <vt:lpstr>Step-2 Proposal Submissions</vt:lpstr>
      <vt:lpstr>PDART Overview</vt:lpstr>
      <vt:lpstr>PDART Step-1 Proposals</vt:lpstr>
      <vt:lpstr>The End</vt:lpstr>
      <vt:lpstr>Two-Step Review Process</vt:lpstr>
      <vt:lpstr>Two-Step Review Process</vt:lpstr>
      <vt:lpstr>Two-Step Review Process</vt:lpstr>
      <vt:lpstr>Two-Step Review Process</vt:lpstr>
      <vt:lpstr>Step-2 Review: Conflict of Interest</vt:lpstr>
      <vt:lpstr>Step-2 Review: Conflict of Interest</vt:lpstr>
      <vt:lpstr>Step-2 Review: Panel Organization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Leisner, Jared S. (HQ-LM000)[SMART DATA SOLUTIONS]</dc:creator>
  <cp:lastModifiedBy>Jonathan Rall</cp:lastModifiedBy>
  <cp:revision>347</cp:revision>
  <dcterms:created xsi:type="dcterms:W3CDTF">2014-07-03T00:58:10Z</dcterms:created>
  <dcterms:modified xsi:type="dcterms:W3CDTF">2014-11-07T16:30:43Z</dcterms:modified>
</cp:coreProperties>
</file>