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88" r:id="rId2"/>
    <p:sldId id="303" r:id="rId3"/>
    <p:sldId id="258" r:id="rId4"/>
    <p:sldId id="274" r:id="rId5"/>
    <p:sldId id="302" r:id="rId6"/>
    <p:sldId id="277" r:id="rId7"/>
    <p:sldId id="278" r:id="rId8"/>
    <p:sldId id="282" r:id="rId9"/>
    <p:sldId id="287" r:id="rId10"/>
    <p:sldId id="298" r:id="rId11"/>
    <p:sldId id="305" r:id="rId12"/>
    <p:sldId id="283" r:id="rId13"/>
    <p:sldId id="279" r:id="rId14"/>
    <p:sldId id="272" r:id="rId15"/>
    <p:sldId id="292" r:id="rId16"/>
    <p:sldId id="299" r:id="rId17"/>
    <p:sldId id="306" r:id="rId18"/>
    <p:sldId id="291" r:id="rId19"/>
    <p:sldId id="289" r:id="rId20"/>
    <p:sldId id="307" r:id="rId21"/>
    <p:sldId id="304" r:id="rId22"/>
    <p:sldId id="308" r:id="rId23"/>
    <p:sldId id="309" r:id="rId24"/>
    <p:sldId id="297" r:id="rId25"/>
    <p:sldId id="301" r:id="rId26"/>
    <p:sldId id="276" r:id="rId27"/>
    <p:sldId id="294" r:id="rId28"/>
    <p:sldId id="295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DF"/>
    <a:srgbClr val="FFC86C"/>
    <a:srgbClr val="522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FDB2F-4F54-E24D-B04E-C651AB694B4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B5C7F-B60E-F045-BFE9-DEBCD5334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2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B5C7F-B60E-F045-BFE9-DEBCD5334C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173-ADA8-4588-A6EE-A13A057C0FEE}" type="datetime1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899C-7FCB-44F1-9F64-392BA0623DEF}" type="datetime1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8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A69-98F0-4707-B51B-53461BB82749}" type="datetime1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86BA-E814-4509-BA20-32C6DDDE9B5A}" type="datetime1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40C0-3BCD-4D42-AA4F-69770D61B356}" type="datetime1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7E2E-22D7-4968-85FA-65EB91950265}" type="datetime1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182D-E3C4-410D-8CF7-5F41F5B60EEF}" type="datetime1">
              <a:rPr lang="en-US" smtClean="0"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09B-8989-469F-B029-24B3174ECCBB}" type="datetime1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7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F438-6DAF-4402-94F1-6D5BFF71BC13}" type="datetime1">
              <a:rPr lang="en-US" smtClean="0"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0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C3C9-AAC0-46FC-AA98-6B20EB77D75A}" type="datetime1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5162-21A7-4490-91B6-93EF24B47D6B}" type="datetime1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24159-8057-4CAC-936F-C1C270DAD816}" type="datetime1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C200-C61F-7E46-80B4-2349CEFB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attachments/131083/public/Dan-Evans_AST_Individual_Investigator_Programs-AAAC_Meeting.pdf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20725"/>
            <a:ext cx="7772400" cy="2670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AAAC Proposal Pressures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	Study Group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Interim Report Summary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1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</a:rPr>
              <a:t>Keivan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Stassun</a:t>
            </a:r>
            <a:r>
              <a:rPr lang="en-US" sz="2800" i="1" dirty="0" smtClean="0">
                <a:solidFill>
                  <a:schemeClr val="tx1"/>
                </a:solidFill>
              </a:rPr>
              <a:t>, Vanderbilt University</a:t>
            </a:r>
            <a:endParaRPr lang="en-US" sz="2800" i="1" dirty="0" smtClean="0">
              <a:solidFill>
                <a:schemeClr val="tx1"/>
              </a:solidFill>
            </a:endParaRPr>
          </a:p>
          <a:p>
            <a:r>
              <a:rPr lang="en-US" sz="2800" i="1" dirty="0" smtClean="0">
                <a:solidFill>
                  <a:schemeClr val="tx1"/>
                </a:solidFill>
              </a:rPr>
              <a:t>October 6, </a:t>
            </a:r>
            <a:r>
              <a:rPr lang="en-US" sz="2800" i="1" dirty="0" smtClean="0">
                <a:solidFill>
                  <a:schemeClr val="tx1"/>
                </a:solidFill>
              </a:rPr>
              <a:t>2015  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NASA </a:t>
            </a:r>
            <a:r>
              <a:rPr lang="en-US" sz="2800" i="1" dirty="0" smtClean="0">
                <a:solidFill>
                  <a:schemeClr val="tx1"/>
                </a:solidFill>
              </a:rPr>
              <a:t>PS</a:t>
            </a:r>
            <a:r>
              <a:rPr lang="en-US" sz="2800" i="1" dirty="0" smtClean="0">
                <a:solidFill>
                  <a:schemeClr val="tx1"/>
                </a:solidFill>
              </a:rPr>
              <a:t>S </a:t>
            </a:r>
            <a:r>
              <a:rPr lang="en-US" sz="2800" i="1" dirty="0" smtClean="0">
                <a:solidFill>
                  <a:schemeClr val="tx1"/>
                </a:solidFill>
              </a:rPr>
              <a:t>Meeting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7740"/>
            <a:ext cx="907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00000"/>
                </a:solidFill>
              </a:rPr>
              <a:t>Summary of Proposal Pressure 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" y="698500"/>
            <a:ext cx="90043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The proposal selection rate for NSF Astronomical Sciences </a:t>
            </a:r>
            <a:r>
              <a:rPr lang="en-US" sz="2000" dirty="0"/>
              <a:t>and </a:t>
            </a:r>
            <a:r>
              <a:rPr lang="en-US" sz="2000" dirty="0" smtClean="0"/>
              <a:t>NASA</a:t>
            </a:r>
            <a:r>
              <a:rPr lang="en-US" sz="2000" dirty="0"/>
              <a:t> </a:t>
            </a:r>
            <a:r>
              <a:rPr lang="en-US" sz="2000" dirty="0" smtClean="0"/>
              <a:t>Astrophysics 		has been halved, from approximately 30% to 15% in the last decade.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Similar trends observed in NASA </a:t>
            </a:r>
            <a:r>
              <a:rPr lang="en-US" sz="2000" dirty="0" err="1" smtClean="0"/>
              <a:t>Heliophysics</a:t>
            </a:r>
            <a:r>
              <a:rPr lang="en-US" sz="2000" dirty="0" smtClean="0"/>
              <a:t> and Planetary Science Divisions 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Trends can be seen overall, but details in individual programs are complicated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Programmatic changes or cancellations/suspensions </a:t>
            </a:r>
            <a:br>
              <a:rPr lang="en-US" sz="2000" dirty="0" smtClean="0"/>
            </a:br>
            <a:r>
              <a:rPr lang="en-US" sz="2000" dirty="0" smtClean="0"/>
              <a:t>		Fewer statistics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Changes in the size of awards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NSF Particle Astrophysics and </a:t>
            </a:r>
            <a:r>
              <a:rPr lang="en-US" sz="2000" dirty="0" err="1" smtClean="0"/>
              <a:t>Heliophysics</a:t>
            </a:r>
            <a:r>
              <a:rPr lang="en-US" sz="2000" dirty="0" smtClean="0"/>
              <a:t> programs are highly variable </a:t>
            </a:r>
            <a:br>
              <a:rPr lang="en-US" sz="2000" dirty="0" smtClean="0"/>
            </a:br>
            <a:r>
              <a:rPr lang="en-US" sz="2000" dirty="0" smtClean="0"/>
              <a:t>		Again, program size makes statistics difficult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Trend is downward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DOE High Energy Physics Program has a different funding model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Success rate has stayed stable above 50% in Cosmic Frontier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Only 3 years of comparative review panel data available	</a:t>
            </a:r>
            <a:r>
              <a:rPr lang="en-US" sz="2000" dirty="0"/>
              <a:t>	</a:t>
            </a:r>
            <a:r>
              <a:rPr lang="en-US" sz="2000" dirty="0" smtClean="0"/>
              <a:t>		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7400" y="611923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Next, drill down to understand demographics 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0551" y="891659"/>
            <a:ext cx="802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are some of the causes for the change in proposal success rates?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0551" y="2647950"/>
            <a:ext cx="765333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Changes in PI submission rate?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Changes in number of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PIs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Changes in PI demographics (age, institutions)?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Changes in Quality of proposals?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Proposal recycling?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Changes in the size of proposed budgets?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Changes (or lack thereof) in Agency budgets?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9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00000"/>
                </a:solidFill>
              </a:rPr>
              <a:t>Most NSF/AST and NASA/APD Proposals are Single Proposals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828800"/>
            <a:ext cx="7200900" cy="38420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36751" y="5889934"/>
            <a:ext cx="5645149" cy="40011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NSF</a:t>
            </a:r>
            <a:r>
              <a:rPr lang="en-US" sz="2000" dirty="0"/>
              <a:t> </a:t>
            </a:r>
            <a:r>
              <a:rPr lang="en-US" sz="2000" dirty="0" smtClean="0"/>
              <a:t>Astronomy</a:t>
            </a:r>
            <a:r>
              <a:rPr lang="en-US" sz="2000" dirty="0"/>
              <a:t> </a:t>
            </a:r>
            <a:r>
              <a:rPr lang="en-US" sz="2000" dirty="0" smtClean="0"/>
              <a:t>        Only ~ 15% Multiple Proposals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3549" y="1089560"/>
            <a:ext cx="842327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Proposal Increase </a:t>
            </a:r>
            <a:r>
              <a:rPr lang="en-US" sz="2400" i="1" dirty="0" smtClean="0">
                <a:solidFill>
                  <a:schemeClr val="bg1"/>
                </a:solidFill>
                <a:sym typeface="Wingdings"/>
              </a:rPr>
              <a:t> </a:t>
            </a:r>
            <a:r>
              <a:rPr lang="en-US" sz="2400" i="1" dirty="0" smtClean="0">
                <a:solidFill>
                  <a:schemeClr val="bg1"/>
                </a:solidFill>
              </a:rPr>
              <a:t>The Actual </a:t>
            </a:r>
            <a:r>
              <a:rPr lang="en-US" sz="2400" i="1" dirty="0">
                <a:solidFill>
                  <a:schemeClr val="bg1"/>
                </a:solidFill>
              </a:rPr>
              <a:t>N</a:t>
            </a:r>
            <a:r>
              <a:rPr lang="en-US" sz="2400" i="1" dirty="0" smtClean="0">
                <a:solidFill>
                  <a:schemeClr val="bg1"/>
                </a:solidFill>
              </a:rPr>
              <a:t>umber of Unique PIs is rising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4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83" y="3708400"/>
            <a:ext cx="5677818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800" y="2520"/>
            <a:ext cx="669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Fraction of Proposals by age of PI (NSF/AST)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4335" y="646481"/>
            <a:ext cx="5568865" cy="3061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300" y="4900880"/>
            <a:ext cx="2933700" cy="1323439"/>
          </a:xfrm>
          <a:prstGeom prst="rect">
            <a:avLst/>
          </a:prstGeom>
          <a:solidFill>
            <a:srgbClr val="D9D9D9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 doesn’t depend on gender.  Slight increase in women in the younger pool is encouraging. 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771900" y="4445000"/>
            <a:ext cx="723900" cy="2133600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4572000"/>
            <a:ext cx="134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M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562600"/>
            <a:ext cx="86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F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6095999" y="977899"/>
            <a:ext cx="831851" cy="4730750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500" y="939800"/>
            <a:ext cx="3492500" cy="3170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“Postdoc Problem”</a:t>
            </a:r>
          </a:p>
          <a:p>
            <a:endParaRPr lang="en-US" sz="1400" dirty="0"/>
          </a:p>
          <a:p>
            <a:r>
              <a:rPr lang="en-US" sz="2000" dirty="0" smtClean="0"/>
              <a:t>The suggestion that recent generous postdoc fellowship programs and targeted encouragement have boosted one segment of the population that is now moving through the system as an increased PI pool   </a:t>
            </a:r>
            <a:br>
              <a:rPr lang="en-US" sz="2000" dirty="0" smtClean="0"/>
            </a:br>
            <a:r>
              <a:rPr lang="en-US" sz="2000" dirty="0" smtClean="0"/>
              <a:t>            </a:t>
            </a:r>
            <a:r>
              <a:rPr lang="en-US" sz="2000" b="1" dirty="0" smtClean="0">
                <a:solidFill>
                  <a:srgbClr val="FF0000"/>
                </a:solidFill>
              </a:rPr>
              <a:t>… is NOT true.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48" y="1111608"/>
            <a:ext cx="862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2347"/>
                </a:solidFill>
              </a:rPr>
              <a:t>Reviewer rating is not a good merit indicator for NSF  or DOE/HEP Cosmic </a:t>
            </a:r>
            <a:r>
              <a:rPr lang="en-US" dirty="0" smtClean="0">
                <a:solidFill>
                  <a:srgbClr val="522347"/>
                </a:solidFill>
              </a:rPr>
              <a:t>Frontier</a:t>
            </a:r>
            <a:endParaRPr lang="en-US" dirty="0">
              <a:solidFill>
                <a:srgbClr val="522347"/>
              </a:solidFill>
            </a:endParaRPr>
          </a:p>
          <a:p>
            <a:r>
              <a:rPr lang="en-US" dirty="0">
                <a:solidFill>
                  <a:srgbClr val="522347"/>
                </a:solidFill>
              </a:rPr>
              <a:t>NASA </a:t>
            </a:r>
            <a:r>
              <a:rPr lang="en-US" dirty="0" smtClean="0">
                <a:solidFill>
                  <a:srgbClr val="522347"/>
                </a:solidFill>
              </a:rPr>
              <a:t>reviewer ratings are more reliable,</a:t>
            </a:r>
            <a:br>
              <a:rPr lang="en-US" dirty="0" smtClean="0">
                <a:solidFill>
                  <a:srgbClr val="522347"/>
                </a:solidFill>
              </a:rPr>
            </a:br>
            <a:r>
              <a:rPr lang="en-US" dirty="0" smtClean="0">
                <a:solidFill>
                  <a:srgbClr val="522347"/>
                </a:solidFill>
              </a:rPr>
              <a:t>            but anecdotal </a:t>
            </a:r>
            <a:r>
              <a:rPr lang="en-US" dirty="0">
                <a:solidFill>
                  <a:srgbClr val="522347"/>
                </a:solidFill>
              </a:rPr>
              <a:t>evidence for NSF and DOE is in line with data from NASA</a:t>
            </a:r>
          </a:p>
          <a:p>
            <a:endParaRPr lang="en-US" dirty="0">
              <a:solidFill>
                <a:srgbClr val="52234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48" y="182740"/>
            <a:ext cx="902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Is </a:t>
            </a:r>
            <a:r>
              <a:rPr lang="en-US" sz="2800" u="sng" dirty="0">
                <a:solidFill>
                  <a:srgbClr val="800000"/>
                </a:solidFill>
              </a:rPr>
              <a:t>the number of Excellent Proposals </a:t>
            </a:r>
            <a:r>
              <a:rPr lang="en-US" sz="2800" u="sng" dirty="0" smtClean="0">
                <a:solidFill>
                  <a:srgbClr val="800000"/>
                </a:solidFill>
              </a:rPr>
              <a:t>funded </a:t>
            </a:r>
            <a:r>
              <a:rPr lang="en-US" sz="2800" u="sng" dirty="0">
                <a:solidFill>
                  <a:srgbClr val="800000"/>
                </a:solidFill>
              </a:rPr>
              <a:t>going </a:t>
            </a:r>
            <a:r>
              <a:rPr lang="en-US" sz="2800" u="sng" dirty="0" smtClean="0">
                <a:solidFill>
                  <a:srgbClr val="800000"/>
                </a:solidFill>
              </a:rPr>
              <a:t>down?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600" y="707417"/>
            <a:ext cx="6972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		</a:t>
            </a:r>
            <a:r>
              <a:rPr lang="en-US" sz="2400" i="1" dirty="0">
                <a:solidFill>
                  <a:srgbClr val="800000"/>
                </a:solidFill>
              </a:rPr>
              <a:t>	Quantifying this takes a figure of merit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48" y="2192883"/>
            <a:ext cx="515810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500" y="5450433"/>
            <a:ext cx="8940800" cy="1107996"/>
          </a:xfrm>
          <a:prstGeom prst="rect">
            <a:avLst/>
          </a:prstGeom>
          <a:solidFill>
            <a:srgbClr val="FFEDDF"/>
          </a:solidFill>
          <a:ln w="28575" cmpd="sng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All SMD ROSES: Number </a:t>
            </a:r>
            <a:r>
              <a:rPr lang="en-US" dirty="0"/>
              <a:t>of funded proposals in the VG category </a:t>
            </a:r>
            <a:r>
              <a:rPr lang="en-US" dirty="0" smtClean="0"/>
              <a:t>was 45</a:t>
            </a:r>
            <a:r>
              <a:rPr lang="en-US" dirty="0"/>
              <a:t>% in 2007-2008 </a:t>
            </a:r>
            <a:endParaRPr lang="en-US" dirty="0" smtClean="0"/>
          </a:p>
          <a:p>
            <a:r>
              <a:rPr lang="en-US" dirty="0" smtClean="0"/>
              <a:t>Funded from Plot : 25</a:t>
            </a:r>
            <a:r>
              <a:rPr lang="en-US" dirty="0"/>
              <a:t>% </a:t>
            </a:r>
            <a:r>
              <a:rPr lang="en-US" dirty="0" smtClean="0"/>
              <a:t>VG  (2012)  </a:t>
            </a:r>
            <a:r>
              <a:rPr lang="en-US" dirty="0" smtClean="0">
                <a:sym typeface="Wingdings"/>
              </a:rPr>
              <a:t>  </a:t>
            </a:r>
            <a:r>
              <a:rPr lang="en-US" dirty="0" smtClean="0"/>
              <a:t>7</a:t>
            </a:r>
            <a:r>
              <a:rPr lang="en-US" dirty="0"/>
              <a:t>%  </a:t>
            </a:r>
            <a:r>
              <a:rPr lang="en-US" dirty="0" smtClean="0"/>
              <a:t>(2013)</a:t>
            </a:r>
          </a:p>
          <a:p>
            <a:endParaRPr lang="en-US" sz="1200" dirty="0" smtClean="0"/>
          </a:p>
          <a:p>
            <a:r>
              <a:rPr lang="en-US" dirty="0" smtClean="0"/>
              <a:t>The Loss is in the VG category, while VG</a:t>
            </a:r>
            <a:r>
              <a:rPr lang="en-US" dirty="0"/>
              <a:t>/E and E remain stable at &gt;75% and &gt;90% </a:t>
            </a:r>
            <a:r>
              <a:rPr lang="en-US" dirty="0" smtClean="0"/>
              <a:t>respectively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02448" y="2589755"/>
            <a:ext cx="3349452" cy="1477328"/>
          </a:xfrm>
          <a:prstGeom prst="rect">
            <a:avLst/>
          </a:prstGeom>
          <a:ln w="28575" cmpd="sng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2012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 </a:t>
            </a:r>
            <a:r>
              <a:rPr lang="en-US" b="1" dirty="0" smtClean="0">
                <a:solidFill>
                  <a:srgbClr val="800000"/>
                </a:solidFill>
              </a:rPr>
              <a:t>2013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dirty="0" smtClean="0"/>
              <a:t>Fraction </a:t>
            </a:r>
            <a:r>
              <a:rPr lang="en-US" dirty="0"/>
              <a:t>of proposals rated </a:t>
            </a:r>
            <a:r>
              <a:rPr lang="en-US" dirty="0" smtClean="0"/>
              <a:t>≥ VG</a:t>
            </a:r>
            <a:br>
              <a:rPr lang="en-US" dirty="0" smtClean="0"/>
            </a:br>
            <a:r>
              <a:rPr lang="en-US" dirty="0" smtClean="0"/>
              <a:t>	 46.7</a:t>
            </a:r>
            <a:r>
              <a:rPr lang="en-US" dirty="0"/>
              <a:t>% </a:t>
            </a:r>
            <a:r>
              <a:rPr lang="en-US" dirty="0">
                <a:sym typeface="Wingdings"/>
              </a:rPr>
              <a:t> </a:t>
            </a:r>
            <a:r>
              <a:rPr lang="en-US" dirty="0"/>
              <a:t>41.9% (-10%)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Decrease </a:t>
            </a:r>
            <a:r>
              <a:rPr lang="en-US" dirty="0"/>
              <a:t>in success rate ≥ VG </a:t>
            </a:r>
            <a:br>
              <a:rPr lang="en-US" dirty="0"/>
            </a:br>
            <a:r>
              <a:rPr lang="en-US" dirty="0" smtClean="0"/>
              <a:t>           51</a:t>
            </a:r>
            <a:r>
              <a:rPr lang="en-US" dirty="0"/>
              <a:t>% </a:t>
            </a:r>
            <a:r>
              <a:rPr lang="en-US" dirty="0">
                <a:sym typeface="Wingdings"/>
              </a:rPr>
              <a:t> </a:t>
            </a:r>
            <a:r>
              <a:rPr lang="en-US" dirty="0"/>
              <a:t> 39% </a:t>
            </a:r>
            <a:r>
              <a:rPr lang="en-US" dirty="0" smtClean="0"/>
              <a:t>   </a:t>
            </a:r>
            <a:r>
              <a:rPr lang="en-US" dirty="0"/>
              <a:t>(-24%)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9512" y="2091283"/>
            <a:ext cx="9153512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587749"/>
            <a:ext cx="9153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err="1"/>
              <a:t>science.nasa.gov</a:t>
            </a:r>
            <a:r>
              <a:rPr lang="en-US" sz="1400" i="1" dirty="0"/>
              <a:t>/media/</a:t>
            </a:r>
            <a:r>
              <a:rPr lang="en-US" sz="1400" i="1" dirty="0" err="1"/>
              <a:t>medialibrary</a:t>
            </a:r>
            <a:r>
              <a:rPr lang="en-US" sz="1400" i="1" dirty="0"/>
              <a:t>/2014/04/09/2014.03.27_ApS_RA_final-2.pdf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7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25" y="15220"/>
            <a:ext cx="823595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00000"/>
                </a:solidFill>
              </a:rPr>
              <a:t>Is Selection Rate being driven by Repeat Proposals?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6" b="40928"/>
          <a:stretch/>
        </p:blipFill>
        <p:spPr bwMode="auto">
          <a:xfrm>
            <a:off x="587375" y="1181100"/>
            <a:ext cx="8128000" cy="270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95400" y="625445"/>
            <a:ext cx="6515100" cy="40011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unique PI per year &gt;  1/3 of unique PI over 3 </a:t>
            </a:r>
            <a:r>
              <a:rPr lang="en-US" sz="2000" dirty="0" err="1" smtClean="0"/>
              <a:t>yr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457700"/>
            <a:ext cx="8470900" cy="2308324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Modeling the data: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Suppose the number </a:t>
            </a:r>
            <a:r>
              <a:rPr lang="en-US" dirty="0"/>
              <a:t>of </a:t>
            </a:r>
            <a:r>
              <a:rPr lang="en-US" dirty="0" smtClean="0"/>
              <a:t>non-repeat </a:t>
            </a:r>
            <a:r>
              <a:rPr lang="en-US" dirty="0"/>
              <a:t>proposals remains </a:t>
            </a:r>
            <a:r>
              <a:rPr lang="en-US" dirty="0" smtClean="0"/>
              <a:t>steady. 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Successful ones removed from pool, unsuccessful ones reapply next year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Apply </a:t>
            </a:r>
            <a:r>
              <a:rPr lang="en-US" dirty="0"/>
              <a:t>the actual success rates each year </a:t>
            </a:r>
            <a:r>
              <a:rPr lang="en-US" dirty="0" smtClean="0"/>
              <a:t>to </a:t>
            </a:r>
            <a:r>
              <a:rPr lang="en-US" dirty="0"/>
              <a:t>the mix of new and repeat </a:t>
            </a:r>
            <a:r>
              <a:rPr lang="en-US" dirty="0" smtClean="0"/>
              <a:t>proposals.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best fit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70</a:t>
            </a:r>
            <a:r>
              <a:rPr lang="en-US" dirty="0"/>
              <a:t>% of the unsuccessful proposals reapply in the following year.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repeats </a:t>
            </a:r>
            <a:r>
              <a:rPr lang="en-US" dirty="0" smtClean="0"/>
              <a:t>at </a:t>
            </a:r>
            <a:r>
              <a:rPr lang="en-US" dirty="0" smtClean="0"/>
              <a:t>50% in 2008</a:t>
            </a:r>
            <a:r>
              <a:rPr lang="en-US" dirty="0"/>
              <a:t>, by 2014 </a:t>
            </a:r>
            <a:r>
              <a:rPr lang="en-US" dirty="0" smtClean="0"/>
              <a:t>repeats will be at 60%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Proposal spiral</a:t>
            </a:r>
            <a:r>
              <a:rPr lang="en-US" dirty="0" smtClean="0"/>
              <a:t>: Ever more unique </a:t>
            </a:r>
            <a:r>
              <a:rPr lang="en-US" dirty="0" smtClean="0"/>
              <a:t>PIs </a:t>
            </a:r>
            <a:r>
              <a:rPr lang="en-US" dirty="0" smtClean="0"/>
              <a:t>reapply </a:t>
            </a:r>
            <a:r>
              <a:rPr lang="en-US" dirty="0"/>
              <a:t>in consecutive years, </a:t>
            </a:r>
            <a:r>
              <a:rPr lang="en-US" dirty="0" smtClean="0"/>
              <a:t>accelerating </a:t>
            </a:r>
            <a:r>
              <a:rPr lang="en-US" dirty="0" smtClean="0"/>
              <a:t>the rise in proposal numbers and falling selection </a:t>
            </a:r>
            <a:r>
              <a:rPr lang="en-US" dirty="0" smtClean="0"/>
              <a:t>rate (this may have plateaued).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7300" y="3934767"/>
            <a:ext cx="6311900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Unsuccessful proposals are being resubmitted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3475" y="2987159"/>
            <a:ext cx="6527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3474" y="1758434"/>
            <a:ext cx="6527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1150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848" y="201987"/>
            <a:ext cx="5381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       </a:t>
            </a:r>
            <a:r>
              <a:rPr lang="en-US" sz="2800" u="sng" dirty="0" smtClean="0">
                <a:solidFill>
                  <a:srgbClr val="800000"/>
                </a:solidFill>
              </a:rPr>
              <a:t>Summary of Demographics</a:t>
            </a:r>
          </a:p>
          <a:p>
            <a:pPr algn="ctr"/>
            <a:r>
              <a:rPr lang="en-US" sz="2800" i="1" dirty="0" smtClean="0">
                <a:solidFill>
                  <a:srgbClr val="800000"/>
                </a:solidFill>
              </a:rPr>
              <a:t>Only collected for NSF and NASA</a:t>
            </a:r>
            <a:endParaRPr lang="en-US" sz="2800" i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700" y="1228970"/>
            <a:ext cx="82931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The number of proposers is going up, not just the number of proposals.</a:t>
            </a:r>
            <a:br>
              <a:rPr lang="en-US" sz="2000" dirty="0" smtClean="0">
                <a:latin typeface="Cambria"/>
                <a:cs typeface="Cambria"/>
              </a:rPr>
            </a:br>
            <a:r>
              <a:rPr lang="en-US" sz="2000" dirty="0" smtClean="0">
                <a:latin typeface="Cambria"/>
                <a:cs typeface="Cambria"/>
              </a:rPr>
              <a:t>	     Multiple proposals from the same PI is mostly not a driver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The rise in the number of proposers is not coming disproportionately </a:t>
            </a:r>
            <a:br>
              <a:rPr lang="en-US" sz="2000" dirty="0" smtClean="0">
                <a:latin typeface="Cambria"/>
                <a:cs typeface="Cambria"/>
              </a:rPr>
            </a:br>
            <a:r>
              <a:rPr lang="en-US" sz="2000" dirty="0" smtClean="0">
                <a:latin typeface="Cambria"/>
                <a:cs typeface="Cambria"/>
              </a:rPr>
              <a:t>	     from new assistant professors or research scientists  </a:t>
            </a:r>
          </a:p>
          <a:p>
            <a:r>
              <a:rPr lang="en-US" sz="2000" dirty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            or from non-traditional institutions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 smtClean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They </a:t>
            </a:r>
            <a:r>
              <a:rPr lang="en-US" sz="2000" dirty="0">
                <a:latin typeface="Cambria"/>
                <a:cs typeface="Cambria"/>
              </a:rPr>
              <a:t>do not represent a shift in gender or race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 smtClean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The merit category that is being depleted has a rating of VG</a:t>
            </a:r>
          </a:p>
          <a:p>
            <a:r>
              <a:rPr lang="en-US" sz="2000" dirty="0">
                <a:latin typeface="Cambria"/>
                <a:cs typeface="Cambria"/>
              </a:rPr>
              <a:t> </a:t>
            </a:r>
            <a:r>
              <a:rPr lang="en-US" sz="2000" dirty="0" smtClean="0">
                <a:latin typeface="Cambria"/>
                <a:cs typeface="Cambria"/>
              </a:rPr>
              <a:t>               Very Good proposals are not being funded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Initially unsuccessful proposals are being resubmitted at a higher rate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Proposal budgets are not growing as fast as inflation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mbria"/>
                <a:cs typeface="Cambria"/>
              </a:rPr>
              <a:t>Agency budgets generally have been flat, though not in APD.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8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8700" y="1123949"/>
            <a:ext cx="6000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are some of the impacts of more proposals and declining success rates?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284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6" y="203555"/>
            <a:ext cx="844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800000"/>
                </a:solidFill>
              </a:rPr>
              <a:t>Impact on Agencies (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NSF/AST</a:t>
            </a:r>
            <a:r>
              <a:rPr lang="en-US" sz="3600" b="1" u="sng" dirty="0" smtClean="0">
                <a:solidFill>
                  <a:srgbClr val="800000"/>
                </a:solidFill>
              </a:rPr>
              <a:t>)</a:t>
            </a:r>
            <a:endParaRPr lang="en-US" sz="3600" b="1" u="sng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1039416"/>
            <a:ext cx="88773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800000"/>
                </a:solidFill>
              </a:rPr>
              <a:t>Managing </a:t>
            </a:r>
            <a:r>
              <a:rPr lang="en-US" sz="2400" u="sng" dirty="0">
                <a:solidFill>
                  <a:srgbClr val="800000"/>
                </a:solidFill>
              </a:rPr>
              <a:t>review panels</a:t>
            </a:r>
            <a:r>
              <a:rPr lang="en-US" sz="2400" u="sng" dirty="0" smtClean="0">
                <a:solidFill>
                  <a:srgbClr val="800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NSF</a:t>
            </a:r>
            <a:r>
              <a:rPr lang="en-US" dirty="0"/>
              <a:t>/AST staff FTEs have remained relatively flat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But they </a:t>
            </a:r>
            <a:r>
              <a:rPr lang="en-US" dirty="0"/>
              <a:t>are running more </a:t>
            </a:r>
            <a:r>
              <a:rPr lang="en-US" dirty="0" smtClean="0"/>
              <a:t>panels</a:t>
            </a:r>
            <a:br>
              <a:rPr lang="en-US" dirty="0" smtClean="0"/>
            </a:br>
            <a:r>
              <a:rPr lang="en-US" dirty="0" smtClean="0"/>
              <a:t>	Each </a:t>
            </a:r>
            <a:r>
              <a:rPr lang="en-US" dirty="0"/>
              <a:t>panel has a higher number of proposals. </a:t>
            </a:r>
            <a:endParaRPr lang="en-US" dirty="0" smtClean="0"/>
          </a:p>
          <a:p>
            <a:r>
              <a:rPr lang="en-US" dirty="0" smtClean="0"/>
              <a:t>	Organization </a:t>
            </a:r>
            <a:r>
              <a:rPr lang="en-US" dirty="0"/>
              <a:t>and execution </a:t>
            </a:r>
            <a:r>
              <a:rPr lang="en-US" dirty="0" smtClean="0"/>
              <a:t>of each panel </a:t>
            </a:r>
            <a:r>
              <a:rPr lang="en-US" dirty="0"/>
              <a:t>takes 130+ hours </a:t>
            </a:r>
            <a:r>
              <a:rPr lang="en-US" dirty="0" smtClean="0"/>
              <a:t>(NSF </a:t>
            </a:r>
            <a:r>
              <a:rPr lang="en-US" dirty="0"/>
              <a:t>Program </a:t>
            </a:r>
            <a:r>
              <a:rPr lang="en-US" dirty="0" smtClean="0"/>
              <a:t>Officer) </a:t>
            </a:r>
          </a:p>
          <a:p>
            <a:endParaRPr lang="en-US" dirty="0" smtClean="0"/>
          </a:p>
          <a:p>
            <a:r>
              <a:rPr lang="en-US" dirty="0" smtClean="0"/>
              <a:t>“NSF </a:t>
            </a:r>
            <a:r>
              <a:rPr lang="en-US" dirty="0"/>
              <a:t>has developed </a:t>
            </a:r>
            <a:r>
              <a:rPr lang="en-US" dirty="0" smtClean="0"/>
              <a:t>new tools </a:t>
            </a:r>
            <a:r>
              <a:rPr lang="en-US" dirty="0"/>
              <a:t>to </a:t>
            </a:r>
            <a:r>
              <a:rPr lang="en-US" dirty="0" smtClean="0"/>
              <a:t>optimize </a:t>
            </a:r>
            <a:r>
              <a:rPr lang="en-US" dirty="0"/>
              <a:t>internal review processes, but another 30% </a:t>
            </a:r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 smtClean="0"/>
              <a:t>      increase </a:t>
            </a:r>
            <a:r>
              <a:rPr lang="en-US" dirty="0"/>
              <a:t>in proposal volume over the next five years would not be sustainable</a:t>
            </a:r>
            <a:r>
              <a:rPr lang="en-US" dirty="0" smtClean="0"/>
              <a:t>.” </a:t>
            </a:r>
            <a:endParaRPr lang="en-US" dirty="0"/>
          </a:p>
          <a:p>
            <a:endParaRPr lang="en-US" sz="2400" u="sng" dirty="0"/>
          </a:p>
          <a:p>
            <a:r>
              <a:rPr lang="en-US" sz="2400" u="sng" dirty="0">
                <a:solidFill>
                  <a:srgbClr val="800000"/>
                </a:solidFill>
              </a:rPr>
              <a:t>R</a:t>
            </a:r>
            <a:r>
              <a:rPr lang="en-US" sz="2400" u="sng" dirty="0" smtClean="0">
                <a:solidFill>
                  <a:srgbClr val="800000"/>
                </a:solidFill>
              </a:rPr>
              <a:t>ecruitment </a:t>
            </a:r>
            <a:r>
              <a:rPr lang="en-US" sz="2400" u="sng" dirty="0">
                <a:solidFill>
                  <a:srgbClr val="800000"/>
                </a:solidFill>
              </a:rPr>
              <a:t>of </a:t>
            </a:r>
            <a:r>
              <a:rPr lang="en-US" sz="2400" u="sng" dirty="0" smtClean="0">
                <a:solidFill>
                  <a:srgbClr val="800000"/>
                </a:solidFill>
              </a:rPr>
              <a:t>reviewers and Conflict of Interest </a:t>
            </a:r>
          </a:p>
          <a:p>
            <a:endParaRPr lang="en-US" dirty="0" smtClean="0"/>
          </a:p>
          <a:p>
            <a:r>
              <a:rPr lang="en-US" dirty="0" smtClean="0"/>
              <a:t>An individual </a:t>
            </a:r>
            <a:r>
              <a:rPr lang="en-US" dirty="0"/>
              <a:t>listed as PI or co-PI on an NSF/AST AAG proposal cannot serve as a reviewer. </a:t>
            </a:r>
            <a:r>
              <a:rPr lang="en-US" dirty="0" smtClean="0"/>
              <a:t> </a:t>
            </a:r>
          </a:p>
          <a:p>
            <a:pPr marL="285750" indent="-285750">
              <a:buFont typeface="Wingdings" charset="0"/>
              <a:buChar char="Ø"/>
            </a:pPr>
            <a:r>
              <a:rPr lang="en-US" dirty="0" smtClean="0"/>
              <a:t>1,100 </a:t>
            </a:r>
            <a:r>
              <a:rPr lang="en-US" dirty="0"/>
              <a:t>qualified individuals are prohibited from joining a panel. </a:t>
            </a:r>
            <a:endParaRPr lang="en-US" dirty="0" smtClean="0"/>
          </a:p>
          <a:p>
            <a:pPr marL="285750" indent="-285750">
              <a:buFont typeface="Wingdings" charset="0"/>
              <a:buChar char="Ø"/>
            </a:pPr>
            <a:r>
              <a:rPr lang="en-US" dirty="0" smtClean="0"/>
              <a:t>Hard to find </a:t>
            </a:r>
            <a:r>
              <a:rPr lang="en-US" dirty="0"/>
              <a:t>un-conflicted senior members of the community to join the panels. </a:t>
            </a:r>
            <a:endParaRPr lang="en-US" dirty="0" smtClean="0"/>
          </a:p>
          <a:p>
            <a:pPr marL="285750" indent="-285750">
              <a:buFont typeface="Wingdings" charset="0"/>
              <a:buChar char="Ø"/>
            </a:pPr>
            <a:r>
              <a:rPr lang="en-US" dirty="0"/>
              <a:t>D</a:t>
            </a:r>
            <a:r>
              <a:rPr lang="en-US" dirty="0" smtClean="0"/>
              <a:t>eclining </a:t>
            </a:r>
            <a:r>
              <a:rPr lang="en-US" dirty="0"/>
              <a:t>reviewer acceptance rates</a:t>
            </a:r>
            <a:r>
              <a:rPr lang="en-US" dirty="0" smtClean="0"/>
              <a:t>; </a:t>
            </a:r>
            <a:r>
              <a:rPr lang="en-US" dirty="0"/>
              <a:t>20-25% of reviewers agree to serve </a:t>
            </a:r>
            <a:endParaRPr lang="en-US" dirty="0" smtClean="0"/>
          </a:p>
          <a:p>
            <a:pPr marL="285750" indent="-285750">
              <a:buFont typeface="Wingdings" charset="0"/>
              <a:buChar char="Ø"/>
            </a:pPr>
            <a:r>
              <a:rPr lang="en-US" dirty="0"/>
              <a:t>D</a:t>
            </a:r>
            <a:r>
              <a:rPr lang="en-US" dirty="0" smtClean="0"/>
              <a:t>rives </a:t>
            </a:r>
            <a:r>
              <a:rPr lang="en-US" dirty="0"/>
              <a:t>up the time program staff  spend on appointing panelists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03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1129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800000"/>
                </a:solidFill>
              </a:rPr>
              <a:t>Impact on Agencies (</a:t>
            </a: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NASA/APD</a:t>
            </a:r>
            <a:r>
              <a:rPr lang="en-US" sz="3200" b="1" u="sng" dirty="0" smtClean="0">
                <a:solidFill>
                  <a:srgbClr val="800000"/>
                </a:solidFill>
              </a:rPr>
              <a:t>)</a:t>
            </a:r>
            <a:endParaRPr lang="en-US" sz="3200" b="1" u="sng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875" y="848915"/>
            <a:ext cx="841692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</a:t>
            </a:r>
            <a:r>
              <a:rPr lang="en-US" dirty="0" smtClean="0">
                <a:solidFill>
                  <a:srgbClr val="800000"/>
                </a:solidFill>
              </a:rPr>
              <a:t>									 </a:t>
            </a:r>
            <a:r>
              <a:rPr lang="en-US" i="1" dirty="0" smtClean="0">
                <a:solidFill>
                  <a:srgbClr val="800000"/>
                </a:solidFill>
              </a:rPr>
              <a:t>(statistics courtesy of H. Hasan) </a:t>
            </a:r>
            <a:endParaRPr lang="en-US" sz="1600" i="1" dirty="0" smtClean="0"/>
          </a:p>
          <a:p>
            <a:r>
              <a:rPr lang="en-US" sz="2400" u="sng" dirty="0">
                <a:solidFill>
                  <a:srgbClr val="800000"/>
                </a:solidFill>
              </a:rPr>
              <a:t>COST (2014)</a:t>
            </a:r>
          </a:p>
          <a:p>
            <a:r>
              <a:rPr lang="en-US" dirty="0" smtClean="0"/>
              <a:t>832 </a:t>
            </a:r>
            <a:r>
              <a:rPr lang="en-US" dirty="0"/>
              <a:t>proposals </a:t>
            </a:r>
            <a:r>
              <a:rPr lang="en-US" dirty="0" smtClean="0"/>
              <a:t>handled in </a:t>
            </a:r>
            <a:r>
              <a:rPr lang="en-US" dirty="0"/>
              <a:t>core R&amp;A programs. 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stimated cost:  ~  $ 3M</a:t>
            </a:r>
            <a:br>
              <a:rPr lang="en-US" dirty="0" smtClean="0"/>
            </a:br>
            <a:r>
              <a:rPr lang="en-US" dirty="0" smtClean="0"/>
              <a:t>	NASA </a:t>
            </a:r>
            <a:r>
              <a:rPr lang="en-US" dirty="0"/>
              <a:t>staff </a:t>
            </a:r>
            <a:r>
              <a:rPr lang="en-US" dirty="0" smtClean="0"/>
              <a:t>time, direct </a:t>
            </a:r>
            <a:r>
              <a:rPr lang="en-US" dirty="0"/>
              <a:t>expenses for reviewer travel, meeting space,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plan</a:t>
            </a:r>
            <a:r>
              <a:rPr lang="en-US" dirty="0"/>
              <a:t>, execute, and document the evaluation and selection process </a:t>
            </a:r>
            <a:r>
              <a:rPr lang="en-US" dirty="0" smtClean="0"/>
              <a:t> </a:t>
            </a:r>
          </a:p>
          <a:p>
            <a:endParaRPr lang="en-US" sz="1400" dirty="0"/>
          </a:p>
          <a:p>
            <a:r>
              <a:rPr lang="en-US" dirty="0" smtClean="0"/>
              <a:t>Basis of </a:t>
            </a:r>
            <a:r>
              <a:rPr lang="en-US" dirty="0"/>
              <a:t>estimate </a:t>
            </a:r>
            <a:r>
              <a:rPr lang="en-US" dirty="0" smtClean="0"/>
              <a:t>clearly </a:t>
            </a:r>
            <a:r>
              <a:rPr lang="en-US" dirty="0"/>
              <a:t>delineated in </a:t>
            </a:r>
            <a:r>
              <a:rPr lang="en-US" dirty="0" smtClean="0"/>
              <a:t>spreadsheet. </a:t>
            </a:r>
            <a:br>
              <a:rPr lang="en-US" dirty="0" smtClean="0"/>
            </a:br>
            <a:r>
              <a:rPr lang="en-US" dirty="0" smtClean="0"/>
              <a:t>	this </a:t>
            </a:r>
            <a:r>
              <a:rPr lang="en-US" dirty="0"/>
              <a:t>cost does not include the cost of the GO program TAC reviews that </a:t>
            </a:r>
            <a:r>
              <a:rPr lang="en-US" dirty="0" smtClean="0"/>
              <a:t>			handle </a:t>
            </a:r>
            <a:r>
              <a:rPr lang="en-US" dirty="0"/>
              <a:t>three times as many </a:t>
            </a:r>
            <a:r>
              <a:rPr lang="en-US" dirty="0" smtClean="0"/>
              <a:t>proposals</a:t>
            </a:r>
          </a:p>
          <a:p>
            <a:endParaRPr lang="en-US" dirty="0"/>
          </a:p>
          <a:p>
            <a:r>
              <a:rPr lang="en-US" sz="2400" u="sng" dirty="0" smtClean="0">
                <a:solidFill>
                  <a:srgbClr val="800000"/>
                </a:solidFill>
              </a:rPr>
              <a:t>FINDING REVIEWERS</a:t>
            </a:r>
          </a:p>
          <a:p>
            <a:r>
              <a:rPr lang="en-US" dirty="0" smtClean="0"/>
              <a:t>	Statistics currently:  50% of prospective reviewers accept when asked 4-6 mo. 					 20% when asked 3-4 weeks ahead </a:t>
            </a:r>
            <a:br>
              <a:rPr lang="en-US" dirty="0" smtClean="0"/>
            </a:br>
            <a:r>
              <a:rPr lang="en-US" dirty="0" smtClean="0"/>
              <a:t>		     Will this change in the future?</a:t>
            </a:r>
          </a:p>
          <a:p>
            <a:endParaRPr lang="en-US" sz="1400" dirty="0" smtClean="0"/>
          </a:p>
          <a:p>
            <a:r>
              <a:rPr lang="en-US" sz="2400" u="sng" dirty="0" smtClean="0">
                <a:solidFill>
                  <a:srgbClr val="800000"/>
                </a:solidFill>
              </a:rPr>
              <a:t>CONFLICTS OF INTEREST</a:t>
            </a:r>
            <a:r>
              <a:rPr lang="en-US" sz="2400" dirty="0" smtClean="0">
                <a:solidFill>
                  <a:srgbClr val="800000"/>
                </a:solidFill>
              </a:rPr>
              <a:t/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dirty="0" smtClean="0"/>
              <a:t>	Currently not a problem.</a:t>
            </a:r>
            <a:br>
              <a:rPr lang="en-US" dirty="0" smtClean="0"/>
            </a:br>
            <a:r>
              <a:rPr lang="en-US" dirty="0" smtClean="0"/>
              <a:t>         COI </a:t>
            </a:r>
            <a:r>
              <a:rPr lang="en-US" dirty="0"/>
              <a:t>issues can often be mitigated by putting the reviewer on a different panel </a:t>
            </a:r>
            <a:r>
              <a:rPr lang="en-US" dirty="0" smtClean="0"/>
              <a:t>										from </a:t>
            </a:r>
            <a:r>
              <a:rPr lang="en-US" dirty="0"/>
              <a:t>the problematic proposal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Proposal Success Rates Have Fallen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324850" cy="52959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Success rates for competed research proposals in the Astronomical sciences (Heliophysics, Astronomy &amp; Astrophysics, Planetary Science) have fallen dramatically over the last decade at both NASA and NSF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is the cause of the change?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What are the impacts of the change?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Are there optimum and catastrophic thresholds for success rate?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57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2925" y="742950"/>
            <a:ext cx="8058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there a proposal success-rate floor?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 healthy level of competition identifies the best science and boosts productivity.</a:t>
            </a:r>
          </a:p>
          <a:p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Unhealthy success rates discourage innovation and cause inefficiencies.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825" y="3494028"/>
            <a:ext cx="61032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Probability of success /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Cost to scientific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Cost of review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Impact on health of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Impact on U.S. competiveness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087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1" y="228600"/>
            <a:ext cx="8659496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" y="228600"/>
            <a:ext cx="912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Cumulative Probability of Proposer Failure vs. Success Rate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382" y="5216524"/>
            <a:ext cx="8048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The Matthew Effect - New/unfunded researchers suffer decreased success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rates. An average 20% success rate overall actually means ~50% and ~10% for recently funded and recently unfunded proposers, respectively.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382" y="6202461"/>
            <a:ext cx="825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Von Hippel and Von Hippel, 2015:   http://journals.plos.org/plosone/article?id=10.1371/journal.pone.0118494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904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0076" y="1287046"/>
            <a:ext cx="8201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Writing a proposal takes time. Von Hippel &amp; Von Hippel survey results suggest that it takes a PI 116 hours and </a:t>
            </a:r>
            <a:r>
              <a:rPr lang="en-US" sz="2400" dirty="0" err="1" smtClean="0"/>
              <a:t>CoIs</a:t>
            </a:r>
            <a:r>
              <a:rPr lang="en-US" sz="2400" dirty="0" smtClean="0"/>
              <a:t> 55 hours to write a proposal. That translates into a number something like 0.4 papers.  </a:t>
            </a:r>
          </a:p>
          <a:p>
            <a:endParaRPr lang="en-US" sz="2400" dirty="0"/>
          </a:p>
          <a:p>
            <a:r>
              <a:rPr lang="en-US" sz="2400" dirty="0" smtClean="0"/>
              <a:t>With success rates at 20%, that means the time cost of writing a successful proposal is greater than the time it takes to write 2 papers.</a:t>
            </a:r>
          </a:p>
          <a:p>
            <a:endParaRPr lang="en-US" sz="2400" dirty="0"/>
          </a:p>
          <a:p>
            <a:r>
              <a:rPr lang="en-US" sz="2400" dirty="0" smtClean="0"/>
              <a:t>The typical astronomy grant results in about 8 publications. As success rates fall even further, new researchers with success rates at 6% will spend more time writing proposals than would be spent writing the papers that result from a successful proposal.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0550" y="335518"/>
            <a:ext cx="8099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The Opportunity Cost of Writing Proposals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2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324" y="315693"/>
            <a:ext cx="85629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Summary &amp; Remarks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Increase in the number of PIs and in many programs long no-growth budget profiles have led to decreasing proposal success rates.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The cause does not lie in changing demographics, proposal quality, grant size.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tendency to recycle proposals exacerbates the problem.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Lower success rates stress the agencies, reviewers, the community, and the 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Success rates greater than 30% are healthy.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Success rates of 15% are not sustainable – anecdotally people are leaving, panels are more risk averse, and new researchers are not entering the field.</a:t>
            </a:r>
          </a:p>
          <a:p>
            <a:endParaRPr lang="en-US" sz="2000" dirty="0" smtClean="0"/>
          </a:p>
          <a:p>
            <a:r>
              <a:rPr lang="en-US" sz="2000" dirty="0" smtClean="0"/>
              <a:t>The solutions are not clear.</a:t>
            </a:r>
          </a:p>
          <a:p>
            <a:r>
              <a:rPr lang="en-US" sz="2000" dirty="0" smtClean="0"/>
              <a:t>Options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Rebalancing the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Fiddling with the process – grant size, grant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Decreasing the size of the U.S. astronomical science community – strategically or not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4887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6400" y="675470"/>
            <a:ext cx="7956550" cy="2105830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21000" y="4940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800000"/>
                </a:solidFill>
              </a:rPr>
              <a:t>FUTURE PLANS</a:t>
            </a:r>
            <a:r>
              <a:rPr lang="en-US" sz="2400" b="1" i="1" dirty="0" smtClean="0">
                <a:solidFill>
                  <a:srgbClr val="800000"/>
                </a:solidFill>
              </a:rPr>
              <a:t>	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675470"/>
            <a:ext cx="81661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Possibly administering a survey to AAS, APS members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Continuing to refine data from Agencies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Publishing a Final Report by the end of 2015 or early 2016</a:t>
            </a:r>
          </a:p>
          <a:p>
            <a:endParaRPr lang="en-US" sz="2400" dirty="0" smtClean="0"/>
          </a:p>
          <a:p>
            <a:r>
              <a:rPr lang="en-US" sz="2400" dirty="0" smtClean="0"/>
              <a:t>Our hope is to have data-driven answers </a:t>
            </a:r>
            <a:br>
              <a:rPr lang="en-US" sz="2400" dirty="0" smtClean="0"/>
            </a:br>
            <a:r>
              <a:rPr lang="en-US" sz="2400" dirty="0" smtClean="0"/>
              <a:t>	     Not on what the agencies SHOULD do,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       but what are the likely results of Actions like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800000"/>
                </a:solidFill>
              </a:rPr>
              <a:t>Do nothing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	RFP </a:t>
            </a:r>
            <a:r>
              <a:rPr lang="en-US" sz="2400" dirty="0">
                <a:solidFill>
                  <a:srgbClr val="800000"/>
                </a:solidFill>
              </a:rPr>
              <a:t>every other year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             Limit </a:t>
            </a:r>
            <a:r>
              <a:rPr lang="en-US" sz="2400" dirty="0">
                <a:solidFill>
                  <a:srgbClr val="800000"/>
                </a:solidFill>
              </a:rPr>
              <a:t>number of proposals per PI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                     Limit </a:t>
            </a:r>
            <a:r>
              <a:rPr lang="en-US" sz="2400" dirty="0">
                <a:solidFill>
                  <a:srgbClr val="800000"/>
                </a:solidFill>
              </a:rPr>
              <a:t>funding available per proposal</a:t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				    Initiate pre-proposals or sifting method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								Other… ?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3200" y="4470400"/>
            <a:ext cx="3048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9600" y="4851400"/>
            <a:ext cx="3048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16000" y="5232400"/>
            <a:ext cx="3048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562100" y="5613400"/>
            <a:ext cx="3048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22500" y="5981700"/>
            <a:ext cx="304800" cy="20320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1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4175" y="2276475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05" y="3264240"/>
            <a:ext cx="6757895" cy="3522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414" y="801144"/>
            <a:ext cx="6857756" cy="2488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1000" y="19697"/>
            <a:ext cx="532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     </a:t>
            </a:r>
            <a:r>
              <a:rPr lang="en-US" sz="2800" u="sng" dirty="0" smtClean="0">
                <a:solidFill>
                  <a:srgbClr val="800000"/>
                </a:solidFill>
              </a:rPr>
              <a:t>Proposal Pressure in NSF/AST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In the Astronomy &amp; Astrophysics Grant Program</a:t>
            </a:r>
            <a:endParaRPr lang="en-US" sz="2000" i="1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9366" y="3302662"/>
            <a:ext cx="1676400" cy="213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73033" y="5058826"/>
            <a:ext cx="2099733" cy="364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547" y="2338924"/>
            <a:ext cx="191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AAG Proposals by program and year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300" y="4442290"/>
            <a:ext cx="191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AAG Budget  $M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5046" y="5619325"/>
            <a:ext cx="170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AAG Proposal Success Rate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2" y="4919886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1672" y="5588182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1672" y="616478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771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3157" y="2147392"/>
            <a:ext cx="60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238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5839" y="3958658"/>
            <a:ext cx="74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$16M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1672" y="3516624"/>
            <a:ext cx="74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$44M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6153" y="5053568"/>
            <a:ext cx="74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ARRA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888182" y="1219200"/>
            <a:ext cx="23090" cy="5609963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47590" y="985810"/>
            <a:ext cx="727364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2004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17018" y="3741726"/>
            <a:ext cx="74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$31M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2416" y="1642375"/>
            <a:ext cx="6011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379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6968" y="5151368"/>
            <a:ext cx="6011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9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4940"/>
            <a:ext cx="439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Impact on Researchers</a:t>
            </a:r>
          </a:p>
          <a:p>
            <a:r>
              <a:rPr lang="en-US" sz="2400" i="1" dirty="0" smtClean="0">
                <a:solidFill>
                  <a:srgbClr val="800000"/>
                </a:solidFill>
              </a:rPr>
              <a:t>	Requires a Survey</a:t>
            </a:r>
            <a:endParaRPr lang="en-US" sz="2400" i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938231"/>
            <a:ext cx="8864600" cy="1323439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Draft a set of questions in conjunction with AAS (Todd </a:t>
            </a:r>
            <a:r>
              <a:rPr lang="en-US" sz="2000" dirty="0" err="1" smtClean="0"/>
              <a:t>Hoeksema</a:t>
            </a:r>
            <a:r>
              <a:rPr lang="en-US" sz="2000" dirty="0" smtClean="0"/>
              <a:t>, James </a:t>
            </a:r>
            <a:r>
              <a:rPr lang="en-US" sz="2000" dirty="0" err="1" smtClean="0"/>
              <a:t>Lowenthal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Put in a Proposal to AAS for preparing a Survey</a:t>
            </a:r>
            <a:br>
              <a:rPr lang="en-US" sz="2000" dirty="0" smtClean="0"/>
            </a:br>
            <a:r>
              <a:rPr lang="en-US" sz="2000" dirty="0" smtClean="0"/>
              <a:t>If accepted, AAS provides funding to AIP to </a:t>
            </a:r>
          </a:p>
          <a:p>
            <a:r>
              <a:rPr lang="en-US" sz="2000" dirty="0" smtClean="0"/>
              <a:t>	professionally develop and manage and administer survey 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3025"/>
          <a:stretch/>
        </p:blipFill>
        <p:spPr>
          <a:xfrm>
            <a:off x="101600" y="2470390"/>
            <a:ext cx="9029700" cy="3816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1000" y="6149032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Etc…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2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4940"/>
            <a:ext cx="439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Impact on Researchers</a:t>
            </a:r>
          </a:p>
          <a:p>
            <a:r>
              <a:rPr lang="en-US" sz="2400" i="1" dirty="0" smtClean="0">
                <a:solidFill>
                  <a:srgbClr val="800000"/>
                </a:solidFill>
              </a:rPr>
              <a:t>	Requires a Survey</a:t>
            </a:r>
            <a:endParaRPr lang="en-US" sz="2400" i="1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8132"/>
          <a:stretch/>
        </p:blipFill>
        <p:spPr>
          <a:xfrm>
            <a:off x="101600" y="910192"/>
            <a:ext cx="9029700" cy="52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402768"/>
            <a:ext cx="8813800" cy="2526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40180"/>
          <a:stretch/>
        </p:blipFill>
        <p:spPr>
          <a:xfrm>
            <a:off x="114300" y="4191000"/>
            <a:ext cx="8633976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8600" y="5918200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Etc…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9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4940"/>
            <a:ext cx="439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Impact on Researchers</a:t>
            </a:r>
          </a:p>
          <a:p>
            <a:r>
              <a:rPr lang="en-US" sz="2400" i="1" dirty="0" smtClean="0">
                <a:solidFill>
                  <a:srgbClr val="800000"/>
                </a:solidFill>
              </a:rPr>
              <a:t>	Requires a Survey</a:t>
            </a:r>
            <a:endParaRPr lang="en-US" sz="2400" i="1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005146"/>
            <a:ext cx="8813800" cy="3315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8600" y="5918200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Etc…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0" y="1058565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22347"/>
                </a:solidFill>
              </a:rPr>
              <a:t>A series of multiple choice statements with  5  choices</a:t>
            </a:r>
            <a:r>
              <a:rPr lang="en-US" sz="2400" dirty="0" smtClean="0">
                <a:solidFill>
                  <a:srgbClr val="800000"/>
                </a:solidFill>
              </a:rPr>
              <a:t>.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7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77194" y="74360"/>
            <a:ext cx="649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</a:rPr>
              <a:t>AAAC</a:t>
            </a:r>
            <a:r>
              <a:rPr lang="en-US" sz="2800" u="sng" dirty="0" smtClean="0">
                <a:solidFill>
                  <a:srgbClr val="800000"/>
                </a:solidFill>
              </a:rPr>
              <a:t> Proposal Pressures Study Group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491" y="613455"/>
            <a:ext cx="829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			    Established Summer 2014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701" y="3248146"/>
            <a:ext cx="431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0090"/>
                </a:solidFill>
              </a:rPr>
              <a:t>Members</a:t>
            </a:r>
          </a:p>
          <a:p>
            <a:endParaRPr lang="en-US" dirty="0"/>
          </a:p>
          <a:p>
            <a:r>
              <a:rPr lang="en-US" dirty="0" smtClean="0"/>
              <a:t>Priscilla Cushman (AAAC Chair ) Minnesota.</a:t>
            </a:r>
          </a:p>
          <a:p>
            <a:r>
              <a:rPr lang="en-US" dirty="0" smtClean="0"/>
              <a:t>Jim Buckley (AAAC) Washington U.</a:t>
            </a:r>
          </a:p>
          <a:p>
            <a:r>
              <a:rPr lang="en-US" dirty="0" smtClean="0"/>
              <a:t>Todd Hoeksema (AAS CAPP) Stanford</a:t>
            </a:r>
          </a:p>
          <a:p>
            <a:r>
              <a:rPr lang="en-US" dirty="0" err="1" smtClean="0"/>
              <a:t>Chryssa</a:t>
            </a:r>
            <a:r>
              <a:rPr lang="en-US" dirty="0" smtClean="0"/>
              <a:t> </a:t>
            </a:r>
            <a:r>
              <a:rPr lang="en-US" dirty="0" err="1" smtClean="0"/>
              <a:t>Kouveliotou</a:t>
            </a:r>
            <a:r>
              <a:rPr lang="en-US" dirty="0" smtClean="0"/>
              <a:t>  (APS) GWU</a:t>
            </a:r>
          </a:p>
          <a:p>
            <a:r>
              <a:rPr lang="en-US" dirty="0" smtClean="0"/>
              <a:t>James </a:t>
            </a:r>
            <a:r>
              <a:rPr lang="en-US" dirty="0" err="1" smtClean="0"/>
              <a:t>Lowenthal</a:t>
            </a:r>
            <a:r>
              <a:rPr lang="en-US" dirty="0" smtClean="0"/>
              <a:t> (AAS CAPP) Smith College</a:t>
            </a:r>
          </a:p>
          <a:p>
            <a:r>
              <a:rPr lang="en-US" dirty="0"/>
              <a:t>Angela </a:t>
            </a:r>
            <a:r>
              <a:rPr lang="en-US" dirty="0" err="1"/>
              <a:t>Olinto</a:t>
            </a:r>
            <a:r>
              <a:rPr lang="en-US" dirty="0"/>
              <a:t> (AAAC) Chicago</a:t>
            </a:r>
          </a:p>
          <a:p>
            <a:r>
              <a:rPr lang="en-US" dirty="0" smtClean="0"/>
              <a:t>Brad Peterson (NASA NAC) Ohio State</a:t>
            </a:r>
          </a:p>
          <a:p>
            <a:r>
              <a:rPr lang="en-US" dirty="0" err="1" smtClean="0"/>
              <a:t>Keivan</a:t>
            </a:r>
            <a:r>
              <a:rPr lang="en-US" dirty="0" smtClean="0"/>
              <a:t> </a:t>
            </a:r>
            <a:r>
              <a:rPr lang="en-US" dirty="0" err="1" smtClean="0"/>
              <a:t>Stassun</a:t>
            </a:r>
            <a:r>
              <a:rPr lang="en-US" dirty="0" smtClean="0"/>
              <a:t> (APS) Vanderbilt University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991" y="1152038"/>
            <a:ext cx="8198215" cy="1938992"/>
          </a:xfrm>
          <a:prstGeom prst="rect">
            <a:avLst/>
          </a:prstGeom>
          <a:solidFill>
            <a:srgbClr val="FFEDDF"/>
          </a:solidFill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G</a:t>
            </a:r>
            <a:r>
              <a:rPr lang="en-US" sz="2000" dirty="0" smtClean="0">
                <a:solidFill>
                  <a:srgbClr val="800000"/>
                </a:solidFill>
              </a:rPr>
              <a:t>ather </a:t>
            </a:r>
            <a:r>
              <a:rPr lang="en-US" sz="2000" dirty="0">
                <a:solidFill>
                  <a:srgbClr val="800000"/>
                </a:solidFill>
              </a:rPr>
              <a:t>relevant proposal and demographic data from both the agencies and the community in order to understand how the funding environment over the last 10 years has affected researchers and projects</a:t>
            </a:r>
            <a:r>
              <a:rPr lang="en-US" sz="2000" dirty="0" smtClean="0">
                <a:solidFill>
                  <a:srgbClr val="800000"/>
                </a:solidFill>
              </a:rPr>
              <a:t>. We will compare </a:t>
            </a:r>
            <a:r>
              <a:rPr lang="en-US" sz="2000" dirty="0">
                <a:solidFill>
                  <a:srgbClr val="800000"/>
                </a:solidFill>
              </a:rPr>
              <a:t>funding models across agencies and determine appropriate metrics for evaluating success. This will allow us to provide data-driven projections of the impact of such trends in the future, as well as that of any proposed solutions.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3300" y="3235003"/>
            <a:ext cx="4330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90"/>
                </a:solidFill>
              </a:rPr>
              <a:t>Agency Contact Persons</a:t>
            </a:r>
          </a:p>
          <a:p>
            <a:endParaRPr lang="en-US" dirty="0"/>
          </a:p>
          <a:p>
            <a:r>
              <a:rPr lang="en-US" dirty="0" smtClean="0"/>
              <a:t>NSF/AST: </a:t>
            </a:r>
            <a:r>
              <a:rPr lang="en-US" dirty="0"/>
              <a:t>Jim </a:t>
            </a:r>
            <a:r>
              <a:rPr lang="en-US" dirty="0" err="1"/>
              <a:t>Ulvestad</a:t>
            </a:r>
            <a:r>
              <a:rPr lang="en-US" dirty="0"/>
              <a:t>, </a:t>
            </a:r>
            <a:r>
              <a:rPr lang="en-US" dirty="0" smtClean="0"/>
              <a:t>(</a:t>
            </a:r>
            <a:r>
              <a:rPr lang="en-US" dirty="0"/>
              <a:t>Daniel Evans)</a:t>
            </a:r>
          </a:p>
          <a:p>
            <a:r>
              <a:rPr lang="en-US" dirty="0" smtClean="0"/>
              <a:t>NSF/PHY PA: Jim </a:t>
            </a:r>
            <a:r>
              <a:rPr lang="en-US" dirty="0"/>
              <a:t>Whitmore,  Jean </a:t>
            </a:r>
            <a:r>
              <a:rPr lang="en-US" dirty="0" err="1"/>
              <a:t>Cottam</a:t>
            </a:r>
            <a:endParaRPr lang="en-US" dirty="0"/>
          </a:p>
          <a:p>
            <a:r>
              <a:rPr lang="en-US" dirty="0" smtClean="0"/>
              <a:t>NASA/APD: Paul </a:t>
            </a:r>
            <a:r>
              <a:rPr lang="en-US" dirty="0"/>
              <a:t>Hertz, </a:t>
            </a:r>
            <a:r>
              <a:rPr lang="en-US" dirty="0" err="1"/>
              <a:t>Hashima</a:t>
            </a:r>
            <a:r>
              <a:rPr lang="en-US" dirty="0"/>
              <a:t> </a:t>
            </a:r>
            <a:r>
              <a:rPr lang="en-US" dirty="0" err="1"/>
              <a:t>Hasan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Linda </a:t>
            </a:r>
            <a:r>
              <a:rPr lang="en-US" dirty="0" err="1" smtClean="0"/>
              <a:t>Sparke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DOE/HEP Cosmic Frontier: Kathy Turner</a:t>
            </a:r>
            <a:br>
              <a:rPr lang="en-US" dirty="0"/>
            </a:br>
            <a:r>
              <a:rPr lang="en-US" dirty="0" smtClean="0"/>
              <a:t>NASA/HPD: </a:t>
            </a:r>
            <a:r>
              <a:rPr lang="en-US" dirty="0" err="1"/>
              <a:t>Arik</a:t>
            </a:r>
            <a:r>
              <a:rPr lang="en-US" dirty="0"/>
              <a:t> Posner</a:t>
            </a:r>
          </a:p>
          <a:p>
            <a:r>
              <a:rPr lang="en-US" dirty="0"/>
              <a:t>NASA </a:t>
            </a:r>
            <a:r>
              <a:rPr lang="en-US" dirty="0" smtClean="0"/>
              <a:t>/PSD: </a:t>
            </a:r>
            <a:r>
              <a:rPr lang="en-US" dirty="0"/>
              <a:t>Jonathan </a:t>
            </a:r>
            <a:r>
              <a:rPr lang="en-US" dirty="0" err="1"/>
              <a:t>Rall</a:t>
            </a:r>
            <a:endParaRPr lang="en-US" dirty="0"/>
          </a:p>
          <a:p>
            <a:r>
              <a:rPr lang="en-US" dirty="0" smtClean="0"/>
              <a:t>AAS</a:t>
            </a:r>
            <a:r>
              <a:rPr lang="en-US" dirty="0"/>
              <a:t>: Joel </a:t>
            </a:r>
            <a:r>
              <a:rPr lang="en-US" dirty="0" err="1"/>
              <a:t>Parriott</a:t>
            </a:r>
            <a:endParaRPr lang="en-US" dirty="0"/>
          </a:p>
          <a:p>
            <a:r>
              <a:rPr lang="en-US" dirty="0"/>
              <a:t>NRC (</a:t>
            </a:r>
            <a:r>
              <a:rPr lang="en-US" dirty="0" smtClean="0"/>
              <a:t>NAC)</a:t>
            </a:r>
            <a:r>
              <a:rPr lang="en-US" dirty="0"/>
              <a:t>: David Lang, James Lancaster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760" y="6361108"/>
            <a:ext cx="806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Astronomy and Astrophysics Advisory Committee </a:t>
            </a:r>
            <a:r>
              <a:rPr lang="en-US" dirty="0" smtClean="0"/>
              <a:t>– advises NSF, NASA and DoE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158682"/>
            <a:ext cx="8712200" cy="825545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" y="287786"/>
            <a:ext cx="8752433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Rising Number of Proposals</a:t>
            </a: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+ Budget not keeping up </a:t>
            </a:r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 Declining selection </a:t>
            </a:r>
            <a:r>
              <a:rPr lang="en-US" sz="2000" b="1" dirty="0" smtClean="0">
                <a:solidFill>
                  <a:srgbClr val="800000"/>
                </a:solidFill>
              </a:rPr>
              <a:t>rates</a:t>
            </a:r>
          </a:p>
          <a:p>
            <a:pPr lvl="2"/>
            <a:r>
              <a:rPr lang="en-US" sz="2000" b="1" dirty="0">
                <a:solidFill>
                  <a:srgbClr val="800000"/>
                </a:solidFill>
              </a:rPr>
              <a:t>M</a:t>
            </a:r>
            <a:r>
              <a:rPr lang="en-US" sz="2000" b="1" dirty="0" smtClean="0">
                <a:solidFill>
                  <a:srgbClr val="800000"/>
                </a:solidFill>
              </a:rPr>
              <a:t>any areas </a:t>
            </a:r>
            <a:r>
              <a:rPr lang="en-US" sz="2000" b="1" dirty="0">
                <a:solidFill>
                  <a:srgbClr val="800000"/>
                </a:solidFill>
              </a:rPr>
              <a:t>of scientific research are experiencing this trend</a:t>
            </a:r>
          </a:p>
          <a:p>
            <a:endParaRPr lang="en-US" dirty="0"/>
          </a:p>
          <a:p>
            <a:r>
              <a:rPr lang="en-US" dirty="0" smtClean="0"/>
              <a:t>       AAAC interacts primarily with NSF/AST, NASA/APD, DOE/HEP Cosmic Frontiers, with</a:t>
            </a:r>
          </a:p>
          <a:p>
            <a:r>
              <a:rPr lang="en-US" dirty="0"/>
              <a:t>	</a:t>
            </a:r>
            <a:r>
              <a:rPr lang="en-US" dirty="0" smtClean="0"/>
              <a:t>	increasing overlap with NSF/PHY program in particle astrophysics and</a:t>
            </a:r>
            <a:br>
              <a:rPr lang="en-US" dirty="0" smtClean="0"/>
            </a:br>
            <a:r>
              <a:rPr lang="en-US" dirty="0" smtClean="0"/>
              <a:t>	 	gravitational physics, planetary science, and solar and space physics in both </a:t>
            </a:r>
          </a:p>
          <a:p>
            <a:r>
              <a:rPr lang="en-US" dirty="0"/>
              <a:t>	</a:t>
            </a:r>
            <a:r>
              <a:rPr lang="en-US" dirty="0" smtClean="0"/>
              <a:t>	NSF &amp; NASA, and the NSF polar program.  </a:t>
            </a:r>
          </a:p>
          <a:p>
            <a:endParaRPr lang="en-US" sz="1400" dirty="0"/>
          </a:p>
          <a:p>
            <a:r>
              <a:rPr lang="en-US" b="1" dirty="0" smtClean="0">
                <a:solidFill>
                  <a:srgbClr val="800000"/>
                </a:solidFill>
              </a:rPr>
              <a:t>NSF Division of Astronomical Sciences:  </a:t>
            </a:r>
            <a:r>
              <a:rPr lang="en-US" dirty="0" smtClean="0"/>
              <a:t>Very extensive database, all proposals traced by 								   	  reviewer and proposer. Demographic data kept.  								  Queries need to be properly formulated.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sz="800" b="1" dirty="0" smtClean="0">
              <a:solidFill>
                <a:srgbClr val="800000"/>
              </a:solidFill>
            </a:endParaRPr>
          </a:p>
          <a:p>
            <a:r>
              <a:rPr lang="en-US" b="1" dirty="0" smtClean="0">
                <a:solidFill>
                  <a:srgbClr val="800000"/>
                </a:solidFill>
              </a:rPr>
              <a:t>NSF Division of Physics:  </a:t>
            </a:r>
            <a:r>
              <a:rPr lang="en-US" dirty="0" smtClean="0"/>
              <a:t>Access to NSF database, but not as extensively mined.</a:t>
            </a:r>
          </a:p>
          <a:p>
            <a:endParaRPr lang="en-US" sz="1100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NASA </a:t>
            </a:r>
            <a:r>
              <a:rPr lang="en-US" b="1" dirty="0">
                <a:solidFill>
                  <a:srgbClr val="800000"/>
                </a:solidFill>
              </a:rPr>
              <a:t>Astrophysics</a:t>
            </a:r>
            <a:r>
              <a:rPr lang="en-US" dirty="0" smtClean="0"/>
              <a:t> </a:t>
            </a:r>
            <a:r>
              <a:rPr lang="en-US" dirty="0">
                <a:solidFill>
                  <a:prstClr val="black"/>
                </a:solidFill>
              </a:rPr>
              <a:t> S</a:t>
            </a:r>
            <a:r>
              <a:rPr lang="en-US" dirty="0" smtClean="0">
                <a:solidFill>
                  <a:prstClr val="black"/>
                </a:solidFill>
              </a:rPr>
              <a:t>egregated </a:t>
            </a:r>
            <a:r>
              <a:rPr lang="en-US" dirty="0">
                <a:solidFill>
                  <a:prstClr val="black"/>
                </a:solidFill>
              </a:rPr>
              <a:t>by </a:t>
            </a:r>
            <a:r>
              <a:rPr lang="en-US" dirty="0" smtClean="0">
                <a:solidFill>
                  <a:prstClr val="black"/>
                </a:solidFill>
              </a:rPr>
              <a:t>competition. (e.g. linking </a:t>
            </a:r>
            <a:r>
              <a:rPr lang="en-US" dirty="0">
                <a:solidFill>
                  <a:prstClr val="black"/>
                </a:solidFill>
              </a:rPr>
              <a:t>ATP-2012 with anything else </a:t>
            </a:r>
            <a:r>
              <a:rPr lang="en-US" dirty="0" smtClean="0">
                <a:solidFill>
                  <a:prstClr val="black"/>
                </a:solidFill>
              </a:rPr>
              <a:t>				  has </a:t>
            </a:r>
            <a:r>
              <a:rPr lang="en-US" dirty="0">
                <a:solidFill>
                  <a:prstClr val="black"/>
                </a:solidFill>
              </a:rPr>
              <a:t>to be done </a:t>
            </a:r>
            <a:r>
              <a:rPr lang="en-US" dirty="0" smtClean="0">
                <a:solidFill>
                  <a:prstClr val="black"/>
                </a:solidFill>
              </a:rPr>
              <a:t>by hand).  Some has been done for certain years, but 				  trends are more difficult.  Demographic data is not available.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NASA Heliophysics			</a:t>
            </a:r>
            <a:r>
              <a:rPr lang="en-US" dirty="0" smtClean="0"/>
              <a:t>Similar</a:t>
            </a:r>
            <a:endParaRPr lang="en-US" b="1" dirty="0" smtClean="0">
              <a:solidFill>
                <a:srgbClr val="8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NASA Planetary Science		</a:t>
            </a:r>
            <a:r>
              <a:rPr lang="en-US" dirty="0" smtClean="0">
                <a:solidFill>
                  <a:srgbClr val="800000"/>
                </a:solidFill>
              </a:rPr>
              <a:t>Similar</a:t>
            </a:r>
          </a:p>
          <a:p>
            <a:endParaRPr lang="en-US" sz="800" dirty="0"/>
          </a:p>
          <a:p>
            <a:r>
              <a:rPr lang="en-US" b="1" dirty="0" smtClean="0">
                <a:solidFill>
                  <a:srgbClr val="800000"/>
                </a:solidFill>
              </a:rPr>
              <a:t>DOE High Energy Physics</a:t>
            </a:r>
            <a:r>
              <a:rPr lang="en-US" dirty="0" smtClean="0"/>
              <a:t>:   Hard to connect new comparative review process (2012) to old.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dirty="0" smtClean="0"/>
              <a:t>	     Mostly spreadsheet data from the proposal panel organizers.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1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55" y="523875"/>
            <a:ext cx="595249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5067300"/>
            <a:ext cx="8448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Figure 1.</a:t>
            </a:r>
            <a:r>
              <a:rPr lang="en-US" i="1" dirty="0"/>
              <a:t> Historical NSF/AST (AAG) proposal success rate through 2014.  The anomalous spike in FY09 is due to the one-time stimulus provided by </a:t>
            </a:r>
            <a:r>
              <a:rPr lang="en-US" i="1" dirty="0" smtClean="0"/>
              <a:t>ARRA the </a:t>
            </a:r>
            <a:r>
              <a:rPr lang="en-US" i="1" dirty="0"/>
              <a:t>American Recovery and Reinvestment Act.</a:t>
            </a:r>
            <a:endParaRPr lang="en-US" dirty="0"/>
          </a:p>
          <a:p>
            <a:r>
              <a:rPr lang="en-US" u="sng" dirty="0">
                <a:hlinkClick r:id="rId3"/>
              </a:rPr>
              <a:t>http://www.nsf.gov/attachments/131083/public/Dan-Evans_AST_Individual_Investigator_Programs-AAAC_Meeting.pdf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512" y="120134"/>
            <a:ext cx="149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NSF/AST/AAG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7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4" b="11491"/>
          <a:stretch/>
        </p:blipFill>
        <p:spPr bwMode="auto">
          <a:xfrm>
            <a:off x="1066801" y="2412184"/>
            <a:ext cx="6490448" cy="3519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981" y="6024687"/>
            <a:ext cx="9024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Projected NSF/AST (AAG) proposal success rate </a:t>
            </a:r>
            <a:r>
              <a:rPr lang="en-US" b="1" i="1" u="sng" dirty="0" smtClean="0">
                <a:solidFill>
                  <a:srgbClr val="FF0000"/>
                </a:solidFill>
              </a:rPr>
              <a:t>10%</a:t>
            </a:r>
            <a:r>
              <a:rPr lang="en-US" i="1" dirty="0" smtClean="0"/>
              <a:t> in </a:t>
            </a:r>
            <a:r>
              <a:rPr lang="en-US" i="1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absence of facility divestment</a:t>
            </a:r>
            <a:r>
              <a:rPr lang="en-US" i="1" dirty="0"/>
              <a:t>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623" y="679450"/>
            <a:ext cx="79212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GB Observing </a:t>
            </a:r>
            <a:r>
              <a:rPr lang="en-US" sz="2400" dirty="0"/>
              <a:t>Facilities Divestment Recommended </a:t>
            </a:r>
            <a:r>
              <a:rPr lang="en-US" sz="2400" dirty="0" smtClean="0"/>
              <a:t>by Portfolio Review Changes the Balance, But Will Not Solve the Problem</a:t>
            </a:r>
            <a:br>
              <a:rPr lang="en-US" sz="2400" dirty="0" smtClean="0"/>
            </a:br>
            <a:r>
              <a:rPr lang="en-US" sz="2400" dirty="0" smtClean="0"/>
              <a:t>       </a:t>
            </a:r>
            <a:r>
              <a:rPr lang="en-US" i="1" dirty="0" smtClean="0">
                <a:solidFill>
                  <a:prstClr val="black"/>
                </a:solidFill>
              </a:rPr>
              <a:t>If </a:t>
            </a:r>
            <a:r>
              <a:rPr lang="en-US" i="1" dirty="0">
                <a:solidFill>
                  <a:prstClr val="black"/>
                </a:solidFill>
              </a:rPr>
              <a:t>divestment continues on schedule and the budget continues flat, </a:t>
            </a:r>
            <a:br>
              <a:rPr lang="en-US" i="1" dirty="0">
                <a:solidFill>
                  <a:prstClr val="black"/>
                </a:solidFill>
              </a:rPr>
            </a:br>
            <a:r>
              <a:rPr lang="en-US" i="1" dirty="0">
                <a:solidFill>
                  <a:prstClr val="black"/>
                </a:solidFill>
              </a:rPr>
              <a:t>			</a:t>
            </a:r>
            <a:r>
              <a:rPr lang="en-US" i="1" dirty="0" smtClean="0">
                <a:solidFill>
                  <a:prstClr val="black"/>
                </a:solidFill>
              </a:rPr>
              <a:t>			proposal success </a:t>
            </a:r>
            <a:r>
              <a:rPr lang="en-US" i="1" dirty="0">
                <a:solidFill>
                  <a:prstClr val="black"/>
                </a:solidFill>
              </a:rPr>
              <a:t>rates will </a:t>
            </a:r>
            <a:r>
              <a:rPr lang="en-US" i="1" dirty="0" smtClean="0">
                <a:solidFill>
                  <a:prstClr val="black"/>
                </a:solidFill>
              </a:rPr>
              <a:t>hold at roughly </a:t>
            </a:r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38297" y="19697"/>
            <a:ext cx="521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Proposal Pressure in NSF/AST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452476" y="2133600"/>
            <a:ext cx="301437" cy="2295525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52475" y="4543423"/>
            <a:ext cx="120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2797" y="3056346"/>
            <a:ext cx="0" cy="2112554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9115" y="2741961"/>
            <a:ext cx="727364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2004</a:t>
            </a:r>
            <a:endParaRPr lang="en-US" sz="2000" b="1" dirty="0"/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>
          <a:xfrm flipH="1" flipV="1">
            <a:off x="7452475" y="4728089"/>
            <a:ext cx="602876" cy="120362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1" y="732157"/>
            <a:ext cx="592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Proposal Pressure in NASA/Astrophysics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09" y="1718927"/>
            <a:ext cx="8307592" cy="4605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6350" y="3916928"/>
            <a:ext cx="674596" cy="400110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</a:rPr>
              <a:t>3</a:t>
            </a:r>
            <a:r>
              <a:rPr lang="en-US" sz="2000" b="1" dirty="0" smtClean="0">
                <a:solidFill>
                  <a:srgbClr val="800000"/>
                </a:solidFill>
              </a:rPr>
              <a:t>0%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5907" y="4602758"/>
            <a:ext cx="797983" cy="400110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18%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4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00" y="16952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800000"/>
                </a:solidFill>
              </a:rPr>
              <a:t>Proposal Pressure in NASA Planetary Science</a:t>
            </a:r>
            <a:endParaRPr lang="en-US" sz="2800" u="sng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1" b="-246"/>
          <a:stretch/>
        </p:blipFill>
        <p:spPr bwMode="auto">
          <a:xfrm>
            <a:off x="177800" y="1270001"/>
            <a:ext cx="8458201" cy="5454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71600" y="3187700"/>
            <a:ext cx="6921500" cy="1803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69200" y="4609841"/>
            <a:ext cx="939800" cy="461665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~ 20%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750" y="953157"/>
            <a:ext cx="892809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Total Division </a:t>
            </a:r>
            <a:r>
              <a:rPr lang="en-US" sz="2400" dirty="0" smtClean="0">
                <a:solidFill>
                  <a:srgbClr val="800000"/>
                </a:solidFill>
              </a:rPr>
              <a:t>Budget (inflation-adjusted):   </a:t>
            </a:r>
          </a:p>
          <a:p>
            <a:r>
              <a:rPr lang="en-US" sz="2400" dirty="0">
                <a:solidFill>
                  <a:srgbClr val="800000"/>
                </a:solidFill>
              </a:rPr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			$</a:t>
            </a:r>
            <a:r>
              <a:rPr lang="en-US" sz="2400" dirty="0">
                <a:solidFill>
                  <a:srgbClr val="800000"/>
                </a:solidFill>
              </a:rPr>
              <a:t>1,731M </a:t>
            </a:r>
            <a:r>
              <a:rPr lang="en-US" sz="2400" dirty="0" smtClean="0">
                <a:solidFill>
                  <a:srgbClr val="800000"/>
                </a:solidFill>
              </a:rPr>
              <a:t> (2004)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 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800000"/>
                </a:solidFill>
              </a:rPr>
              <a:t>$1,380M </a:t>
            </a:r>
            <a:r>
              <a:rPr lang="en-US" sz="2400" dirty="0" smtClean="0">
                <a:solidFill>
                  <a:srgbClr val="800000"/>
                </a:solidFill>
              </a:rPr>
              <a:t>(2015)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325" y="2966392"/>
            <a:ext cx="939800" cy="461665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~ 40%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92407"/>
            <a:ext cx="81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800000"/>
                </a:solidFill>
              </a:rPr>
              <a:t>DOE: High Energy Physics at the Cosmic Frontier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400" y="944227"/>
            <a:ext cx="7645400" cy="2554545"/>
          </a:xfrm>
          <a:prstGeom prst="rect">
            <a:avLst/>
          </a:prstGeom>
          <a:solidFill>
            <a:srgbClr val="FFEDDF"/>
          </a:solidFill>
          <a:ln>
            <a:solidFill>
              <a:srgbClr val="52234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Success rates much higher.    Proposal Acceptance going up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	</a:t>
            </a:r>
            <a:r>
              <a:rPr lang="en-US" sz="2000" dirty="0"/>
              <a:t> </a:t>
            </a:r>
            <a:r>
              <a:rPr lang="en-US" sz="2000" dirty="0" smtClean="0"/>
              <a:t>   but may decline to ~ 50% in FY15</a:t>
            </a:r>
          </a:p>
          <a:p>
            <a:endParaRPr lang="en-US" sz="2000" dirty="0" smtClean="0"/>
          </a:p>
          <a:p>
            <a:r>
              <a:rPr lang="en-US" sz="2000" dirty="0" smtClean="0"/>
              <a:t>Different Mode: Mostly block grants with multiple PIs.  </a:t>
            </a:r>
            <a:br>
              <a:rPr lang="en-US" sz="2000" dirty="0" smtClean="0"/>
            </a:br>
            <a:r>
              <a:rPr lang="en-US" sz="2000" dirty="0" smtClean="0"/>
              <a:t>Stable number of Universities, applying every 3 </a:t>
            </a:r>
            <a:r>
              <a:rPr lang="en-US" sz="2000" dirty="0" err="1" smtClean="0"/>
              <a:t>yrs</a:t>
            </a:r>
            <a:r>
              <a:rPr lang="en-US" sz="2000" dirty="0" smtClean="0"/>
              <a:t>, staggered by years </a:t>
            </a:r>
          </a:p>
          <a:p>
            <a:r>
              <a:rPr lang="en-US" sz="2000" dirty="0" smtClean="0"/>
              <a:t>$$ awarded depends on who is up for renewal   </a:t>
            </a:r>
            <a:br>
              <a:rPr lang="en-US" sz="2000" dirty="0" smtClean="0"/>
            </a:br>
            <a:r>
              <a:rPr lang="en-US" sz="2000" dirty="0" smtClean="0"/>
              <a:t>Comparative review process began in 2012  </a:t>
            </a:r>
            <a:br>
              <a:rPr lang="en-US" sz="2000" dirty="0" smtClean="0"/>
            </a:br>
            <a:r>
              <a:rPr lang="en-US" sz="2000" dirty="0" smtClean="0"/>
              <a:t>		Energy,  Intensity,  Cosmic separately reviewed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947824"/>
              </p:ext>
            </p:extLst>
          </p:nvPr>
        </p:nvGraphicFramePr>
        <p:xfrm>
          <a:off x="315258" y="3810000"/>
          <a:ext cx="8498542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Document" r:id="rId3" imgW="6096000" imgH="1079500" progId="Word.Document.12">
                  <p:embed/>
                </p:oleObj>
              </mc:Choice>
              <mc:Fallback>
                <p:oleObj name="Document" r:id="rId3" imgW="6096000" imgH="107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258" y="3810000"/>
                        <a:ext cx="8498542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771354"/>
              </p:ext>
            </p:extLst>
          </p:nvPr>
        </p:nvGraphicFramePr>
        <p:xfrm>
          <a:off x="1370853" y="5156200"/>
          <a:ext cx="831924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Document" r:id="rId5" imgW="6096000" imgH="1079500" progId="Word.Document.12">
                  <p:embed/>
                </p:oleObj>
              </mc:Choice>
              <mc:Fallback>
                <p:oleObj name="Document" r:id="rId5" imgW="6096000" imgH="107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0853" y="5156200"/>
                        <a:ext cx="8319247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937500" y="3739297"/>
            <a:ext cx="698500" cy="24456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5258" y="3713897"/>
            <a:ext cx="8320742" cy="2750403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359400" y="40640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7600" y="40640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6600" y="40640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5600" y="54102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99200" y="54102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2800" y="5410200"/>
            <a:ext cx="5334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00-C61F-7E46-80B4-2349CEFB0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6783</TotalTime>
  <Words>1413</Words>
  <Application>Microsoft Office PowerPoint</Application>
  <PresentationFormat>On-screen Show (4:3)</PresentationFormat>
  <Paragraphs>279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Document</vt:lpstr>
      <vt:lpstr>AAAC Proposal Pressures  Study Group  Interim Report Summary</vt:lpstr>
      <vt:lpstr>Proposal Success Rates Have Fallen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Cushman</dc:creator>
  <cp:lastModifiedBy>Keivan Stassun</cp:lastModifiedBy>
  <cp:revision>151</cp:revision>
  <dcterms:created xsi:type="dcterms:W3CDTF">2014-11-17T00:54:53Z</dcterms:created>
  <dcterms:modified xsi:type="dcterms:W3CDTF">2015-10-04T01:26:03Z</dcterms:modified>
</cp:coreProperties>
</file>