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48" d="100"/>
          <a:sy n="148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B7729-69D0-A645-A9D2-EAAC3E22CC84}" type="datetimeFigureOut">
              <a:rPr lang="en-US" smtClean="0"/>
              <a:pPr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E6163-2ECD-2840-8F04-7614EADB6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zz.physics.umn.edu/lowrad/_media/dm_task_force/comparison_geant4_vs_musun_v6.docx" TargetMode="External"/><Relationship Id="rId4" Type="http://schemas.openxmlformats.org/officeDocument/2006/relationships/hyperlink" Target="http://cdmsnano.fnal.gov/xfer/simData/2013muonFiles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zzz.physics.umn.edu/lowrad/radi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USD Group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7385" b="1" dirty="0" smtClean="0"/>
              <a:t>1)    Radiogenic subgroup</a:t>
            </a:r>
          </a:p>
          <a:p>
            <a:pPr marL="514350" indent="-514350">
              <a:buNone/>
            </a:pPr>
            <a:r>
              <a:rPr lang="en-US" dirty="0" smtClean="0"/>
              <a:t>                  </a:t>
            </a:r>
            <a:r>
              <a:rPr lang="en-US" sz="5538" dirty="0" smtClean="0"/>
              <a:t>We </a:t>
            </a:r>
            <a:r>
              <a:rPr lang="en-US" sz="5538" dirty="0"/>
              <a:t>finalized our goal with the emphasis on validating the calculation of (a, </a:t>
            </a:r>
            <a:r>
              <a:rPr lang="en-US" sz="5538" dirty="0" err="1"/>
              <a:t>n</a:t>
            </a:r>
            <a:r>
              <a:rPr lang="en-US" sz="5538" dirty="0"/>
              <a:t>) neutron between simulation packages and experimental data. Bi-weekly group meetings were arranged to discuss the assignments and the progresses being made. The detailed topics and minutes for each meeting have been posted in the meeting page: </a:t>
            </a:r>
            <a:r>
              <a:rPr lang="en-US" sz="5538" u="sng" dirty="0">
                <a:hlinkClick r:id="rId2"/>
              </a:rPr>
              <a:t>http://zzz.physics.umn.edu/lowrad/</a:t>
            </a:r>
            <a:r>
              <a:rPr lang="en-US" sz="5538" u="sng" dirty="0" smtClean="0">
                <a:hlinkClick r:id="rId2"/>
              </a:rPr>
              <a:t>radio</a:t>
            </a:r>
            <a:r>
              <a:rPr lang="en-US" sz="5538" dirty="0" smtClean="0"/>
              <a:t>.</a:t>
            </a:r>
          </a:p>
          <a:p>
            <a:pPr marL="514350" indent="-514350">
              <a:buNone/>
            </a:pPr>
            <a:r>
              <a:rPr lang="en-US" sz="5538" dirty="0" smtClean="0"/>
              <a:t>            The </a:t>
            </a:r>
            <a:r>
              <a:rPr lang="en-US" sz="5538" dirty="0"/>
              <a:t>ways to compare the (a, </a:t>
            </a:r>
            <a:r>
              <a:rPr lang="en-US" sz="5538" dirty="0" err="1"/>
              <a:t>n</a:t>
            </a:r>
            <a:r>
              <a:rPr lang="en-US" sz="5538" dirty="0"/>
              <a:t>) neutron yield from USD web database and SOURCES code were extensively discussed. With the new semester begins, we are going to doodle-pool a meeting time to continue the work</a:t>
            </a:r>
            <a:r>
              <a:rPr lang="en-US" sz="5538" dirty="0" smtClean="0"/>
              <a:t>.</a:t>
            </a:r>
          </a:p>
          <a:p>
            <a:pPr marL="514350" indent="-514350">
              <a:buNone/>
            </a:pPr>
            <a:r>
              <a:rPr lang="en-US" sz="5538" dirty="0" smtClean="0"/>
              <a:t>             </a:t>
            </a:r>
            <a:r>
              <a:rPr lang="en-US" sz="5538" dirty="0" err="1" smtClean="0"/>
              <a:t>Homestake</a:t>
            </a:r>
            <a:r>
              <a:rPr lang="en-US" sz="5538" dirty="0" smtClean="0"/>
              <a:t> gamma-rays measurements for the 4850-level bas been done with the germanium detector. The results have been compared with the previously measurements done by </a:t>
            </a:r>
            <a:r>
              <a:rPr lang="en-US" sz="5538" dirty="0" err="1" smtClean="0"/>
              <a:t>NaI</a:t>
            </a:r>
            <a:r>
              <a:rPr lang="en-US" sz="5538" dirty="0" smtClean="0"/>
              <a:t> detectors. A good agreement was achieved. </a:t>
            </a:r>
          </a:p>
          <a:p>
            <a:pPr marL="514350" indent="-514350">
              <a:buNone/>
            </a:pPr>
            <a:r>
              <a:rPr lang="en-US" sz="5538" dirty="0" smtClean="0"/>
              <a:t>             The simulated (</a:t>
            </a:r>
            <a:r>
              <a:rPr lang="en-US" sz="5538" dirty="0" err="1" smtClean="0"/>
              <a:t>alpha,n</a:t>
            </a:r>
            <a:r>
              <a:rPr lang="en-US" sz="5538" dirty="0" smtClean="0"/>
              <a:t>) neutron form rock at the 4850 level was also compared to the recent measurements form DIANA, the results agree with </a:t>
            </a:r>
            <a:r>
              <a:rPr lang="en-US" sz="5538" smtClean="0"/>
              <a:t>each other.</a:t>
            </a:r>
          </a:p>
          <a:p>
            <a:pPr marL="514350" indent="-514350">
              <a:buNone/>
            </a:pPr>
            <a:r>
              <a:rPr lang="en-US" dirty="0" smtClean="0"/>
              <a:t> </a:t>
            </a:r>
            <a:r>
              <a:rPr lang="en-US" sz="7385" b="1" dirty="0" smtClean="0"/>
              <a:t>2)   Depth </a:t>
            </a:r>
            <a:r>
              <a:rPr lang="en-US" sz="7385" b="1" dirty="0"/>
              <a:t>Study</a:t>
            </a:r>
            <a:endParaRPr lang="en-US" sz="7385" b="1" dirty="0" smtClean="0"/>
          </a:p>
          <a:p>
            <a:pPr marL="514350" indent="-514350">
              <a:buNone/>
            </a:pPr>
            <a:r>
              <a:rPr lang="en-US" sz="5000" dirty="0" smtClean="0"/>
              <a:t>            </a:t>
            </a:r>
            <a:r>
              <a:rPr lang="en-US" sz="6400" dirty="0" smtClean="0"/>
              <a:t>The </a:t>
            </a:r>
            <a:r>
              <a:rPr lang="en-US" sz="6400" dirty="0"/>
              <a:t>comparison of </a:t>
            </a:r>
            <a:r>
              <a:rPr lang="en-US" sz="6400" dirty="0" err="1"/>
              <a:t>muon</a:t>
            </a:r>
            <a:r>
              <a:rPr lang="en-US" sz="6400" dirty="0"/>
              <a:t> spectrum at </a:t>
            </a:r>
            <a:r>
              <a:rPr lang="en-US" sz="6400" dirty="0" err="1"/>
              <a:t>Homestake</a:t>
            </a:r>
            <a:r>
              <a:rPr lang="en-US" sz="6400" dirty="0"/>
              <a:t> Mine/</a:t>
            </a:r>
            <a:r>
              <a:rPr lang="en-US" sz="6400" dirty="0" err="1"/>
              <a:t>Soudan</a:t>
            </a:r>
            <a:r>
              <a:rPr lang="en-US" sz="6400" dirty="0"/>
              <a:t> Mine using MUSUN and </a:t>
            </a:r>
            <a:r>
              <a:rPr lang="en-US" sz="6400" dirty="0" smtClean="0"/>
              <a:t>Geant4 simulation </a:t>
            </a:r>
            <a:r>
              <a:rPr lang="en-US" sz="6400" dirty="0"/>
              <a:t>is completed and the detailed report is uploaded to the page: </a:t>
            </a:r>
            <a:r>
              <a:rPr lang="en-US" sz="6400" u="sng" dirty="0">
                <a:hlinkClick r:id="rId3"/>
              </a:rPr>
              <a:t>https://zzz.physics.umn.edu/lowrad/_media/dm_task_force/comparison_geant4_vs_musun_v6.docx</a:t>
            </a:r>
            <a:r>
              <a:rPr lang="en-US" sz="6400" dirty="0"/>
              <a:t>.</a:t>
            </a:r>
            <a:endParaRPr lang="en-US" sz="6400" dirty="0" smtClean="0"/>
          </a:p>
          <a:p>
            <a:pPr marL="514350" indent="-514350">
              <a:buNone/>
            </a:pPr>
            <a:r>
              <a:rPr lang="en-US" sz="6400" dirty="0" smtClean="0"/>
              <a:t>             For </a:t>
            </a:r>
            <a:r>
              <a:rPr lang="en-US" sz="6400" dirty="0"/>
              <a:t>the background study of a </a:t>
            </a:r>
            <a:r>
              <a:rPr lang="en-US" sz="6400" dirty="0" err="1"/>
              <a:t>LAr</a:t>
            </a:r>
            <a:r>
              <a:rPr lang="en-US" sz="6400" dirty="0"/>
              <a:t> detector at </a:t>
            </a:r>
            <a:r>
              <a:rPr lang="en-US" sz="6400" dirty="0" err="1"/>
              <a:t>Homestake</a:t>
            </a:r>
            <a:r>
              <a:rPr lang="en-US" sz="6400" dirty="0"/>
              <a:t> Mine, we conducted the simulation with the input from Angie (9990 files of 20K </a:t>
            </a:r>
            <a:r>
              <a:rPr lang="en-US" sz="6400" dirty="0" err="1"/>
              <a:t>muons</a:t>
            </a:r>
            <a:r>
              <a:rPr lang="en-US" sz="6400" dirty="0"/>
              <a:t> each, </a:t>
            </a:r>
            <a:r>
              <a:rPr lang="en-US" sz="6400" u="sng" dirty="0">
                <a:hlinkClick r:id="rId4"/>
              </a:rPr>
              <a:t>http://cdmsnano.fnal.gov/xfer/simData/2013muonFiles/</a:t>
            </a:r>
            <a:r>
              <a:rPr lang="en-US" sz="6400" dirty="0"/>
              <a:t>). The data analysis is on the way.</a:t>
            </a:r>
          </a:p>
          <a:p>
            <a:endParaRPr lang="en-US" sz="6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report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3) Neutron </a:t>
            </a:r>
            <a:r>
              <a:rPr lang="en-US" dirty="0"/>
              <a:t>detector at </a:t>
            </a:r>
            <a:r>
              <a:rPr lang="en-US" dirty="0" err="1"/>
              <a:t>Soudan</a:t>
            </a:r>
            <a:r>
              <a:rPr lang="en-US" dirty="0"/>
              <a:t> Mine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Over </a:t>
            </a:r>
            <a:r>
              <a:rPr lang="en-US" dirty="0"/>
              <a:t>two year background data have been collected at </a:t>
            </a:r>
            <a:r>
              <a:rPr lang="en-US" dirty="0" err="1"/>
              <a:t>Soudan</a:t>
            </a:r>
            <a:r>
              <a:rPr lang="en-US" dirty="0"/>
              <a:t> Mine. </a:t>
            </a:r>
            <a:r>
              <a:rPr lang="en-US" dirty="0" err="1"/>
              <a:t>Muon</a:t>
            </a:r>
            <a:r>
              <a:rPr lang="en-US" dirty="0"/>
              <a:t> /neutron flux have been measured. Simulations are also conducted to determine the according absolute fluxes. A preliminary result shows the phenomenon of annual modulation in terms of the event rate. Detailed analysis is undergoing to determine if the modulation dominated by </a:t>
            </a:r>
            <a:r>
              <a:rPr lang="en-US" dirty="0" err="1"/>
              <a:t>muons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4) LBC at SURF</a:t>
            </a:r>
          </a:p>
          <a:p>
            <a:pPr>
              <a:buNone/>
            </a:pPr>
            <a:r>
              <a:rPr lang="en-US" dirty="0" smtClean="0"/>
              <a:t>     A </a:t>
            </a:r>
            <a:r>
              <a:rPr lang="en-US" dirty="0" err="1" smtClean="0"/>
              <a:t>n</a:t>
            </a:r>
            <a:r>
              <a:rPr lang="en-US" dirty="0" smtClean="0"/>
              <a:t>-type germanium low background detector is being built at SURF with a threshold down to 10 </a:t>
            </a:r>
            <a:r>
              <a:rPr lang="en-US" dirty="0" err="1" smtClean="0"/>
              <a:t>keV</a:t>
            </a:r>
            <a:r>
              <a:rPr lang="en-US" dirty="0" smtClean="0"/>
              <a:t>, which is sensitive to 210Pb at a level of ~50 </a:t>
            </a:r>
            <a:r>
              <a:rPr lang="en-US" dirty="0" err="1" smtClean="0"/>
              <a:t>mBq</a:t>
            </a:r>
            <a:r>
              <a:rPr lang="en-US" dirty="0" smtClean="0"/>
              <a:t>/kg. 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412</Words>
  <Application>Microsoft Macintosh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Progress Report</vt:lpstr>
      <vt:lpstr>Status report</vt:lpstr>
      <vt:lpstr>Status report cont.</vt:lpstr>
    </vt:vector>
  </TitlesOfParts>
  <Company>USD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</dc:title>
  <dc:creator>Dongming</dc:creator>
  <cp:lastModifiedBy>Dongming</cp:lastModifiedBy>
  <cp:revision>2</cp:revision>
  <dcterms:created xsi:type="dcterms:W3CDTF">2013-09-26T13:46:31Z</dcterms:created>
  <dcterms:modified xsi:type="dcterms:W3CDTF">2013-09-26T13:49:02Z</dcterms:modified>
</cp:coreProperties>
</file>