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89898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F65A4E8-693D-40FC-99C0-5BD5DDC35E6C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BC095D-3C53-4C86-B308-13191235D3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Neutron Benchmarking WG</a:t>
            </a:r>
            <a:br>
              <a:rPr lang="en-US" dirty="0" smtClean="0"/>
            </a:br>
            <a:r>
              <a:rPr lang="en-US" sz="4000" i="1" dirty="0" smtClean="0">
                <a:solidFill>
                  <a:srgbClr val="C00000"/>
                </a:solidFill>
              </a:rPr>
              <a:t>Status Update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66"/>
                </a:solidFill>
              </a:rPr>
              <a:t>Ray Bunker</a:t>
            </a:r>
          </a:p>
          <a:p>
            <a:r>
              <a:rPr lang="en-US" dirty="0" smtClean="0">
                <a:solidFill>
                  <a:srgbClr val="003366"/>
                </a:solidFill>
              </a:rPr>
              <a:t>September 26, 2013</a:t>
            </a:r>
            <a:endParaRPr lang="en-US" dirty="0">
              <a:solidFill>
                <a:srgbClr val="0033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799" y="220441"/>
            <a:ext cx="70376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200" b="1" dirty="0" smtClean="0">
                <a:solidFill>
                  <a:srgbClr val="C00000"/>
                </a:solidFill>
              </a:rPr>
              <a:t>NMM/Veto-shield DAQ—</a:t>
            </a:r>
            <a:r>
              <a:rPr lang="en-US" sz="2800" b="1" i="1" dirty="0" smtClean="0">
                <a:solidFill>
                  <a:srgbClr val="C00000"/>
                </a:solidFill>
              </a:rPr>
              <a:t>Highlights!</a:t>
            </a:r>
            <a:endParaRPr lang="en-US" sz="2800" b="1" i="1" dirty="0" smtClean="0">
              <a:solidFill>
                <a:srgbClr val="C00000"/>
              </a:solidFill>
            </a:endParaRPr>
          </a:p>
        </p:txBody>
      </p:sp>
      <p:pic>
        <p:nvPicPr>
          <p:cNvPr id="4098" name="Picture 2" descr="C:\Users\raybunker\Documents\Physics\AARM\Benchmarking Working Group\AARM Meeting Updates\Sep 26, 2013\timefromnmmall_072413_cent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9608" y="1857176"/>
            <a:ext cx="6410562" cy="460658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00676" y="1047463"/>
            <a:ext cx="7526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3366"/>
                </a:solidFill>
              </a:rPr>
              <a:t>Demonstration of time-stamp correlation timing resolution</a:t>
            </a:r>
            <a:endParaRPr lang="en-US" sz="2400" dirty="0">
              <a:solidFill>
                <a:srgbClr val="0033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88668"/>
            <a:ext cx="1937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Courtesy A. </a:t>
            </a:r>
            <a:r>
              <a:rPr lang="en-US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Villano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799" y="220441"/>
            <a:ext cx="70376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200" b="1" dirty="0" smtClean="0">
                <a:solidFill>
                  <a:srgbClr val="C00000"/>
                </a:solidFill>
              </a:rPr>
              <a:t>NMM/Veto-shield DAQ—</a:t>
            </a:r>
            <a:r>
              <a:rPr lang="en-US" sz="2800" b="1" i="1" dirty="0" smtClean="0">
                <a:solidFill>
                  <a:srgbClr val="C00000"/>
                </a:solidFill>
              </a:rPr>
              <a:t>Highlights!</a:t>
            </a:r>
            <a:endParaRPr lang="en-US" sz="2800" b="1" i="1" dirty="0" smtClean="0">
              <a:solidFill>
                <a:srgbClr val="C00000"/>
              </a:solidFill>
            </a:endParaRPr>
          </a:p>
        </p:txBody>
      </p:sp>
      <p:pic>
        <p:nvPicPr>
          <p:cNvPr id="6" name="Picture 2" descr="C:\Users\raybunker\Documents\Physics\AARM\Benchmarking Working Group\AARM Meeting Updates\Sep 26, 2013\timefromnmmall_072413_center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09608" y="1857176"/>
            <a:ext cx="6410562" cy="460658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00676" y="1047463"/>
            <a:ext cx="7526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3366"/>
                </a:solidFill>
              </a:rPr>
              <a:t>Demonstration of time-stamp correlation timing resolution</a:t>
            </a:r>
            <a:endParaRPr lang="en-US" sz="2400" dirty="0">
              <a:solidFill>
                <a:srgbClr val="0033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88668"/>
            <a:ext cx="1937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Courtesy A. </a:t>
            </a:r>
            <a:r>
              <a:rPr lang="en-US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Villano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04800" y="762000"/>
            <a:ext cx="5029200" cy="685800"/>
          </a:xfrm>
          <a:prstGeom prst="rect">
            <a:avLst/>
          </a:prstGeom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Working Group Activities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4582" y="2096631"/>
            <a:ext cx="810221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Broad-interest discussions among all WG members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Ongoing analysis for first NMM measurement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Coordinated DAQ for NMM &amp; veto shield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115669"/>
            <a:ext cx="662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rgbClr val="C00000"/>
                </a:solidFill>
              </a:rPr>
              <a:t>Broad-interest </a:t>
            </a:r>
            <a:r>
              <a:rPr lang="en-US" sz="3600" b="1" dirty="0" smtClean="0">
                <a:solidFill>
                  <a:srgbClr val="C00000"/>
                </a:solidFill>
              </a:rPr>
              <a:t>WG discussions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893088"/>
            <a:ext cx="8915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3366"/>
                </a:solidFill>
              </a:rPr>
              <a:t> Started by mixing non-NMM topics into NMM Fri meetings</a:t>
            </a:r>
          </a:p>
          <a:p>
            <a:pPr lvl="1"/>
            <a:r>
              <a:rPr lang="en-US" sz="1000" dirty="0" smtClean="0"/>
              <a:t> </a:t>
            </a:r>
            <a:endParaRPr lang="en-US" sz="1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Nov 2, 2012 </a:t>
            </a:r>
            <a:r>
              <a:rPr lang="en-US" sz="2000" dirty="0" smtClean="0">
                <a:sym typeface="Wingdings" pitchFamily="2" charset="2"/>
              </a:rPr>
              <a:t> Chao updates USD liquid </a:t>
            </a:r>
            <a:r>
              <a:rPr lang="en-US" sz="2000" dirty="0" err="1" smtClean="0">
                <a:sym typeface="Wingdings" pitchFamily="2" charset="2"/>
              </a:rPr>
              <a:t>scintillator</a:t>
            </a:r>
            <a:r>
              <a:rPr lang="en-US" sz="2000" dirty="0" smtClean="0">
                <a:sym typeface="Wingdings" pitchFamily="2" charset="2"/>
              </a:rPr>
              <a:t> detector data analysis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Jan 4, 2013  Anthony leads discussion of Watchman Project (LLNL)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Feb 8,2013  </a:t>
            </a:r>
            <a:r>
              <a:rPr lang="en-US" sz="2000" dirty="0" err="1" smtClean="0">
                <a:sym typeface="Wingdings" pitchFamily="2" charset="2"/>
              </a:rPr>
              <a:t>Julien</a:t>
            </a:r>
            <a:r>
              <a:rPr lang="en-US" sz="2000" dirty="0" smtClean="0">
                <a:sym typeface="Wingdings" pitchFamily="2" charset="2"/>
              </a:rPr>
              <a:t> &amp; Adam introduce their He-3 NCDs at MIT work</a:t>
            </a:r>
          </a:p>
          <a:p>
            <a:pPr lvl="1">
              <a:buFont typeface="Arial" pitchFamily="34" charset="0"/>
              <a:buChar char="•"/>
            </a:pPr>
            <a:endParaRPr lang="en-US" sz="2000" dirty="0" smtClean="0">
              <a:solidFill>
                <a:srgbClr val="003366"/>
              </a:solidFill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3366"/>
                </a:solidFill>
                <a:sym typeface="Wingdings" pitchFamily="2" charset="2"/>
              </a:rPr>
              <a:t> Found new members at LRT 2013</a:t>
            </a:r>
          </a:p>
          <a:p>
            <a:r>
              <a:rPr lang="en-US" sz="1000" dirty="0" smtClean="0">
                <a:sym typeface="Wingdings" pitchFamily="2" charset="2"/>
              </a:rPr>
              <a:t> </a:t>
            </a:r>
            <a:endParaRPr lang="en-US" sz="10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 Tom Langford  NIST </a:t>
            </a:r>
            <a:r>
              <a:rPr lang="en-US" sz="2000" dirty="0" err="1" smtClean="0">
                <a:sym typeface="Wingdings" pitchFamily="2" charset="2"/>
              </a:rPr>
              <a:t>Gaithersberg</a:t>
            </a:r>
            <a:r>
              <a:rPr lang="en-US" sz="2000" dirty="0" smtClean="0">
                <a:sym typeface="Wingdings" pitchFamily="2" charset="2"/>
              </a:rPr>
              <a:t>; the </a:t>
            </a:r>
            <a:r>
              <a:rPr lang="en-US" sz="2000" dirty="0" err="1" smtClean="0">
                <a:sym typeface="Wingdings" pitchFamily="2" charset="2"/>
              </a:rPr>
              <a:t>FaNS</a:t>
            </a:r>
            <a:r>
              <a:rPr lang="en-US" sz="2000" dirty="0" smtClean="0">
                <a:sym typeface="Wingdings" pitchFamily="2" charset="2"/>
              </a:rPr>
              <a:t> detector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Lea </a:t>
            </a:r>
            <a:r>
              <a:rPr lang="en-US" sz="2000" dirty="0" err="1" smtClean="0">
                <a:sym typeface="Wingdings" pitchFamily="2" charset="2"/>
              </a:rPr>
              <a:t>Reichhart</a:t>
            </a:r>
            <a:r>
              <a:rPr lang="en-US" sz="2000" dirty="0" smtClean="0">
                <a:sym typeface="Wingdings" pitchFamily="2" charset="2"/>
              </a:rPr>
              <a:t>  UCL; using ZEPLIN III to measure neutrons</a:t>
            </a:r>
          </a:p>
          <a:p>
            <a:pPr lvl="1">
              <a:buFont typeface="Arial" pitchFamily="34" charset="0"/>
              <a:buChar char="•"/>
            </a:pPr>
            <a:endParaRPr lang="en-US" sz="20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003366"/>
                </a:solidFill>
                <a:sym typeface="Wingdings" pitchFamily="2" charset="2"/>
              </a:rPr>
              <a:t>Began ~monthly “Summary” meetings</a:t>
            </a:r>
          </a:p>
          <a:p>
            <a:r>
              <a:rPr lang="en-US" sz="1000" dirty="0" smtClean="0">
                <a:sym typeface="Wingdings" pitchFamily="2" charset="2"/>
              </a:rPr>
              <a:t>  </a:t>
            </a:r>
            <a:endParaRPr lang="en-US" sz="10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 Specifically dedicated to broad-interest discussions (high-level presentations):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May 10</a:t>
            </a:r>
            <a:r>
              <a:rPr lang="en-US" sz="2000" baseline="30000" dirty="0" smtClean="0">
                <a:sym typeface="Wingdings" pitchFamily="2" charset="2"/>
              </a:rPr>
              <a:t>th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FaNS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1600" dirty="0" smtClean="0">
                <a:sym typeface="Wingdings" pitchFamily="2" charset="2"/>
              </a:rPr>
              <a:t>&amp;</a:t>
            </a:r>
            <a:r>
              <a:rPr lang="en-US" sz="2000" dirty="0" smtClean="0">
                <a:sym typeface="Wingdings" pitchFamily="2" charset="2"/>
              </a:rPr>
              <a:t> USD Liquid </a:t>
            </a:r>
            <a:r>
              <a:rPr lang="en-US" sz="2000" dirty="0" err="1" smtClean="0">
                <a:sym typeface="Wingdings" pitchFamily="2" charset="2"/>
              </a:rPr>
              <a:t>Scintillator</a:t>
            </a:r>
            <a:endParaRPr lang="en-US" sz="2000" dirty="0" smtClean="0">
              <a:sym typeface="Wingdings" pitchFamily="2" charset="2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May 31</a:t>
            </a:r>
            <a:r>
              <a:rPr lang="en-US" sz="2000" baseline="30000" dirty="0" smtClean="0">
                <a:sym typeface="Wingdings" pitchFamily="2" charset="2"/>
              </a:rPr>
              <a:t>st</a:t>
            </a:r>
            <a:r>
              <a:rPr lang="en-US" sz="2000" dirty="0" smtClean="0">
                <a:sym typeface="Wingdings" pitchFamily="2" charset="2"/>
              </a:rPr>
              <a:t>  ZEPLIN III </a:t>
            </a:r>
            <a:r>
              <a:rPr lang="en-US" sz="1600" dirty="0" smtClean="0">
                <a:sym typeface="Wingdings" pitchFamily="2" charset="2"/>
              </a:rPr>
              <a:t>&amp;</a:t>
            </a:r>
            <a:r>
              <a:rPr lang="en-US" sz="2000" dirty="0" smtClean="0">
                <a:sym typeface="Wingdings" pitchFamily="2" charset="2"/>
              </a:rPr>
              <a:t> MIT NCDs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Next meeting  MIT NCD simulations, NMM status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Extended summer hiatus 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9/26/2013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344269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dirty="0" smtClean="0">
                <a:solidFill>
                  <a:srgbClr val="C00000"/>
                </a:solidFill>
              </a:rPr>
              <a:t>Ongoing NMM Analysis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447800"/>
            <a:ext cx="834625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3366"/>
                </a:solidFill>
              </a:rPr>
              <a:t> </a:t>
            </a:r>
            <a:r>
              <a:rPr lang="en-US" sz="2800" dirty="0" smtClean="0">
                <a:solidFill>
                  <a:srgbClr val="003366"/>
                </a:solidFill>
              </a:rPr>
              <a:t>First NMM fast-neutron measurement</a:t>
            </a:r>
          </a:p>
          <a:p>
            <a:r>
              <a:rPr lang="en-US" sz="10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Use ~2 years of already acquired data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Measure flux of high-energy neutrons (&gt;50 </a:t>
            </a:r>
            <a:r>
              <a:rPr lang="en-US" sz="2400" dirty="0" err="1" smtClean="0"/>
              <a:t>MeV</a:t>
            </a:r>
            <a:r>
              <a:rPr lang="en-US" sz="2400" dirty="0" smtClean="0"/>
              <a:t>)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000" dirty="0" smtClean="0"/>
              <a:t>Publish first NMM paper by summer 2014!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Primarily a Syracuse activity</a:t>
            </a:r>
            <a:endParaRPr lang="en-US" sz="2000" dirty="0" smtClean="0"/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 Coordinated by Richard &amp; Ray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smtClean="0"/>
              <a:t>Geant4 simulation work by Yu Chen (grad)</a:t>
            </a:r>
          </a:p>
          <a:p>
            <a:pPr lvl="3">
              <a:buFont typeface="Arial" pitchFamily="34" charset="0"/>
              <a:buChar char="•"/>
            </a:pPr>
            <a:r>
              <a:rPr lang="en-US" sz="2000" i="1" dirty="0" smtClean="0">
                <a:solidFill>
                  <a:srgbClr val="C00000"/>
                </a:solidFill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</a:rPr>
              <a:t>Builds on previous work by Melinda </a:t>
            </a:r>
            <a:r>
              <a:rPr lang="en-US" sz="2000" i="1" dirty="0" err="1" smtClean="0">
                <a:solidFill>
                  <a:srgbClr val="C00000"/>
                </a:solidFill>
              </a:rPr>
              <a:t>Sweany</a:t>
            </a:r>
            <a:r>
              <a:rPr lang="en-US" sz="2000" i="1" dirty="0" smtClean="0">
                <a:solidFill>
                  <a:srgbClr val="C00000"/>
                </a:solidFill>
              </a:rPr>
              <a:t> (Sandia)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smtClean="0"/>
              <a:t>Data analysis by Chris </a:t>
            </a:r>
            <a:r>
              <a:rPr lang="en-US" sz="2000" dirty="0" err="1" smtClean="0"/>
              <a:t>Nedlik</a:t>
            </a:r>
            <a:r>
              <a:rPr lang="en-US" sz="2000" dirty="0" smtClean="0"/>
              <a:t> (undergrad)</a:t>
            </a:r>
          </a:p>
          <a:p>
            <a:pPr lvl="3">
              <a:buFont typeface="Arial" pitchFamily="34" charset="0"/>
              <a:buChar char="•"/>
            </a:pPr>
            <a:r>
              <a:rPr lang="en-US" sz="2000" i="1" dirty="0" smtClean="0">
                <a:solidFill>
                  <a:srgbClr val="C00000"/>
                </a:solidFill>
              </a:rPr>
              <a:t> Builds on previous work by UCSB students (Ray, Joel, and others)</a:t>
            </a:r>
            <a:endParaRPr lang="en-US" sz="2000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895289" y="1516118"/>
            <a:ext cx="8172511" cy="5265682"/>
            <a:chOff x="685800" y="914400"/>
            <a:chExt cx="8172511" cy="5265682"/>
          </a:xfrm>
        </p:grpSpPr>
        <p:pic>
          <p:nvPicPr>
            <p:cNvPr id="1026" name="Picture 2" descr="C:\Users\raybunker\Documents\Physics\AARM\Benchmarking Working Group\AARM Meeting Updates\Sep 26, 2013\capturePos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5800" y="914400"/>
              <a:ext cx="7764651" cy="5265682"/>
            </a:xfrm>
            <a:prstGeom prst="rect">
              <a:avLst/>
            </a:prstGeom>
            <a:noFill/>
          </p:spPr>
        </p:pic>
        <p:sp>
          <p:nvSpPr>
            <p:cNvPr id="7" name="TextBox 6"/>
            <p:cNvSpPr txBox="1"/>
            <p:nvPr/>
          </p:nvSpPr>
          <p:spPr>
            <a:xfrm>
              <a:off x="3886200" y="2514600"/>
              <a:ext cx="13610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/>
                <a:t>North Tank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86200" y="4114800"/>
              <a:ext cx="13610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/>
                <a:t>South Tank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7170861" y="3268540"/>
              <a:ext cx="29747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Number Captured per cm</a:t>
              </a:r>
              <a:r>
                <a:rPr lang="en-US" sz="2000" b="1" baseline="30000" dirty="0" smtClean="0"/>
                <a:t>2</a:t>
              </a:r>
              <a:endParaRPr lang="en-US" sz="2000" b="1" baseline="30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80864" y="1418524"/>
              <a:ext cx="17430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Courtesy Y. Chen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81400" y="76200"/>
            <a:ext cx="54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200" b="1" dirty="0" smtClean="0">
                <a:solidFill>
                  <a:srgbClr val="C00000"/>
                </a:solidFill>
              </a:rPr>
              <a:t>NMM Analysis—</a:t>
            </a:r>
            <a:r>
              <a:rPr lang="en-US" sz="2800" b="1" i="1" dirty="0" smtClean="0">
                <a:solidFill>
                  <a:srgbClr val="C00000"/>
                </a:solidFill>
              </a:rPr>
              <a:t>Highlights!</a:t>
            </a:r>
            <a:endParaRPr lang="en-US" sz="2800" b="1" i="1" dirty="0" smtClean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321" y="304800"/>
            <a:ext cx="31554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66"/>
                </a:solidFill>
              </a:rPr>
              <a:t>Geant4 MC simulation</a:t>
            </a:r>
          </a:p>
          <a:p>
            <a:r>
              <a:rPr lang="en-US" sz="2000" dirty="0" smtClean="0">
                <a:solidFill>
                  <a:srgbClr val="003366"/>
                </a:solidFill>
              </a:rPr>
              <a:t>of neutron capture positions</a:t>
            </a:r>
          </a:p>
          <a:p>
            <a:r>
              <a:rPr lang="en-US" sz="2000" dirty="0" smtClean="0">
                <a:solidFill>
                  <a:srgbClr val="003366"/>
                </a:solidFill>
              </a:rPr>
              <a:t>for neutrons generated </a:t>
            </a:r>
          </a:p>
          <a:p>
            <a:r>
              <a:rPr lang="en-US" sz="2000" dirty="0" smtClean="0">
                <a:solidFill>
                  <a:srgbClr val="003366"/>
                </a:solidFill>
              </a:rPr>
              <a:t>across surface of </a:t>
            </a:r>
            <a:r>
              <a:rPr lang="en-US" sz="2000" dirty="0" err="1" smtClean="0">
                <a:solidFill>
                  <a:srgbClr val="003366"/>
                </a:solidFill>
              </a:rPr>
              <a:t>Pb</a:t>
            </a:r>
            <a:r>
              <a:rPr lang="en-US" sz="2000" dirty="0" smtClean="0">
                <a:solidFill>
                  <a:srgbClr val="003366"/>
                </a:solidFill>
              </a:rPr>
              <a:t> target</a:t>
            </a:r>
            <a:endParaRPr lang="en-US" sz="20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raybunker\Documents\Physics\AARM\Benchmarking Working Group\AARM Meeting Updates\Sep 26, 2013\capturePos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95290" y="1516118"/>
            <a:ext cx="7764649" cy="5265682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95689" y="3116318"/>
            <a:ext cx="1361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North Tank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95689" y="4716518"/>
            <a:ext cx="1361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South Tank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7377212" y="3875150"/>
            <a:ext cx="2981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Fraction Detected per cm</a:t>
            </a:r>
            <a:r>
              <a:rPr lang="en-US" sz="2000" b="1" baseline="30000" dirty="0" smtClean="0"/>
              <a:t>2</a:t>
            </a:r>
            <a:endParaRPr lang="en-US" sz="2000" b="1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1790353" y="2020242"/>
            <a:ext cx="1743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Courtesy Y. Chen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81400" y="76200"/>
            <a:ext cx="54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200" b="1" dirty="0" smtClean="0">
                <a:solidFill>
                  <a:srgbClr val="C00000"/>
                </a:solidFill>
              </a:rPr>
              <a:t>NMM Analysis—</a:t>
            </a:r>
            <a:r>
              <a:rPr lang="en-US" sz="2800" b="1" i="1" dirty="0" smtClean="0">
                <a:solidFill>
                  <a:srgbClr val="C00000"/>
                </a:solidFill>
              </a:rPr>
              <a:t>Highlights!</a:t>
            </a:r>
            <a:endParaRPr lang="en-US" sz="2800" b="1" i="1" dirty="0" smtClean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321" y="511314"/>
            <a:ext cx="29923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66"/>
                </a:solidFill>
              </a:rPr>
              <a:t>First estimate of absolute</a:t>
            </a:r>
          </a:p>
          <a:p>
            <a:r>
              <a:rPr lang="en-US" sz="2000" dirty="0" smtClean="0">
                <a:solidFill>
                  <a:srgbClr val="003366"/>
                </a:solidFill>
              </a:rPr>
              <a:t>n</a:t>
            </a:r>
            <a:r>
              <a:rPr lang="en-US" sz="2000" dirty="0" smtClean="0">
                <a:solidFill>
                  <a:srgbClr val="003366"/>
                </a:solidFill>
              </a:rPr>
              <a:t>eutron capture efficiency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329625"/>
            <a:ext cx="54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200" b="1" dirty="0" smtClean="0">
                <a:solidFill>
                  <a:srgbClr val="C00000"/>
                </a:solidFill>
              </a:rPr>
              <a:t>NMM Analysis—</a:t>
            </a:r>
            <a:r>
              <a:rPr lang="en-US" sz="2800" b="1" i="1" dirty="0" smtClean="0">
                <a:solidFill>
                  <a:srgbClr val="C00000"/>
                </a:solidFill>
              </a:rPr>
              <a:t>Highlights!</a:t>
            </a:r>
            <a:endParaRPr lang="en-US" sz="2800" b="1" i="1" dirty="0" smtClean="0">
              <a:solidFill>
                <a:srgbClr val="C00000"/>
              </a:solidFill>
            </a:endParaRPr>
          </a:p>
        </p:txBody>
      </p:sp>
      <p:pic>
        <p:nvPicPr>
          <p:cNvPr id="2050" name="Picture 2" descr="C:\Users\raybunker\Documents\Physics\AARM\Benchmarking Working Group\AARM Meeting Updates\Sep 26, 2013\newnorm_reference_d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3570" y="1981200"/>
            <a:ext cx="4967818" cy="3725863"/>
          </a:xfrm>
          <a:prstGeom prst="rect">
            <a:avLst/>
          </a:prstGeom>
          <a:noFill/>
        </p:spPr>
      </p:pic>
      <p:pic>
        <p:nvPicPr>
          <p:cNvPr id="2051" name="Picture 3" descr="C:\Users\raybunker\Documents\Physics\AARM\Benchmarking Working Group\AARM Meeting Updates\Sep 26, 2013\Probability_of_AP_17.5_close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57712" y="1981200"/>
            <a:ext cx="4869048" cy="3656013"/>
          </a:xfrm>
          <a:prstGeom prst="rect">
            <a:avLst/>
          </a:prstGeom>
          <a:noFill/>
        </p:spPr>
      </p:pic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9/26/2013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7840" y="1143000"/>
            <a:ext cx="7647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3366"/>
                </a:solidFill>
              </a:rPr>
              <a:t>Detailed data-driven understanding of 20” PMT </a:t>
            </a:r>
            <a:r>
              <a:rPr lang="en-US" sz="2400" dirty="0" err="1" smtClean="0">
                <a:solidFill>
                  <a:srgbClr val="003366"/>
                </a:solidFill>
              </a:rPr>
              <a:t>afterpulsing</a:t>
            </a:r>
            <a:endParaRPr lang="en-US" sz="2400" dirty="0">
              <a:solidFill>
                <a:srgbClr val="0033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69105" y="6019800"/>
            <a:ext cx="2988895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~17.5 </a:t>
            </a:r>
            <a:r>
              <a:rPr lang="el-GR" sz="2000" dirty="0" smtClean="0"/>
              <a:t>μ</a:t>
            </a:r>
            <a:r>
              <a:rPr lang="en-US" sz="2000" dirty="0" smtClean="0"/>
              <a:t>s </a:t>
            </a:r>
            <a:r>
              <a:rPr lang="en-US" sz="2000" dirty="0" err="1" smtClean="0"/>
              <a:t>afterpulsing</a:t>
            </a:r>
            <a:r>
              <a:rPr lang="en-US" sz="2000" dirty="0" smtClean="0"/>
              <a:t> peak</a:t>
            </a:r>
            <a:endParaRPr lang="en-US" sz="2000" dirty="0"/>
          </a:p>
        </p:txBody>
      </p:sp>
      <p:cxnSp>
        <p:nvCxnSpPr>
          <p:cNvPr id="13" name="Elbow Connector 12"/>
          <p:cNvCxnSpPr>
            <a:stCxn id="11" idx="1"/>
          </p:cNvCxnSpPr>
          <p:nvPr/>
        </p:nvCxnSpPr>
        <p:spPr>
          <a:xfrm rot="10800000">
            <a:off x="3505201" y="4572001"/>
            <a:ext cx="363905" cy="1647855"/>
          </a:xfrm>
          <a:prstGeom prst="bentConnector2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31537" y="3632537"/>
            <a:ext cx="2531462" cy="8653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dirty="0" err="1" smtClean="0"/>
              <a:t>Afterpulsing</a:t>
            </a:r>
            <a:r>
              <a:rPr lang="en-US" sz="2000" dirty="0" smtClean="0"/>
              <a:t> rate</a:t>
            </a:r>
          </a:p>
          <a:p>
            <a:pPr algn="ctr">
              <a:lnSpc>
                <a:spcPts val="2000"/>
              </a:lnSpc>
            </a:pPr>
            <a:r>
              <a:rPr lang="en-US" sz="2000" i="1" dirty="0" smtClean="0"/>
              <a:t>vs.</a:t>
            </a:r>
          </a:p>
          <a:p>
            <a:pPr algn="ctr">
              <a:lnSpc>
                <a:spcPts val="2000"/>
              </a:lnSpc>
            </a:pPr>
            <a:r>
              <a:rPr lang="en-US" sz="2000" dirty="0" smtClean="0"/>
              <a:t>Initial-pulse amplitude</a:t>
            </a:r>
            <a:endParaRPr lang="en-US" sz="2000" dirty="0"/>
          </a:p>
        </p:txBody>
      </p:sp>
      <p:cxnSp>
        <p:nvCxnSpPr>
          <p:cNvPr id="17" name="Shape 16"/>
          <p:cNvCxnSpPr>
            <a:stCxn id="11" idx="3"/>
            <a:endCxn id="15" idx="2"/>
          </p:cNvCxnSpPr>
          <p:nvPr/>
        </p:nvCxnSpPr>
        <p:spPr>
          <a:xfrm flipV="1">
            <a:off x="6858000" y="4497902"/>
            <a:ext cx="639268" cy="1721953"/>
          </a:xfrm>
          <a:prstGeom prst="bentConnector2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5715000"/>
            <a:ext cx="1865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Courtesy C. </a:t>
            </a:r>
            <a:r>
              <a:rPr lang="en-US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Nedlik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315977"/>
            <a:ext cx="54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200" b="1" dirty="0" smtClean="0">
                <a:solidFill>
                  <a:srgbClr val="C00000"/>
                </a:solidFill>
              </a:rPr>
              <a:t>NMM Analysis—</a:t>
            </a:r>
            <a:r>
              <a:rPr lang="en-US" sz="2800" b="1" i="1" dirty="0" smtClean="0">
                <a:solidFill>
                  <a:srgbClr val="C00000"/>
                </a:solidFill>
              </a:rPr>
              <a:t>Highlights!</a:t>
            </a:r>
            <a:endParaRPr lang="en-US" sz="2800" b="1" i="1" dirty="0" smtClean="0">
              <a:solidFill>
                <a:srgbClr val="C00000"/>
              </a:solidFill>
            </a:endParaRPr>
          </a:p>
        </p:txBody>
      </p:sp>
      <p:pic>
        <p:nvPicPr>
          <p:cNvPr id="3074" name="Picture 2" descr="C:\Users\raybunker\Documents\Physics\AARM\Benchmarking Working Group\AARM Meeting Updates\Sep 26, 2013\5-45us_cut_region_South_coincident_rates.png"/>
          <p:cNvPicPr>
            <a:picLocks noChangeAspect="1" noChangeArrowheads="1"/>
          </p:cNvPicPr>
          <p:nvPr/>
        </p:nvPicPr>
        <p:blipFill>
          <a:blip r:embed="rId2"/>
          <a:srcRect t="5278"/>
          <a:stretch>
            <a:fillRect/>
          </a:stretch>
        </p:blipFill>
        <p:spPr bwMode="auto">
          <a:xfrm>
            <a:off x="-128587" y="2314575"/>
            <a:ext cx="5093621" cy="3618593"/>
          </a:xfrm>
          <a:prstGeom prst="rect">
            <a:avLst/>
          </a:prstGeom>
          <a:noFill/>
        </p:spPr>
      </p:pic>
      <p:pic>
        <p:nvPicPr>
          <p:cNvPr id="3075" name="Picture 3" descr="C:\Users\raybunker\Documents\Physics\AARM\Benchmarking Working Group\AARM Meeting Updates\Sep 26, 2013\greaterthan50mV_5-45us_cut_post_trigger_region_South_coincident_rates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353"/>
          <a:stretch>
            <a:fillRect/>
          </a:stretch>
        </p:blipFill>
        <p:spPr bwMode="auto">
          <a:xfrm>
            <a:off x="4412605" y="2329501"/>
            <a:ext cx="5051985" cy="358616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45828" y="1047463"/>
            <a:ext cx="7991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3366"/>
                </a:solidFill>
              </a:rPr>
              <a:t>Using background gamma rate to understand detector stability</a:t>
            </a:r>
            <a:endParaRPr lang="en-US" sz="2400" dirty="0">
              <a:solidFill>
                <a:srgbClr val="0033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8365" y="6015251"/>
            <a:ext cx="1865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Courtesy C. </a:t>
            </a:r>
            <a:r>
              <a:rPr lang="en-US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Nedlik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2390" y="1883392"/>
            <a:ext cx="3560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South Tank—All Gamma-like Pulses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65593" y="1885665"/>
            <a:ext cx="3821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South Tank—Large Gamma-like Pulses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9/26/2013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Neutron Benchmarking WG Update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7503" y="262381"/>
            <a:ext cx="81977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 smtClean="0">
                <a:solidFill>
                  <a:srgbClr val="C00000"/>
                </a:solidFill>
              </a:rPr>
              <a:t>Coordinated NMM &amp; Veto-shield DAQ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44" y="1174840"/>
            <a:ext cx="9199634" cy="4924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3366"/>
                </a:solidFill>
              </a:rPr>
              <a:t> </a:t>
            </a:r>
            <a:r>
              <a:rPr lang="en-US" sz="2800" dirty="0" err="1" smtClean="0">
                <a:solidFill>
                  <a:srgbClr val="003366"/>
                </a:solidFill>
              </a:rPr>
              <a:t>Reinstrument</a:t>
            </a:r>
            <a:r>
              <a:rPr lang="en-US" sz="2800" dirty="0" smtClean="0">
                <a:solidFill>
                  <a:srgbClr val="003366"/>
                </a:solidFill>
              </a:rPr>
              <a:t> NMM &amp; veto shield</a:t>
            </a:r>
          </a:p>
          <a:p>
            <a:r>
              <a:rPr lang="en-US" sz="10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To correlate fast neutrons in NMM to veto-shield showers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Added hardware to NMM to allow GPS time stamps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Modified NMM  software to incorporate time stamps (Anthony)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Recommissioned</a:t>
            </a:r>
            <a:r>
              <a:rPr lang="en-US" sz="2400" dirty="0" smtClean="0"/>
              <a:t>/upgraded entire LBCF veto shield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UMN and Soudan crews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Upgraded veto-shield DAQ to better manage data flow (UMN)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Worked out &amp; tested correlated time stamps between systems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UMN crew led by Anthony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Recorded several weeks of “</a:t>
            </a:r>
            <a:r>
              <a:rPr lang="en-US" sz="2400" dirty="0" err="1" smtClean="0"/>
              <a:t>muon</a:t>
            </a:r>
            <a:r>
              <a:rPr lang="en-US" sz="2400" dirty="0" smtClean="0"/>
              <a:t>-mode” NMM data: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For further tests &amp; to help develop analysis tools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Began NMM fast-neutron search w/ fully instrumented veto shield!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To be continued through the next ~1 year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556</Words>
  <Application>Microsoft Office PowerPoint</Application>
  <PresentationFormat>On-screen Show (4:3)</PresentationFormat>
  <Paragraphs>109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Neutron Benchmarking WG Status Update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Neutron Benchmarking WG Status Update</dc:title>
  <dc:creator>raybunker</dc:creator>
  <cp:lastModifiedBy>raybunker</cp:lastModifiedBy>
  <cp:revision>17</cp:revision>
  <dcterms:created xsi:type="dcterms:W3CDTF">2006-08-16T00:00:00Z</dcterms:created>
  <dcterms:modified xsi:type="dcterms:W3CDTF">2013-09-26T14:56:12Z</dcterms:modified>
</cp:coreProperties>
</file>