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  <Default Extension="gif" ContentType="image/gif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6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95C0-C2F5-6D49-A28C-32C03E402A5E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0BF9-40C2-6F40-ADA3-9D85891CF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3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df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Comparing Geant4 and FLUKA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A.N. </a:t>
            </a:r>
            <a:r>
              <a:rPr lang="en-US" dirty="0" err="1" smtClean="0"/>
              <a:t>Villano</a:t>
            </a:r>
            <a:endParaRPr lang="en-US" dirty="0" smtClean="0"/>
          </a:p>
          <a:p>
            <a:r>
              <a:rPr lang="en-US" dirty="0" smtClean="0"/>
              <a:t>University of Minnesota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to Data</a:t>
            </a:r>
            <a:endParaRPr lang="en-US" dirty="0"/>
          </a:p>
        </p:txBody>
      </p:sp>
      <p:pic>
        <p:nvPicPr>
          <p:cNvPr id="4" name="Picture 3" descr="BOREXINOdetector-xsect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19400"/>
            <a:ext cx="4848948" cy="3459161"/>
          </a:xfrm>
          <a:prstGeom prst="rect">
            <a:avLst/>
          </a:prstGeom>
        </p:spPr>
      </p:pic>
      <p:pic>
        <p:nvPicPr>
          <p:cNvPr id="5" name="Picture 4" descr="KamLAND-detector-il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2081659"/>
            <a:ext cx="3048000" cy="41969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0" y="1824335"/>
            <a:ext cx="2680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/>
              <a:t>Borexino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5791200" y="1158329"/>
            <a:ext cx="2694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Kamland</a:t>
            </a:r>
            <a:endParaRPr lang="en-US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Matching to Data</a:t>
            </a:r>
            <a:endParaRPr lang="en-US" dirty="0"/>
          </a:p>
        </p:txBody>
      </p:sp>
      <p:pic>
        <p:nvPicPr>
          <p:cNvPr id="4" name="Picture 3" descr="LBCF-Caver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96672"/>
            <a:ext cx="3720488" cy="3720488"/>
          </a:xfrm>
          <a:prstGeom prst="rect">
            <a:avLst/>
          </a:prstGeom>
        </p:spPr>
      </p:pic>
      <p:pic>
        <p:nvPicPr>
          <p:cNvPr id="5" name="Picture 4" descr="LVD_zo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496671"/>
            <a:ext cx="3733800" cy="3720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1487269"/>
            <a:ext cx="22912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Soudan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6248400" y="1487269"/>
            <a:ext cx="12450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LVD</a:t>
            </a:r>
            <a:endParaRPr lang="en-US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Finish analysis on existing </a:t>
            </a:r>
            <a:r>
              <a:rPr lang="en-US" dirty="0" err="1" smtClean="0"/>
              <a:t>Geant</a:t>
            </a:r>
            <a:r>
              <a:rPr lang="en-US" dirty="0" smtClean="0"/>
              <a:t> v4.9.3 plus new </a:t>
            </a:r>
            <a:r>
              <a:rPr lang="en-US" dirty="0" smtClean="0">
                <a:latin typeface="Symbol"/>
              </a:rPr>
              <a:t>m</a:t>
            </a:r>
            <a:r>
              <a:rPr lang="en-US" dirty="0" smtClean="0"/>
              <a:t>-nuclear interactions and make raw (and analyzed) data available (summer 2012)</a:t>
            </a:r>
          </a:p>
          <a:p>
            <a:r>
              <a:rPr lang="en-US" dirty="0" smtClean="0"/>
              <a:t>If normalization issues exist examine models in detail (LRT timescale)</a:t>
            </a:r>
          </a:p>
          <a:p>
            <a:r>
              <a:rPr lang="en-US" dirty="0" smtClean="0"/>
              <a:t>“Automate” the simulation for switching versions readily (some shell scripting, LRT timescale)</a:t>
            </a:r>
          </a:p>
          <a:p>
            <a:r>
              <a:rPr lang="en-US" dirty="0" smtClean="0"/>
              <a:t>If automation successful, find permanent host and design useful interface for public data access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Geometry</a:t>
            </a:r>
            <a:endParaRPr lang="en-US"/>
          </a:p>
        </p:txBody>
      </p:sp>
      <p:pic>
        <p:nvPicPr>
          <p:cNvPr id="4" name="Content Placeholder 3" descr="gfnGeomSide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159" t="7898" r="5460"/>
              <a:stretch>
                <a:fillRect/>
              </a:stretch>
            </p:blipFill>
          </mc:Choice>
          <mc:Fallback>
            <p:blipFill>
              <a:blip r:embed="rId3"/>
              <a:srcRect l="-2159" t="7898" r="5460"/>
              <a:stretch>
                <a:fillRect/>
              </a:stretch>
            </p:blipFill>
          </mc:Fallback>
        </mc:AlternateContent>
        <p:spPr>
          <a:xfrm>
            <a:off x="457200" y="1417638"/>
            <a:ext cx="4536563" cy="4168518"/>
          </a:xfrm>
        </p:spPr>
      </p:pic>
      <p:sp>
        <p:nvSpPr>
          <p:cNvPr id="5" name="TextBox 4"/>
          <p:cNvSpPr txBox="1"/>
          <p:nvPr/>
        </p:nvSpPr>
        <p:spPr>
          <a:xfrm>
            <a:off x="4155563" y="2743200"/>
            <a:ext cx="2133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Incident </a:t>
            </a:r>
            <a:r>
              <a:rPr lang="en-US" sz="3200" dirty="0" smtClean="0">
                <a:latin typeface="Symbol"/>
              </a:rPr>
              <a:t>m</a:t>
            </a:r>
            <a:r>
              <a:rPr lang="en-US" sz="3200" baseline="30000" dirty="0" smtClean="0"/>
              <a:t>±</a:t>
            </a:r>
            <a:endParaRPr lang="en-US" sz="32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4155563" y="3352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1676400"/>
            <a:ext cx="25907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Using various energies</a:t>
            </a:r>
          </a:p>
          <a:p>
            <a:r>
              <a:rPr lang="en-US" sz="2000" dirty="0" smtClean="0"/>
              <a:t>  (10 – 1000 </a:t>
            </a:r>
            <a:r>
              <a:rPr lang="en-US" sz="2000" dirty="0" err="1" smtClean="0"/>
              <a:t>GeV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 Light and heavy materials (water, salt, iron, lead, etc.)</a:t>
            </a:r>
          </a:p>
          <a:p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  Some specialized materials (liquid </a:t>
            </a:r>
            <a:r>
              <a:rPr lang="en-US" sz="2000" dirty="0" err="1" smtClean="0"/>
              <a:t>scint</a:t>
            </a:r>
            <a:r>
              <a:rPr lang="en-US" sz="2000" dirty="0" smtClean="0"/>
              <a:t>.)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Scintillator Results</a:t>
            </a:r>
            <a:endParaRPr lang="en-US" dirty="0"/>
          </a:p>
        </p:txBody>
      </p:sp>
      <p:pic>
        <p:nvPicPr>
          <p:cNvPr id="4" name="Content Placeholder 3" descr="gfn3Times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1651" t="6581" r="5460"/>
              <a:stretch>
                <a:fillRect/>
              </a:stretch>
            </p:blipFill>
          </mc:Choice>
          <mc:Fallback>
            <p:blipFill>
              <a:blip r:embed="rId3"/>
              <a:srcRect l="1651" t="6581" r="5460"/>
              <a:stretch>
                <a:fillRect/>
              </a:stretch>
            </p:blipFill>
          </mc:Fallback>
        </mc:AlternateContent>
        <p:spPr>
          <a:xfrm>
            <a:off x="457200" y="1417638"/>
            <a:ext cx="3657600" cy="3548747"/>
          </a:xfrm>
        </p:spPr>
      </p:pic>
      <p:pic>
        <p:nvPicPr>
          <p:cNvPr id="5" name="Picture 4" descr="gfn3Pos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6581"/>
              <a:stretch>
                <a:fillRect/>
              </a:stretch>
            </p:blipFill>
          </mc:Choice>
          <mc:Fallback>
            <p:blipFill>
              <a:blip r:embed="rId5"/>
              <a:srcRect t="6581"/>
              <a:stretch>
                <a:fillRect/>
              </a:stretch>
            </p:blipFill>
          </mc:Fallback>
        </mc:AlternateContent>
        <p:spPr>
          <a:xfrm>
            <a:off x="4800600" y="1463994"/>
            <a:ext cx="3886200" cy="35023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966385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Timing distributions look correct in size and gets capture time within ~10%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Distance from track distribution has small discrepancies at small radii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Scintillator Results</a:t>
            </a:r>
            <a:endParaRPr lang="en-US" dirty="0"/>
          </a:p>
        </p:txBody>
      </p:sp>
      <p:pic>
        <p:nvPicPr>
          <p:cNvPr id="4" name="Content Placeholder 3" descr="gfn3Mult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1651" t="6581" r="6730"/>
              <a:stretch>
                <a:fillRect/>
              </a:stretch>
            </p:blipFill>
          </mc:Choice>
          <mc:Fallback>
            <p:blipFill>
              <a:blip r:embed="rId3"/>
              <a:srcRect l="1651" t="6581" r="6730"/>
              <a:stretch>
                <a:fillRect/>
              </a:stretch>
            </p:blipFill>
          </mc:Fallback>
        </mc:AlternateContent>
        <p:spPr>
          <a:xfrm>
            <a:off x="457200" y="1417638"/>
            <a:ext cx="4523509" cy="4449762"/>
          </a:xfrm>
        </p:spPr>
      </p:pic>
      <p:sp>
        <p:nvSpPr>
          <p:cNvPr id="5" name="TextBox 4"/>
          <p:cNvSpPr txBox="1"/>
          <p:nvPr/>
        </p:nvSpPr>
        <p:spPr>
          <a:xfrm>
            <a:off x="4980709" y="1676400"/>
            <a:ext cx="37060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When </a:t>
            </a:r>
            <a:r>
              <a:rPr lang="en-US" sz="2400" dirty="0" smtClean="0">
                <a:latin typeface="Symbol"/>
              </a:rPr>
              <a:t>m</a:t>
            </a:r>
            <a:r>
              <a:rPr lang="en-US" sz="2400" dirty="0" smtClean="0"/>
              <a:t>-nuclear included, fair matching</a:t>
            </a:r>
          </a:p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High multiplicity events good probe of </a:t>
            </a:r>
            <a:r>
              <a:rPr lang="en-US" sz="2400" dirty="0" smtClean="0">
                <a:latin typeface="Symbol"/>
              </a:rPr>
              <a:t>m </a:t>
            </a:r>
            <a:r>
              <a:rPr lang="en-US" sz="2400" dirty="0" smtClean="0"/>
              <a:t>direct interactions</a:t>
            </a:r>
          </a:p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Geant4 seems to give smaller rates for very high multiplicity events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Flux Results (Scintillator &amp; Lead)</a:t>
            </a:r>
            <a:endParaRPr lang="en-US" dirty="0"/>
          </a:p>
        </p:txBody>
      </p:sp>
      <p:pic>
        <p:nvPicPr>
          <p:cNvPr id="4" name="Content Placeholder 3" descr="nFluxComp_AARM_Prop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7492" t="6429" r="7492"/>
              <a:stretch>
                <a:fillRect/>
              </a:stretch>
            </p:blipFill>
          </mc:Choice>
          <mc:Fallback>
            <p:blipFill>
              <a:blip r:embed="rId3"/>
              <a:srcRect l="7492" t="6429" r="7492"/>
              <a:stretch>
                <a:fillRect/>
              </a:stretch>
            </p:blipFill>
          </mc:Fallback>
        </mc:AlternateContent>
        <p:spPr>
          <a:xfrm>
            <a:off x="457200" y="1417638"/>
            <a:ext cx="8229600" cy="516883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Data and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FLUKA v2011 &amp; </a:t>
            </a:r>
            <a:r>
              <a:rPr lang="en-US" dirty="0" err="1" smtClean="0"/>
              <a:t>Geant</a:t>
            </a:r>
            <a:r>
              <a:rPr lang="en-US" dirty="0" smtClean="0"/>
              <a:t> v4.9.3 (patched for </a:t>
            </a:r>
            <a:r>
              <a:rPr lang="en-US" dirty="0" smtClean="0">
                <a:latin typeface="Symbol"/>
              </a:rPr>
              <a:t>m</a:t>
            </a:r>
            <a:r>
              <a:rPr lang="en-US" dirty="0" smtClean="0"/>
              <a:t>-nuclear)</a:t>
            </a:r>
          </a:p>
          <a:p>
            <a:r>
              <a:rPr lang="en-US" dirty="0" smtClean="0"/>
              <a:t>Data available with ~ 1M events for water, </a:t>
            </a:r>
            <a:r>
              <a:rPr lang="en-US" dirty="0" err="1" smtClean="0"/>
              <a:t>scintillator</a:t>
            </a:r>
            <a:r>
              <a:rPr lang="en-US" dirty="0" smtClean="0"/>
              <a:t>, iron, lead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analysis of all will complete by end summer</a:t>
            </a:r>
          </a:p>
          <a:p>
            <a:r>
              <a:rPr lang="en-US" dirty="0" smtClean="0">
                <a:sym typeface="Wingdings"/>
              </a:rPr>
              <a:t> Simulations will also be run in </a:t>
            </a:r>
            <a:r>
              <a:rPr lang="en-US" dirty="0" err="1" smtClean="0">
                <a:sym typeface="Wingdings"/>
              </a:rPr>
              <a:t>Geant</a:t>
            </a:r>
            <a:r>
              <a:rPr lang="en-US" dirty="0" smtClean="0">
                <a:sym typeface="Wingdings"/>
              </a:rPr>
              <a:t> v4.9.5 for the near term results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 4 Model (As I Understand)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calculate the cross section for emission (and absorption) of virtual photon with given probability (given total cross section)</a:t>
            </a:r>
          </a:p>
          <a:p>
            <a:r>
              <a:rPr lang="en-US" dirty="0" smtClean="0"/>
              <a:t>Classify event into energy range</a:t>
            </a:r>
          </a:p>
          <a:p>
            <a:r>
              <a:rPr lang="en-US" dirty="0" smtClean="0"/>
              <a:t>Most interesting fragmentation happens using </a:t>
            </a:r>
            <a:r>
              <a:rPr lang="en-US" dirty="0" err="1" smtClean="0"/>
              <a:t>Regge</a:t>
            </a:r>
            <a:r>
              <a:rPr lang="en-US" dirty="0" smtClean="0"/>
              <a:t> model followed by </a:t>
            </a:r>
            <a:r>
              <a:rPr lang="en-US" dirty="0" err="1" smtClean="0"/>
              <a:t>hadronization</a:t>
            </a:r>
            <a:r>
              <a:rPr lang="en-US" dirty="0" smtClean="0"/>
              <a:t> cascade (</a:t>
            </a:r>
            <a:r>
              <a:rPr lang="en-US" dirty="0" err="1" smtClean="0"/>
              <a:t>Bertini</a:t>
            </a:r>
            <a:r>
              <a:rPr lang="en-US" dirty="0" smtClean="0"/>
              <a:t>-style cascade 0-10 </a:t>
            </a:r>
            <a:r>
              <a:rPr lang="en-US" dirty="0" err="1" smtClean="0"/>
              <a:t>GeV</a:t>
            </a:r>
            <a:r>
              <a:rPr lang="en-US" dirty="0" smtClean="0"/>
              <a:t>; FTF QCD string above 10 </a:t>
            </a:r>
            <a:r>
              <a:rPr lang="en-US" dirty="0" err="1" smtClean="0"/>
              <a:t>GeV</a:t>
            </a:r>
            <a:r>
              <a:rPr lang="en-US" dirty="0" smtClean="0"/>
              <a:t> 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FLUKA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things I’d actually like to learn about at this workshop</a:t>
            </a:r>
          </a:p>
          <a:p>
            <a:r>
              <a:rPr lang="en-US" dirty="0" smtClean="0"/>
              <a:t>As I understand one thing that is very useful about FLUKA is that the models aren’t as user changeable, and so more stable than Geant4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For Benchmarking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first pass simulation comparisons will produce a large amount of data which should be made publically available</a:t>
            </a:r>
          </a:p>
          <a:p>
            <a:r>
              <a:rPr lang="en-US" dirty="0" smtClean="0"/>
              <a:t>Persistent problem is versioning and tracking all data</a:t>
            </a:r>
          </a:p>
          <a:p>
            <a:r>
              <a:rPr lang="en-US" dirty="0" smtClean="0"/>
              <a:t>Idea is to centralize and have every release of various codes (Geant4 or FLUKA) to trigger updated simulations with raw data available to everyone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416</Words>
  <Application>Microsoft Macintosh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Comparing Geant4 and FLUKA</vt:lpstr>
      <vt:lpstr>Geometry</vt:lpstr>
      <vt:lpstr>Scintillator Results</vt:lpstr>
      <vt:lpstr>Scintillator Results</vt:lpstr>
      <vt:lpstr>Flux Results (Scintillator &amp; Lead)</vt:lpstr>
      <vt:lpstr>Available Data and Versions</vt:lpstr>
      <vt:lpstr>GEANT 4 Model (As I Understand)</vt:lpstr>
      <vt:lpstr>FLUKA Model</vt:lpstr>
      <vt:lpstr>Program For Benchmarking</vt:lpstr>
      <vt:lpstr>Matching to Data</vt:lpstr>
      <vt:lpstr>Matching to Data</vt:lpstr>
      <vt:lpstr>Timeline and Goals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Geant4 and FLUKA</dc:title>
  <dc:creator>Office 2004 Test Drive User</dc:creator>
  <cp:lastModifiedBy>Anthony Villano</cp:lastModifiedBy>
  <cp:revision>37</cp:revision>
  <dcterms:created xsi:type="dcterms:W3CDTF">2012-06-22T04:20:45Z</dcterms:created>
  <dcterms:modified xsi:type="dcterms:W3CDTF">2012-06-22T14:35:12Z</dcterms:modified>
</cp:coreProperties>
</file>