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CB3E4-E6F4-F043-B6DA-B4959D48A666}" type="datetimeFigureOut">
              <a:rPr lang="en-US" smtClean="0"/>
              <a:t>6/23/12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2FC9E-17AD-6A46-8622-213088394F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57C18-382C-2945-81CC-A27B0C309E13}" type="datetimeFigureOut">
              <a:rPr lang="en-US" smtClean="0"/>
              <a:t>6/23/12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8DCE3-12D5-E449-96A0-26070B8E43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F4D-7022-A447-B0E5-5C03AFFC799B}" type="datetime1">
              <a:rPr lang="en-US" smtClean="0"/>
              <a:t>6/23/12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5EB0-341F-EB40-9D82-585C7E7278A1}" type="datetime1">
              <a:rPr lang="en-US" smtClean="0"/>
              <a:t>6/23/12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13E1C-979C-6C4D-8F5D-11DC526A099F}" type="datetime1">
              <a:rPr lang="en-US" smtClean="0"/>
              <a:t>6/23/12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5809-3D61-A548-B65C-63499FED719A}" type="datetime1">
              <a:rPr lang="en-US" smtClean="0"/>
              <a:t>6/23/12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774C-6232-D546-BF30-DA75A048EF68}" type="datetime1">
              <a:rPr lang="en-US" smtClean="0"/>
              <a:t>6/23/12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571B-B1FC-A741-BFE4-47532CA23424}" type="datetime1">
              <a:rPr lang="en-US" smtClean="0"/>
              <a:t>6/23/12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9D54D-F7F6-9340-BCBA-07AAF0F28151}" type="datetime1">
              <a:rPr lang="en-US" smtClean="0"/>
              <a:t>6/23/12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9367-473B-A143-BF19-D7C5EFB36633}" type="datetime1">
              <a:rPr lang="en-US" smtClean="0"/>
              <a:t>6/23/12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40786-AED9-D241-ACBE-AB544E125B92}" type="datetime1">
              <a:rPr lang="en-US" smtClean="0"/>
              <a:t>6/23/12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10688-2CCA-2E41-8353-CE1F8EB68CC7}" type="datetime1">
              <a:rPr lang="en-US" smtClean="0"/>
              <a:t>6/23/12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1D9D3-DDCE-7342-9D69-432ABCC82D6F}" type="datetime1">
              <a:rPr lang="en-US" smtClean="0"/>
              <a:t>6/23/12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4A9FA-1802-6D4F-91AC-F325F726EFDF}" type="datetime1">
              <a:rPr lang="en-US" smtClean="0"/>
              <a:t>6/23/12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A5D7-1EE4-4242-84C5-E18C27DB03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Shield at Soudan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A.N. Villano</a:t>
            </a:r>
          </a:p>
          <a:p>
            <a:r>
              <a:rPr lang="en-US" dirty="0" smtClean="0"/>
              <a:t>University of Minnesota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and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Currently taking data will all stations</a:t>
            </a:r>
          </a:p>
          <a:p>
            <a:r>
              <a:rPr lang="en-US" dirty="0" smtClean="0"/>
              <a:t>About 95% of shield working and about 85% have noise levels near target</a:t>
            </a:r>
          </a:p>
          <a:p>
            <a:r>
              <a:rPr lang="en-US" dirty="0" smtClean="0"/>
              <a:t>Database chain is being constructed now, finished this summer</a:t>
            </a:r>
          </a:p>
          <a:p>
            <a:r>
              <a:rPr lang="en-US" dirty="0" smtClean="0"/>
              <a:t>GPS correlation with other detectors NMM USD needs some hardware and design but is feasible and funding requested (if funding could design clean and generic GPS timing system this fall)</a:t>
            </a:r>
          </a:p>
          <a:p>
            <a:r>
              <a:rPr lang="en-US" dirty="0" smtClean="0"/>
              <a:t>Have already taken coincidence data with the NMM for </a:t>
            </a:r>
            <a:r>
              <a:rPr lang="en-US" dirty="0" smtClean="0">
                <a:latin typeface="Symbol"/>
              </a:rPr>
              <a:t>m</a:t>
            </a:r>
            <a:r>
              <a:rPr lang="en-US" baseline="30000" dirty="0" smtClean="0">
                <a:latin typeface="Symbol"/>
              </a:rPr>
              <a:t>±</a:t>
            </a:r>
            <a:r>
              <a:rPr lang="en-US" dirty="0" smtClean="0">
                <a:latin typeface="Symbol"/>
              </a:rPr>
              <a:t> </a:t>
            </a:r>
            <a:r>
              <a:rPr lang="en-US" dirty="0" smtClean="0"/>
              <a:t>events, which looks promising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Veto Shield Overview</a:t>
            </a:r>
            <a:endParaRPr lang="en-US" dirty="0"/>
          </a:p>
        </p:txBody>
      </p:sp>
      <p:pic>
        <p:nvPicPr>
          <p:cNvPr id="4" name="Picture 3" descr="LBCF-Cav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3838"/>
            <a:ext cx="4374571" cy="4374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6860" y="1417638"/>
            <a:ext cx="38098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32m X 17 m X 10 m cavern (old Soudan-II experiment shield)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about 1000 tubes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two channels each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very segmented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C10 gas proportional tubes</a:t>
            </a:r>
          </a:p>
          <a:p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about 2400 V on single coaxial sense wires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Panels</a:t>
            </a:r>
            <a:endParaRPr lang="en-US" dirty="0"/>
          </a:p>
        </p:txBody>
      </p:sp>
      <p:pic>
        <p:nvPicPr>
          <p:cNvPr id="4" name="Picture 3" descr="12790531446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05" y="1205436"/>
            <a:ext cx="7114340" cy="53137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Tubes</a:t>
            </a:r>
            <a:endParaRPr lang="en-US" dirty="0"/>
          </a:p>
        </p:txBody>
      </p:sp>
      <p:pic>
        <p:nvPicPr>
          <p:cNvPr id="4" name="Picture 3" descr="LBCFvetotu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41" y="1417638"/>
            <a:ext cx="8153859" cy="476022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pic>
        <p:nvPicPr>
          <p:cNvPr id="4" name="Picture 3" descr="1279053036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20" y="1223269"/>
            <a:ext cx="7283791" cy="544036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498856" y="3537523"/>
            <a:ext cx="2928671" cy="194369"/>
          </a:xfrm>
          <a:prstGeom prst="line">
            <a:avLst/>
          </a:prstGeom>
          <a:ln w="57150" cmpd="sng">
            <a:solidFill>
              <a:srgbClr val="FF0000"/>
            </a:solidFill>
          </a:ln>
          <a:effectLst>
            <a:outerShdw blurRad="40000" dist="20000" dir="5400000" sx="88000" sy="88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5970327" y="4189092"/>
            <a:ext cx="914400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3498857" y="4340916"/>
            <a:ext cx="2927877" cy="30617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3097160" y="3939220"/>
            <a:ext cx="803393" cy="1588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853098" y="4936983"/>
            <a:ext cx="945986" cy="453528"/>
          </a:xfrm>
          <a:prstGeom prst="straightConnector1">
            <a:avLst/>
          </a:prstGeom>
          <a:ln w="5715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58920" y="5390510"/>
            <a:ext cx="1273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Preamps</a:t>
            </a:r>
            <a:endParaRPr lang="en-US" sz="2400" dirty="0">
              <a:solidFill>
                <a:srgbClr val="80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498062" y="3537523"/>
            <a:ext cx="2928671" cy="194369"/>
          </a:xfrm>
          <a:prstGeom prst="line">
            <a:avLst/>
          </a:prstGeom>
          <a:ln w="57150" cmpd="sng">
            <a:solidFill>
              <a:srgbClr val="FFFF00">
                <a:alpha val="58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3155073" y="3193740"/>
            <a:ext cx="686772" cy="794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99651" y="2850751"/>
            <a:ext cx="2927082" cy="1588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5987751" y="3291321"/>
            <a:ext cx="879553" cy="1588"/>
          </a:xfrm>
          <a:prstGeom prst="line">
            <a:avLst/>
          </a:prstGeom>
          <a:ln w="57150" cmpd="sng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449199" y="2552718"/>
            <a:ext cx="914400" cy="686772"/>
          </a:xfrm>
          <a:prstGeom prst="straightConnector1">
            <a:avLst/>
          </a:prstGeom>
          <a:ln w="57150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49199" y="3239490"/>
            <a:ext cx="914400" cy="73860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68434" y="2091053"/>
            <a:ext cx="143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Channel 1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18549" y="3008657"/>
            <a:ext cx="143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Channel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Layout</a:t>
            </a:r>
            <a:endParaRPr lang="en-US" dirty="0"/>
          </a:p>
        </p:txBody>
      </p:sp>
      <p:pic>
        <p:nvPicPr>
          <p:cNvPr id="4" name="Picture 3" descr="LBCFnew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8800" y="1417638"/>
            <a:ext cx="8128000" cy="349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522" y="4910138"/>
            <a:ext cx="79092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 Top view of the cavern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Cross-hatched squares are DAQ “stations”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 Red indicated items which needed repair, all but one panel fixed now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Electronics and DAQ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 pulses are 1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s wide and stretched to 4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s to remove after-pulsing</a:t>
            </a:r>
          </a:p>
          <a:p>
            <a:r>
              <a:rPr lang="en-US" dirty="0" smtClean="0"/>
              <a:t>Single channel rates are high but require channel 1 &amp; 2 coincidence (previous slide)</a:t>
            </a:r>
          </a:p>
          <a:p>
            <a:r>
              <a:rPr lang="en-US" dirty="0" smtClean="0"/>
              <a:t>4 DAQ stations with many panels plugged in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NorthEast</a:t>
            </a:r>
            <a:r>
              <a:rPr lang="en-US" dirty="0" smtClean="0"/>
              <a:t>, </a:t>
            </a:r>
            <a:r>
              <a:rPr lang="en-US" dirty="0" err="1" smtClean="0"/>
              <a:t>NorthWest</a:t>
            </a:r>
            <a:r>
              <a:rPr lang="en-US" dirty="0" smtClean="0"/>
              <a:t>, </a:t>
            </a:r>
            <a:r>
              <a:rPr lang="en-US" dirty="0" err="1" smtClean="0"/>
              <a:t>SouthEast</a:t>
            </a:r>
            <a:r>
              <a:rPr lang="en-US" dirty="0" smtClean="0"/>
              <a:t>, </a:t>
            </a:r>
            <a:r>
              <a:rPr lang="en-US" dirty="0" err="1" smtClean="0"/>
              <a:t>SouthWest</a:t>
            </a:r>
            <a:endParaRPr lang="en-US" dirty="0" smtClean="0"/>
          </a:p>
          <a:p>
            <a:r>
              <a:rPr lang="en-US" dirty="0" smtClean="0"/>
              <a:t>Use separate simple </a:t>
            </a:r>
            <a:r>
              <a:rPr lang="en-US" dirty="0" err="1" smtClean="0"/>
              <a:t>LabView</a:t>
            </a:r>
            <a:r>
              <a:rPr lang="en-US" dirty="0" smtClean="0"/>
              <a:t>-based systems and read in logic pulses output by preamps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Real events of interest will typically be inter-station coincidences</a:t>
            </a:r>
          </a:p>
          <a:p>
            <a:r>
              <a:rPr lang="en-US" dirty="0" err="1" smtClean="0"/>
              <a:t>DAQs</a:t>
            </a:r>
            <a:r>
              <a:rPr lang="en-US" dirty="0" smtClean="0"/>
              <a:t> on stations are totally independent so accurate absolute timestamps are used (accurate to 1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s; </a:t>
            </a:r>
            <a:r>
              <a:rPr lang="en-US" dirty="0" err="1" smtClean="0"/>
              <a:t>Symmetricom</a:t>
            </a:r>
            <a:r>
              <a:rPr lang="en-US" dirty="0" smtClean="0"/>
              <a:t> PCI card)</a:t>
            </a:r>
          </a:p>
          <a:p>
            <a:r>
              <a:rPr lang="en-US" dirty="0" smtClean="0"/>
              <a:t>Neutron Multiplicity Meter is planned to test the same time stamping for obtaining coincidences with the shield</a:t>
            </a:r>
          </a:p>
          <a:p>
            <a:r>
              <a:rPr lang="en-US" dirty="0" smtClean="0"/>
              <a:t>Plan to make timing hardware generic so any setup placed in the cavern can have coincidence power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After data read out use a series of databases to store different data:</a:t>
            </a:r>
          </a:p>
          <a:p>
            <a:pPr lvl="1"/>
            <a:r>
              <a:rPr lang="en-US" dirty="0" smtClean="0"/>
              <a:t>Individual station databases:</a:t>
            </a:r>
          </a:p>
          <a:p>
            <a:pPr lvl="2"/>
            <a:r>
              <a:rPr lang="en-US" dirty="0" smtClean="0"/>
              <a:t>Store raw trigger data, little or no cuts</a:t>
            </a:r>
          </a:p>
          <a:p>
            <a:pPr lvl="2"/>
            <a:r>
              <a:rPr lang="en-US" dirty="0" smtClean="0"/>
              <a:t>Written from raw files which are flushed periodically</a:t>
            </a:r>
          </a:p>
          <a:p>
            <a:pPr lvl="1"/>
            <a:r>
              <a:rPr lang="en-US" dirty="0" smtClean="0"/>
              <a:t>Server coincidence database:</a:t>
            </a:r>
          </a:p>
          <a:p>
            <a:pPr lvl="2"/>
            <a:r>
              <a:rPr lang="en-US" dirty="0" smtClean="0"/>
              <a:t>Periodically (weekly?; daily?) search for coincidences and store in condensed form</a:t>
            </a:r>
          </a:p>
          <a:p>
            <a:pPr lvl="2"/>
            <a:r>
              <a:rPr lang="en-US" dirty="0" smtClean="0"/>
              <a:t>This data useful for coincidences with other detectors although if special cases warrant it we can go back to individual databases</a:t>
            </a:r>
          </a:p>
          <a:p>
            <a:r>
              <a:rPr lang="en-US" dirty="0" smtClean="0"/>
              <a:t>Personally, I’d like to make all these databases available to “the public” through simple interfaces…but don’t want to tie up our data chain with queries so some care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2A5D7-1EE4-4242-84C5-E18C27DB038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436</Words>
  <Application>Microsoft Macintosh PowerPoint</Application>
  <PresentationFormat>On-screen Show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Muon Shield at Soudan</vt:lpstr>
      <vt:lpstr>Muon Veto Shield Overview</vt:lpstr>
      <vt:lpstr>Panels</vt:lpstr>
      <vt:lpstr>Tubes</vt:lpstr>
      <vt:lpstr>Channels</vt:lpstr>
      <vt:lpstr>DAQ Layout</vt:lpstr>
      <vt:lpstr>Electronics and DAQ</vt:lpstr>
      <vt:lpstr>GPS Timing</vt:lpstr>
      <vt:lpstr>Data Availability</vt:lpstr>
      <vt:lpstr>Timeline and Goals</vt:lpstr>
    </vt:vector>
  </TitlesOfParts>
  <Company>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Anthony Villano</dc:creator>
  <cp:lastModifiedBy>Anthony Villano</cp:lastModifiedBy>
  <cp:revision>27</cp:revision>
  <dcterms:created xsi:type="dcterms:W3CDTF">2012-06-22T14:38:13Z</dcterms:created>
  <dcterms:modified xsi:type="dcterms:W3CDTF">2012-06-23T12:10:57Z</dcterms:modified>
</cp:coreProperties>
</file>