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400" y="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A4225-DACD-4A41-BA4F-82A5D829D1A6}" type="datetimeFigureOut">
              <a:rPr lang="en-US" smtClean="0"/>
              <a:t>3/18/14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0C505-F5CA-9548-BA66-857F24075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947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6C848-915E-574A-B6A4-7EE5B117B086}" type="datetimeFigureOut">
              <a:rPr lang="en-US" smtClean="0"/>
              <a:t>3/18/14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B8C8C-EAB3-3B4F-9D54-4E0D10B3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747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AE656-C0CF-4142-9CBE-BDABD14EFEED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0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EB49-8862-1948-A4BF-0539325A2BB4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8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C84A-5BC0-4B44-AA76-D5F2D9DBD8DE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9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35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BF21-B9DC-874C-BC66-50A5E321D49E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7B035-3A9E-EC41-86A6-927FCC12492C}" type="datetime1">
              <a:rPr lang="en-US" smtClean="0"/>
              <a:t>3/18/14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0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48D8-CC5C-634A-8474-10E1DE2E4DF0}" type="datetime1">
              <a:rPr lang="en-US" smtClean="0"/>
              <a:t>3/18/14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0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10BA-C367-F640-8B45-757536F2ECC6}" type="datetime1">
              <a:rPr lang="en-US" smtClean="0"/>
              <a:t>3/18/14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9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2F27-0C51-A84E-B1A7-49A22476301E}" type="datetime1">
              <a:rPr lang="en-US" smtClean="0"/>
              <a:t>3/18/14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5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767D-0130-084D-B6D8-D92682DEFFA1}" type="datetime1">
              <a:rPr lang="en-US" smtClean="0"/>
              <a:t>3/18/14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4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83F6-214A-5B4E-84FB-F7E49DC62C3E}" type="datetime1">
              <a:rPr lang="en-US" smtClean="0"/>
              <a:t>3/18/14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4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2083D-0FB8-7C41-9535-6433FBD292F6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26C71-B395-0743-92DE-C2DB61C29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2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Cosmogenic</a:t>
            </a:r>
            <a:r>
              <a:rPr lang="en-US" dirty="0" smtClean="0"/>
              <a:t> Activities Update and Simulation Breakout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A.N. Villano</a:t>
            </a:r>
          </a:p>
          <a:p>
            <a:r>
              <a:rPr lang="en-US" dirty="0" smtClean="0"/>
              <a:t>University of Minnesota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7359-128C-DC49-9611-C7AF03AEF792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35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“Simulation” Breakout Sessions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535945"/>
            <a:ext cx="824455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chemeClr val="accent2"/>
                </a:solidFill>
              </a:rPr>
              <a:t>Cross-</a:t>
            </a:r>
            <a:r>
              <a:rPr lang="en-US" sz="2400" b="1" u="sng" dirty="0" err="1" smtClean="0">
                <a:solidFill>
                  <a:schemeClr val="accent2"/>
                </a:solidFill>
              </a:rPr>
              <a:t>Collab</a:t>
            </a:r>
            <a:r>
              <a:rPr lang="en-US" sz="2400" b="1" u="sng" dirty="0" smtClean="0">
                <a:solidFill>
                  <a:schemeClr val="accent2"/>
                </a:solidFill>
              </a:rPr>
              <a:t>. with Neutron Benchmarking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Thu 5:00 – 6:00 pm)</a:t>
            </a:r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Useful experimental datasets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Gran </a:t>
            </a:r>
            <a:r>
              <a:rPr lang="en-US" sz="2400" dirty="0" err="1" smtClean="0"/>
              <a:t>Sasso</a:t>
            </a:r>
            <a:r>
              <a:rPr lang="en-US" sz="2400" dirty="0" smtClean="0"/>
              <a:t> (LVD, </a:t>
            </a:r>
            <a:r>
              <a:rPr lang="en-US" sz="2400" dirty="0" err="1" smtClean="0"/>
              <a:t>Borexino</a:t>
            </a:r>
            <a:r>
              <a:rPr lang="en-US" sz="2400" dirty="0" smtClean="0"/>
              <a:t>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Soudan (LBCF, MINOS, Soudan 2)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CERN (HE </a:t>
            </a:r>
            <a:r>
              <a:rPr lang="en-US" sz="2400" dirty="0" err="1" smtClean="0"/>
              <a:t>muon</a:t>
            </a:r>
            <a:r>
              <a:rPr lang="en-US" sz="2400" dirty="0" smtClean="0"/>
              <a:t> spallation)</a:t>
            </a:r>
          </a:p>
          <a:p>
            <a:pPr lvl="1"/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Simulation physics constraint schemes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Directly measure spallation cross sections?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Cavern measurements (delayed n’s w/o energy) … </a:t>
            </a:r>
            <a:r>
              <a:rPr lang="en-US" sz="2400" dirty="0" err="1" smtClean="0"/>
              <a:t>etc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38893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“Simulation” Breakout Sessions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535945"/>
            <a:ext cx="85880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2"/>
                </a:solidFill>
              </a:rPr>
              <a:t>Simulation Codes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Fri 4:00 – 5:00 pm)</a:t>
            </a:r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Simulation packages for low-</a:t>
            </a:r>
            <a:r>
              <a:rPr lang="en-US" sz="2400" dirty="0" err="1" smtClean="0"/>
              <a:t>bknd</a:t>
            </a:r>
            <a:r>
              <a:rPr lang="en-US" sz="2400" dirty="0" smtClean="0"/>
              <a:t> physics (Geant4,FLUKA,MCNP)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Processes in each simulation package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Model for adding to each package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Relevant processes which exist in each package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Specific models used by all the processes – and for different versions of the packages</a:t>
            </a:r>
          </a:p>
        </p:txBody>
      </p:sp>
    </p:spTree>
    <p:extLst>
      <p:ext uri="{BB962C8B-B14F-4D97-AF65-F5344CB8AC3E}">
        <p14:creationId xmlns:p14="http://schemas.microsoft.com/office/powerpoint/2010/main" val="1500580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“Simulation” Breakout Sessions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535945"/>
            <a:ext cx="844691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2"/>
                </a:solidFill>
              </a:rPr>
              <a:t>Cross-</a:t>
            </a:r>
            <a:r>
              <a:rPr lang="en-US" sz="2400" b="1" u="sng" dirty="0" err="1" smtClean="0">
                <a:solidFill>
                  <a:schemeClr val="accent2"/>
                </a:solidFill>
              </a:rPr>
              <a:t>Collab</a:t>
            </a:r>
            <a:r>
              <a:rPr lang="en-US" sz="2400" b="1" u="sng" dirty="0" smtClean="0">
                <a:solidFill>
                  <a:schemeClr val="accent2"/>
                </a:solidFill>
              </a:rPr>
              <a:t>. with </a:t>
            </a:r>
            <a:r>
              <a:rPr lang="en-US" sz="2400" b="1" u="sng" dirty="0" err="1" smtClean="0">
                <a:solidFill>
                  <a:schemeClr val="accent2"/>
                </a:solidFill>
              </a:rPr>
              <a:t>Radiogenics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Fri </a:t>
            </a:r>
            <a:r>
              <a:rPr lang="en-US" sz="2400" i="1" dirty="0"/>
              <a:t>5</a:t>
            </a:r>
            <a:r>
              <a:rPr lang="en-US" sz="2400" i="1" dirty="0" smtClean="0"/>
              <a:t>:</a:t>
            </a:r>
            <a:r>
              <a:rPr lang="en-US" sz="2400" i="1" dirty="0"/>
              <a:t>0</a:t>
            </a:r>
            <a:r>
              <a:rPr lang="en-US" sz="2400" i="1" dirty="0" smtClean="0"/>
              <a:t>0 – 6:00 pm)</a:t>
            </a:r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Cross sections data for microscopic (e.g. (</a:t>
            </a:r>
            <a:r>
              <a:rPr lang="en-US" sz="2400" dirty="0" err="1" smtClean="0"/>
              <a:t>alpha,n</a:t>
            </a:r>
            <a:r>
              <a:rPr lang="en-US" sz="2400" dirty="0" smtClean="0"/>
              <a:t>)) events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Need help fleshing this out, for me I have more questions than answers here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Where do the (</a:t>
            </a:r>
            <a:r>
              <a:rPr lang="en-US" sz="2400" dirty="0" err="1" smtClean="0"/>
              <a:t>alpha,n</a:t>
            </a:r>
            <a:r>
              <a:rPr lang="en-US" sz="2400" dirty="0" smtClean="0"/>
              <a:t>) cross section data come from?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Are the databases “complete?”</a:t>
            </a:r>
          </a:p>
          <a:p>
            <a:pPr lvl="1"/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Specific small scale cross section data (e.g. (</a:t>
            </a:r>
            <a:r>
              <a:rPr lang="en-US" sz="2400" dirty="0" err="1" smtClean="0"/>
              <a:t>alpha,n</a:t>
            </a:r>
            <a:r>
              <a:rPr lang="en-US" sz="2400" dirty="0" smtClean="0"/>
              <a:t>))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Can we constrain cross sections from low-</a:t>
            </a:r>
            <a:r>
              <a:rPr lang="en-US" sz="2400" dirty="0" err="1" smtClean="0"/>
              <a:t>bknd</a:t>
            </a:r>
            <a:r>
              <a:rPr lang="en-US" sz="2400" dirty="0" smtClean="0"/>
              <a:t> counting measurements?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How can </a:t>
            </a:r>
            <a:r>
              <a:rPr lang="en-US" sz="2400" dirty="0"/>
              <a:t>w</a:t>
            </a:r>
            <a:r>
              <a:rPr lang="en-US" sz="2400" dirty="0" smtClean="0"/>
              <a:t>e implement a simulation of these events most effectively – throw alphas or throw resulting n’s?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229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Geant4/FLUKA Comparison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8199" y="1701777"/>
            <a:ext cx="85104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Goal:  </a:t>
            </a:r>
            <a:r>
              <a:rPr lang="en-US" sz="3600" dirty="0" smtClean="0"/>
              <a:t>Using a simple geometry, compare Geant4 and FLUKA observables related to neutron production.  Further find the most efficient subset of observables which constrain microscopic physics while allowing comparison to experiments.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4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Geant4/FLUKA Comparison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 descr="gfnGeomSidew4Plane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76" y="1417638"/>
            <a:ext cx="4511708" cy="43525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41892" y="1457507"/>
            <a:ext cx="46131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err="1" smtClean="0"/>
              <a:t>Fiducialized</a:t>
            </a:r>
            <a:r>
              <a:rPr lang="en-US" sz="2400" dirty="0" smtClean="0"/>
              <a:t> slab geometry 1600 g/cm</a:t>
            </a:r>
            <a:r>
              <a:rPr lang="en-US" sz="2400" baseline="30000" dirty="0" smtClean="0"/>
              <a:t>2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Mostly </a:t>
            </a:r>
            <a:r>
              <a:rPr lang="en-US" sz="2400" dirty="0" err="1" smtClean="0"/>
              <a:t>muon</a:t>
            </a:r>
            <a:r>
              <a:rPr lang="en-US" sz="2400" dirty="0" smtClean="0"/>
              <a:t> primaries so far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Use a central plane to calculate neutron fluxes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Comparison over many decades of neutron energy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Get statistics on captures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Find </a:t>
            </a:r>
            <a:r>
              <a:rPr lang="en-US" sz="2400" dirty="0" err="1" smtClean="0"/>
              <a:t>cosmo</a:t>
            </a:r>
            <a:r>
              <a:rPr lang="en-US" sz="2400" dirty="0" smtClean="0"/>
              <a:t>. produced isotopes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Total neutron yield</a:t>
            </a:r>
          </a:p>
        </p:txBody>
      </p:sp>
      <p:sp>
        <p:nvSpPr>
          <p:cNvPr id="7" name="Left Brace 6"/>
          <p:cNvSpPr/>
          <p:nvPr/>
        </p:nvSpPr>
        <p:spPr>
          <a:xfrm rot="16200000">
            <a:off x="6200335" y="3283738"/>
            <a:ext cx="628021" cy="4344908"/>
          </a:xfrm>
          <a:prstGeom prst="leftBrace">
            <a:avLst>
              <a:gd name="adj1" fmla="val 3840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ket 8"/>
          <p:cNvSpPr/>
          <p:nvPr/>
        </p:nvSpPr>
        <p:spPr>
          <a:xfrm rot="16200000">
            <a:off x="6399291" y="2004513"/>
            <a:ext cx="230109" cy="4344908"/>
          </a:xfrm>
          <a:prstGeom prst="rightBracket">
            <a:avLst>
              <a:gd name="adj" fmla="val 6252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80768" y="5823662"/>
            <a:ext cx="7074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Related to data for scintillator: </a:t>
            </a:r>
            <a:r>
              <a:rPr lang="en-US" sz="2400" dirty="0" err="1" smtClean="0"/>
              <a:t>Borexino</a:t>
            </a:r>
            <a:r>
              <a:rPr lang="en-US" sz="2400" dirty="0" smtClean="0"/>
              <a:t>, </a:t>
            </a:r>
            <a:r>
              <a:rPr lang="en-US" sz="2400" dirty="0" err="1" smtClean="0"/>
              <a:t>Kamland</a:t>
            </a:r>
            <a:r>
              <a:rPr lang="en-US" sz="2400" dirty="0" smtClean="0"/>
              <a:t>, LVD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743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G4/FLUKA Scintillator Distributions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4</a:t>
            </a:fld>
            <a:endParaRPr lang="en-US" dirty="0"/>
          </a:p>
        </p:txBody>
      </p:sp>
      <p:pic>
        <p:nvPicPr>
          <p:cNvPr id="3" name="Picture 2" descr="nCapTime_scin_mu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11" y="1192588"/>
            <a:ext cx="2927477" cy="2782910"/>
          </a:xfrm>
          <a:prstGeom prst="rect">
            <a:avLst/>
          </a:prstGeom>
        </p:spPr>
      </p:pic>
      <p:pic>
        <p:nvPicPr>
          <p:cNvPr id="7" name="Picture 6" descr="nCapMult_scin_mu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864" y="1192588"/>
            <a:ext cx="2782910" cy="2782910"/>
          </a:xfrm>
          <a:prstGeom prst="rect">
            <a:avLst/>
          </a:prstGeom>
        </p:spPr>
      </p:pic>
      <p:pic>
        <p:nvPicPr>
          <p:cNvPr id="8" name="Picture 7" descr="nCapRad_scin_mu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088" y="1195722"/>
            <a:ext cx="2779776" cy="27797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3975498"/>
            <a:ext cx="8195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Distributions related to data from </a:t>
            </a:r>
            <a:r>
              <a:rPr lang="en-US" sz="2400" dirty="0" err="1" smtClean="0"/>
              <a:t>Borexino</a:t>
            </a:r>
            <a:r>
              <a:rPr lang="en-US" sz="2400" dirty="0" smtClean="0"/>
              <a:t>, </a:t>
            </a:r>
            <a:r>
              <a:rPr lang="en-US" sz="2400" dirty="0" err="1" smtClean="0"/>
              <a:t>Kamland</a:t>
            </a: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Qualitative agreement between Geant4/FLUKA but important differences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Timing spectrum for neutron captures suggests slight difference in transport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Multiplicity dist. </a:t>
            </a:r>
            <a:r>
              <a:rPr lang="en-US" sz="2400" dirty="0"/>
              <a:t>s</a:t>
            </a:r>
            <a:r>
              <a:rPr lang="en-US" sz="2400" dirty="0" smtClean="0"/>
              <a:t>uggest difference in single neut. processes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260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G4/FLUKA Energy Flux / LRT Paper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 descr="nFluxHE_280GeV_mu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7" t="8383" r="4965" b="-44"/>
          <a:stretch/>
        </p:blipFill>
        <p:spPr>
          <a:xfrm>
            <a:off x="1010695" y="1417638"/>
            <a:ext cx="7124449" cy="429432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5751255"/>
            <a:ext cx="679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A.N. Villano </a:t>
            </a:r>
            <a:r>
              <a:rPr lang="en-US" i="1" dirty="0" smtClean="0"/>
              <a:t>et al. </a:t>
            </a:r>
            <a:r>
              <a:rPr lang="en-US" dirty="0" smtClean="0"/>
              <a:t>AIP Conference Proceedings </a:t>
            </a:r>
            <a:r>
              <a:rPr lang="en-US" b="1" dirty="0" smtClean="0"/>
              <a:t>1549 </a:t>
            </a:r>
            <a:r>
              <a:rPr lang="en-US" dirty="0" err="1" smtClean="0"/>
              <a:t>pp</a:t>
            </a:r>
            <a:r>
              <a:rPr lang="en-US" dirty="0" smtClean="0"/>
              <a:t> 227-230 (2013)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38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G4/FLUKA Next Steps (Isotopes)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7867" y="5885240"/>
            <a:ext cx="3538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Also: Sarah Lindsay’s </a:t>
            </a:r>
            <a:r>
              <a:rPr lang="en-US" dirty="0"/>
              <a:t>t</a:t>
            </a:r>
            <a:r>
              <a:rPr lang="en-US" dirty="0" smtClean="0"/>
              <a:t>alk Friday</a:t>
            </a:r>
            <a:endParaRPr lang="en-US" dirty="0"/>
          </a:p>
        </p:txBody>
      </p:sp>
      <p:pic>
        <p:nvPicPr>
          <p:cNvPr id="3" name="Picture 2" descr="iso28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55" y="1277748"/>
            <a:ext cx="7219244" cy="460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30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G4/FLUKA Next Steps (Yields)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 descr="nYield_scin_mu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6333"/>
            <a:ext cx="4352544" cy="43525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46600" y="1810285"/>
            <a:ext cx="4613199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Geant4 produces more neutrons in scintillator for </a:t>
            </a:r>
            <a:r>
              <a:rPr lang="en-US" sz="2400" dirty="0" err="1" smtClean="0"/>
              <a:t>monoenergetic</a:t>
            </a:r>
            <a:r>
              <a:rPr lang="en-US" sz="2400" dirty="0" smtClean="0"/>
              <a:t> </a:t>
            </a:r>
            <a:r>
              <a:rPr lang="en-US" sz="2400" dirty="0" err="1" smtClean="0"/>
              <a:t>muon</a:t>
            </a:r>
            <a:r>
              <a:rPr lang="en-US" sz="2400" dirty="0" smtClean="0"/>
              <a:t> primaries</a:t>
            </a:r>
            <a:r>
              <a:rPr lang="en-US" sz="2400" baseline="30000" dirty="0"/>
              <a:t> </a:t>
            </a:r>
            <a:r>
              <a:rPr lang="en-US" sz="2400" dirty="0" smtClean="0"/>
              <a:t>in scintillator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The yield is one of the more possible experimental measurements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Experimentally, however the yield is plotted vs. mean energy at a site, so currently including simulations with non-</a:t>
            </a:r>
            <a:r>
              <a:rPr lang="en-US" sz="2400" dirty="0" err="1" smtClean="0"/>
              <a:t>monoenergetic</a:t>
            </a:r>
            <a:r>
              <a:rPr lang="en-US" sz="2400" dirty="0" smtClean="0"/>
              <a:t> primaries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381667"/>
            <a:ext cx="3754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Also: Allison Kennedy’s </a:t>
            </a:r>
            <a:r>
              <a:rPr lang="en-US" dirty="0"/>
              <a:t>t</a:t>
            </a:r>
            <a:r>
              <a:rPr lang="en-US" dirty="0" smtClean="0"/>
              <a:t>alk Friday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765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Streamlined Benchmarking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comparisons use Geant4.9.5/FLUKA 2011.2.17</a:t>
            </a:r>
          </a:p>
          <a:p>
            <a:r>
              <a:rPr lang="en-US" dirty="0" smtClean="0"/>
              <a:t>Want to converge on a small set of telling observables which track code ‘quality’</a:t>
            </a:r>
          </a:p>
          <a:p>
            <a:r>
              <a:rPr lang="en-US" dirty="0" smtClean="0"/>
              <a:t>Can set up benchmark simulations with standard geometry inputs, for users to check local simulation versions/options for correctness for underground physics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41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“Simulation” Breakout Sessions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635B-48DC-8149-840C-3E6483CB0922}" type="datetime1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AARM Meeting, March 2014, FNAL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C71-B395-0743-92DE-C2DB61C29158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535945"/>
            <a:ext cx="79451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chemeClr val="accent2"/>
                </a:solidFill>
              </a:rPr>
              <a:t>Specialized Detector Physics Simulation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Thu 3:30 – 5:00 pm)</a:t>
            </a:r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Specialized detector physics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Specific benchmarking with specialized geometry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Microscopic data for vetting specialized detector physics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6064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694</Words>
  <Application>Microsoft Macintosh PowerPoint</Application>
  <PresentationFormat>On-screen Show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Cosmogenic Activities Update and Simulation Breakout</vt:lpstr>
      <vt:lpstr>Geant4/FLUKA Comparison</vt:lpstr>
      <vt:lpstr>Geant4/FLUKA Comparison</vt:lpstr>
      <vt:lpstr>G4/FLUKA Scintillator Distributions</vt:lpstr>
      <vt:lpstr>G4/FLUKA Energy Flux / LRT Paper</vt:lpstr>
      <vt:lpstr>G4/FLUKA Next Steps (Isotopes)</vt:lpstr>
      <vt:lpstr>G4/FLUKA Next Steps (Yields)</vt:lpstr>
      <vt:lpstr>Streamlined Benchmarking</vt:lpstr>
      <vt:lpstr>“Simulation” Breakout Sessions</vt:lpstr>
      <vt:lpstr>“Simulation” Breakout Sessions</vt:lpstr>
      <vt:lpstr>“Simulation” Breakout Sessions</vt:lpstr>
      <vt:lpstr>“Simulation” Breakout Sessions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Cosmogenic Activities Update and Simulation Breakout</dc:title>
  <dc:creator>Anthony Villano</dc:creator>
  <cp:lastModifiedBy>Anthony Villano</cp:lastModifiedBy>
  <cp:revision>45</cp:revision>
  <dcterms:created xsi:type="dcterms:W3CDTF">2014-03-18T19:02:54Z</dcterms:created>
  <dcterms:modified xsi:type="dcterms:W3CDTF">2014-03-19T15:55:48Z</dcterms:modified>
</cp:coreProperties>
</file>