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58" r:id="rId5"/>
    <p:sldId id="259" r:id="rId6"/>
    <p:sldId id="262" r:id="rId7"/>
    <p:sldId id="260" r:id="rId8"/>
    <p:sldId id="261" r:id="rId9"/>
    <p:sldId id="264" r:id="rId10"/>
    <p:sldId id="263" r:id="rId11"/>
    <p:sldId id="265" r:id="rId12"/>
    <p:sldId id="272" r:id="rId13"/>
    <p:sldId id="267" r:id="rId14"/>
    <p:sldId id="271" r:id="rId15"/>
    <p:sldId id="268" r:id="rId16"/>
    <p:sldId id="266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33220-8740-E743-BD59-726B8675A839}" type="datetimeFigureOut">
              <a:rPr lang="en-US" smtClean="0"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E53BE-B508-1645-8586-91427E84A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D6B9-2775-1948-9EF4-D876492C85D3}" type="datetimeFigureOut">
              <a:rPr lang="en-US" smtClean="0"/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F8758-69AD-DF49-851A-08FBCC5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6737-EC1A-554A-8137-ECE8509793A0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7852-6651-3544-AC15-B33BB7177F1D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D593-2C70-584C-9047-658945E58AF5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68E0-ED18-C546-BDD7-B1003F18D0D6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90F5-84E4-464D-B71F-2BE8B19DAA85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9B39-9428-7645-B8ED-1F5B9F629101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098E-5175-D84E-8391-BB8FDC75D9F1}" type="datetime1">
              <a:rPr lang="en-US" smtClean="0"/>
              <a:t>3/19/14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0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F90F-F0D6-3947-B93F-00152E149FF0}" type="datetime1">
              <a:rPr lang="en-US" smtClean="0"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516A-9795-E14D-A4E1-CBB1644076DC}" type="datetime1">
              <a:rPr lang="en-US" smtClean="0"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668-B2E2-B54B-B433-0BBFA1AF93FD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3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C0AE-EAA7-4842-A461-067FBF5215B9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6C37-C243-184C-B241-4EA1E92B1ACE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4EFD-12F8-DA4E-B58D-F7B01E0F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Topology and Coincident </a:t>
            </a:r>
            <a:r>
              <a:rPr lang="en-US" dirty="0"/>
              <a:t>N</a:t>
            </a:r>
            <a:r>
              <a:rPr lang="en-US" dirty="0" smtClean="0"/>
              <a:t>eutrons with the Soudan Veto-Shield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A.N. Villano</a:t>
            </a:r>
          </a:p>
          <a:p>
            <a:r>
              <a:rPr lang="en-US" dirty="0" smtClean="0"/>
              <a:t>University of Minnesota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ED25-BEBF-0A48-8F59-5B9EC55F88FF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ARM_logo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12081" r="26958" b="31042"/>
          <a:stretch/>
        </p:blipFill>
        <p:spPr>
          <a:xfrm>
            <a:off x="6913467" y="187866"/>
            <a:ext cx="1773333" cy="1214682"/>
          </a:xfrm>
          <a:prstGeom prst="rect">
            <a:avLst/>
          </a:prstGeom>
        </p:spPr>
      </p:pic>
      <p:pic>
        <p:nvPicPr>
          <p:cNvPr id="8" name="Picture 7" descr="smMwdmk-201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8498"/>
            <a:ext cx="3212337" cy="8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0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Physics 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B12B-0DAD-334D-97B7-AFA717657654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160707"/>
            <a:ext cx="819945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Generally the facility has the ability to examine the </a:t>
            </a:r>
            <a:r>
              <a:rPr lang="en-US" sz="2800" i="1" dirty="0" smtClean="0">
                <a:solidFill>
                  <a:srgbClr val="FF0000"/>
                </a:solidFill>
              </a:rPr>
              <a:t>topology</a:t>
            </a:r>
            <a:r>
              <a:rPr lang="en-US" sz="2800" dirty="0" smtClean="0"/>
              <a:t> of events of </a:t>
            </a:r>
            <a:r>
              <a:rPr lang="en-US" sz="2800" dirty="0" err="1" smtClean="0"/>
              <a:t>cosmogenic</a:t>
            </a:r>
            <a:r>
              <a:rPr lang="en-US" sz="2800" dirty="0" smtClean="0"/>
              <a:t> origin deep underground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Specific analyses can constrain simulations (2 ex.)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In conjunction with NMM can discover how HE neutrons correlate to </a:t>
            </a:r>
            <a:r>
              <a:rPr lang="en-US" sz="2800" i="1" dirty="0" smtClean="0"/>
              <a:t>remote</a:t>
            </a:r>
            <a:r>
              <a:rPr lang="en-US" sz="2800" dirty="0" smtClean="0"/>
              <a:t> cavern </a:t>
            </a:r>
            <a:r>
              <a:rPr lang="en-US" sz="2800" dirty="0" err="1" smtClean="0"/>
              <a:t>muons</a:t>
            </a:r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Tagging vertical-going single </a:t>
            </a:r>
            <a:r>
              <a:rPr lang="en-US" sz="2800" dirty="0" err="1" smtClean="0"/>
              <a:t>muons</a:t>
            </a:r>
            <a:r>
              <a:rPr lang="en-US" sz="2800" dirty="0" smtClean="0"/>
              <a:t> will be used to study multiple-</a:t>
            </a:r>
            <a:r>
              <a:rPr lang="en-US" sz="2800" dirty="0" err="1" smtClean="0"/>
              <a:t>muon</a:t>
            </a:r>
            <a:r>
              <a:rPr lang="en-US" sz="2800" dirty="0" smtClean="0"/>
              <a:t> (</a:t>
            </a:r>
            <a:r>
              <a:rPr lang="en-US" sz="2800" dirty="0" err="1" smtClean="0"/>
              <a:t>muon</a:t>
            </a:r>
            <a:r>
              <a:rPr lang="en-US" sz="2800" dirty="0" smtClean="0"/>
              <a:t> bundle) events</a:t>
            </a:r>
          </a:p>
          <a:p>
            <a:pPr lvl="1"/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Use with existing experiments as active ‘veto’ or as tagger for background-type events</a:t>
            </a:r>
          </a:p>
        </p:txBody>
      </p:sp>
    </p:spTree>
    <p:extLst>
      <p:ext uri="{BB962C8B-B14F-4D97-AF65-F5344CB8AC3E}">
        <p14:creationId xmlns:p14="http://schemas.microsoft.com/office/powerpoint/2010/main" val="261106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Coincident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9E0-6321-1748-A550-46BAA15C77D9}" type="datetime1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156028"/>
            <a:ext cx="566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Muons</a:t>
            </a:r>
            <a:r>
              <a:rPr lang="en-US" sz="2800" dirty="0" smtClean="0">
                <a:solidFill>
                  <a:srgbClr val="FF0000"/>
                </a:solidFill>
              </a:rPr>
              <a:t> with NMM (special NMM run)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74" y="4540468"/>
            <a:ext cx="898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Track these </a:t>
            </a:r>
            <a:r>
              <a:rPr lang="en-US" sz="2800" dirty="0" err="1" smtClean="0"/>
              <a:t>muons</a:t>
            </a:r>
            <a:r>
              <a:rPr lang="en-US" sz="2800" dirty="0" smtClean="0"/>
              <a:t> across the shield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Use the </a:t>
            </a:r>
            <a:r>
              <a:rPr lang="en-US" sz="2800" dirty="0" err="1" smtClean="0"/>
              <a:t>muon</a:t>
            </a:r>
            <a:r>
              <a:rPr lang="en-US" sz="2800" dirty="0" smtClean="0"/>
              <a:t> NMM data to help with </a:t>
            </a:r>
            <a:r>
              <a:rPr lang="en-US" sz="2800" dirty="0" err="1" smtClean="0"/>
              <a:t>muon</a:t>
            </a:r>
            <a:r>
              <a:rPr lang="en-US" sz="2800" dirty="0" smtClean="0"/>
              <a:t>-bundle analysis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Have about ~ 1 month of good correlated </a:t>
            </a:r>
            <a:r>
              <a:rPr lang="en-US" sz="2800" dirty="0" err="1" smtClean="0"/>
              <a:t>muon</a:t>
            </a:r>
            <a:r>
              <a:rPr lang="en-US" sz="2800" dirty="0" smtClean="0"/>
              <a:t> data</a:t>
            </a:r>
            <a:endParaRPr lang="en-US" sz="2800" dirty="0"/>
          </a:p>
        </p:txBody>
      </p:sp>
      <p:pic>
        <p:nvPicPr>
          <p:cNvPr id="8" name="Picture 7" descr="ceiling_nmmco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5063" r="7498" b="3326"/>
          <a:stretch/>
        </p:blipFill>
        <p:spPr>
          <a:xfrm>
            <a:off x="457200" y="1770803"/>
            <a:ext cx="3644537" cy="2905066"/>
          </a:xfrm>
          <a:prstGeom prst="rect">
            <a:avLst/>
          </a:prstGeom>
        </p:spPr>
      </p:pic>
      <p:pic>
        <p:nvPicPr>
          <p:cNvPr id="9" name="Picture 8" descr="julynmm_nw3_wfi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5060" r="6249" b="3329"/>
          <a:stretch/>
        </p:blipFill>
        <p:spPr>
          <a:xfrm>
            <a:off x="4711461" y="1770803"/>
            <a:ext cx="3644539" cy="2905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01376" y="2110180"/>
            <a:ext cx="1683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Below NMM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950" y="2238780"/>
            <a:ext cx="115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Ceiling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7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Coincident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99E0-6321-1748-A550-46BAA15C77D9}" type="datetime1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378041"/>
            <a:ext cx="320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Neutrons with NMM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74" y="4443887"/>
            <a:ext cx="898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Structure in the timing spectrum provides info about corr. activity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This effort will extend and improve the NMM’s primary goal, by answering questions about the parent </a:t>
            </a:r>
            <a:r>
              <a:rPr lang="en-US" sz="2400" dirty="0" err="1" smtClean="0"/>
              <a:t>muons</a:t>
            </a:r>
            <a:r>
              <a:rPr lang="en-US" sz="2400" dirty="0" smtClean="0"/>
              <a:t> related to the HE neutrons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Have about ~ 6 months of good correlated </a:t>
            </a:r>
            <a:r>
              <a:rPr lang="en-US" sz="2400" dirty="0" err="1" smtClean="0"/>
              <a:t>muon</a:t>
            </a:r>
            <a:r>
              <a:rPr lang="en-US" sz="2400" dirty="0" smtClean="0"/>
              <a:t> data</a:t>
            </a:r>
            <a:endParaRPr lang="en-US" sz="2400" dirty="0"/>
          </a:p>
        </p:txBody>
      </p:sp>
      <p:pic>
        <p:nvPicPr>
          <p:cNvPr id="8" name="Picture 7" descr="nw3_nmm_neutronCo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3" y="1237144"/>
            <a:ext cx="4352248" cy="3367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593" y="2230046"/>
            <a:ext cx="3607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Delayed structure from </a:t>
            </a:r>
            <a:r>
              <a:rPr lang="en-US" sz="2800" dirty="0" err="1" smtClean="0">
                <a:solidFill>
                  <a:srgbClr val="FF0000"/>
                </a:solidFill>
              </a:rPr>
              <a:t>mult</a:t>
            </a:r>
            <a:r>
              <a:rPr lang="en-US" sz="2800" dirty="0" smtClean="0">
                <a:solidFill>
                  <a:srgbClr val="FF0000"/>
                </a:solidFill>
              </a:rPr>
              <a:t>. trigger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794259" y="2707100"/>
            <a:ext cx="2758941" cy="1295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9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CDMS Experiment </a:t>
            </a:r>
            <a:endParaRPr lang="en-US" dirty="0"/>
          </a:p>
        </p:txBody>
      </p:sp>
      <p:pic>
        <p:nvPicPr>
          <p:cNvPr id="3" name="Picture 2" descr="LBCFnew_1303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38" y="1634492"/>
            <a:ext cx="6001262" cy="25786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C095-9CB1-0F4F-BC4E-6CE194E1AA4F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cdms_under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634492"/>
            <a:ext cx="1704200" cy="1278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658" y="4213159"/>
            <a:ext cx="8510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CDMS detector located outside the shield, searching for rare WIMP scatter events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Does have instrumentation with a GPS signal and </a:t>
            </a:r>
            <a:r>
              <a:rPr lang="en-US" sz="2800" dirty="0" err="1" smtClean="0"/>
              <a:t>Symmetricom</a:t>
            </a:r>
            <a:r>
              <a:rPr lang="en-US" sz="2800" dirty="0" smtClean="0"/>
              <a:t> readout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Also equipped with an outer scintillator veto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29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CDMS Coincidences and Data Period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68E0-ED18-C546-BDD7-B1003F18D0D6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cdms_jul2013shieldco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4685" r="5323" b="2283"/>
          <a:stretch/>
        </p:blipFill>
        <p:spPr>
          <a:xfrm>
            <a:off x="272796" y="1755648"/>
            <a:ext cx="4636008" cy="3621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2215" y="1755648"/>
            <a:ext cx="385856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Left is a sample correlating with </a:t>
            </a:r>
            <a:r>
              <a:rPr lang="en-US" sz="2800" dirty="0" smtClean="0">
                <a:solidFill>
                  <a:srgbClr val="FF0000"/>
                </a:solidFill>
              </a:rPr>
              <a:t>only</a:t>
            </a:r>
            <a:r>
              <a:rPr lang="en-US" sz="2800" dirty="0" smtClean="0"/>
              <a:t> CDMS events with CDMS-veto activity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Veto-shield activity period spans from about </a:t>
            </a:r>
            <a:r>
              <a:rPr lang="en-US" sz="2800" dirty="0" smtClean="0">
                <a:solidFill>
                  <a:srgbClr val="FF0000"/>
                </a:solidFill>
              </a:rPr>
              <a:t>June 2012 to present</a:t>
            </a:r>
            <a:r>
              <a:rPr lang="en-US" sz="2800" dirty="0" smtClean="0"/>
              <a:t>, overlapping with the </a:t>
            </a:r>
            <a:r>
              <a:rPr lang="en-US" sz="2800" dirty="0" err="1" smtClean="0"/>
              <a:t>SuperCDMS</a:t>
            </a:r>
            <a:r>
              <a:rPr lang="en-US" sz="2800" dirty="0" smtClean="0"/>
              <a:t>-Soudan runs</a:t>
            </a:r>
          </a:p>
        </p:txBody>
      </p:sp>
    </p:spTree>
    <p:extLst>
      <p:ext uri="{BB962C8B-B14F-4D97-AF65-F5344CB8AC3E}">
        <p14:creationId xmlns:p14="http://schemas.microsoft.com/office/powerpoint/2010/main" val="47449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CoGeNT</a:t>
            </a:r>
            <a:r>
              <a:rPr lang="en-US" dirty="0" smtClean="0"/>
              <a:t> and C4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C867-1DDC-AE42-B264-F11650C9383F}" type="datetime1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alseth et al. - 2013 - CoGeNT A search for low-mass dark matter using p-type point contact germanium detector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6185" r="51712" b="64209"/>
          <a:stretch/>
        </p:blipFill>
        <p:spPr>
          <a:xfrm>
            <a:off x="457199" y="1417637"/>
            <a:ext cx="4176307" cy="4031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0964" y="1144631"/>
            <a:ext cx="4510494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CoGeNT</a:t>
            </a:r>
            <a:r>
              <a:rPr lang="en-US" sz="2800" dirty="0" smtClean="0"/>
              <a:t> and C4 are prime examples of detectors probing very interesting physics from </a:t>
            </a:r>
            <a:r>
              <a:rPr lang="en-US" sz="2800" i="1" dirty="0" smtClean="0"/>
              <a:t>inside</a:t>
            </a:r>
            <a:r>
              <a:rPr lang="en-US" sz="2800" dirty="0" smtClean="0"/>
              <a:t> the shield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Can provide active vetoing info event-by-event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Or ancillary info on background modulation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DAQ hardware needs </a:t>
            </a:r>
            <a:r>
              <a:rPr lang="en-US" sz="2800" dirty="0" err="1" smtClean="0"/>
              <a:t>Symmetricom</a:t>
            </a:r>
            <a:r>
              <a:rPr lang="en-US" sz="2800" dirty="0" smtClean="0"/>
              <a:t> time implemented</a:t>
            </a:r>
          </a:p>
        </p:txBody>
      </p:sp>
    </p:spTree>
    <p:extLst>
      <p:ext uri="{BB962C8B-B14F-4D97-AF65-F5344CB8AC3E}">
        <p14:creationId xmlns:p14="http://schemas.microsoft.com/office/powerpoint/2010/main" val="264882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Soudan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C2DE-E84A-6A41-8AB1-2C7BC43DB1C7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5083" y="3678694"/>
            <a:ext cx="8461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Aside from experimental vetoing or monitoring, independent physics requires efficiencies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We have a Geant4 simulation of the whole cavern and are updating this with </a:t>
            </a:r>
            <a:r>
              <a:rPr lang="en-US" sz="2400" i="1" dirty="0" smtClean="0"/>
              <a:t>all </a:t>
            </a:r>
            <a:r>
              <a:rPr lang="en-US" sz="2400" dirty="0" smtClean="0"/>
              <a:t>detector structures in the mine to get full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Since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distributions at Soudan are known, can throw many properly distributed primaries</a:t>
            </a:r>
            <a:endParaRPr lang="en-US" sz="2400" dirty="0"/>
          </a:p>
        </p:txBody>
      </p:sp>
      <p:pic>
        <p:nvPicPr>
          <p:cNvPr id="8" name="Picture 7" descr="muonCosDistDirCompSca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791" r="9001" b="1728"/>
          <a:stretch/>
        </p:blipFill>
        <p:spPr>
          <a:xfrm>
            <a:off x="457200" y="1078992"/>
            <a:ext cx="3763346" cy="2457510"/>
          </a:xfrm>
          <a:prstGeom prst="rect">
            <a:avLst/>
          </a:prstGeom>
        </p:spPr>
      </p:pic>
      <p:pic>
        <p:nvPicPr>
          <p:cNvPr id="9" name="Picture 8" descr="muonEnergyDistDirCo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478" r="8000" b="1731"/>
          <a:stretch/>
        </p:blipFill>
        <p:spPr>
          <a:xfrm>
            <a:off x="4634551" y="1106213"/>
            <a:ext cx="3837298" cy="24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7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40813"/>
            <a:ext cx="840142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Veto-shield allows correlated timing at the ~ 1 </a:t>
            </a:r>
            <a:r>
              <a:rPr lang="en-US" sz="2800" dirty="0" err="1" smtClean="0">
                <a:latin typeface="Symbol" charset="2"/>
                <a:cs typeface="Symbol" charset="2"/>
              </a:rPr>
              <a:t>m</a:t>
            </a:r>
            <a:r>
              <a:rPr lang="en-US" sz="2800" dirty="0" err="1" smtClean="0"/>
              <a:t>s</a:t>
            </a:r>
            <a:r>
              <a:rPr lang="en-US" sz="2800" dirty="0" smtClean="0"/>
              <a:t> level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Many detectors can be used in conjunction with </a:t>
            </a:r>
            <a:r>
              <a:rPr lang="en-US" sz="2800" dirty="0" err="1" smtClean="0"/>
              <a:t>muon</a:t>
            </a:r>
            <a:r>
              <a:rPr lang="en-US" sz="2800" dirty="0" smtClean="0"/>
              <a:t> tracking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Can be used as direct veto for Soudan low background experiments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Rich possibilities for other physics results supporting neutron benchmarking efforts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To-do list includes Veto-shield coincident analysis and simulation on timescale of Spring/Summer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Always Interested in correlating new and interesting detectors underground – especially neutron detectors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62F-E6BB-2B4C-9888-349E5AAE31C0}" type="datetime1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In Place (Veto-shield)</a:t>
            </a:r>
            <a:endParaRPr lang="en-US" dirty="0"/>
          </a:p>
        </p:txBody>
      </p:sp>
      <p:pic>
        <p:nvPicPr>
          <p:cNvPr id="4" name="Picture 3" descr="lbcfsim_cavern_c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0933" r="5799" b="14206"/>
          <a:stretch/>
        </p:blipFill>
        <p:spPr>
          <a:xfrm>
            <a:off x="128618" y="1789387"/>
            <a:ext cx="4476206" cy="370940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1B53-E9FC-C947-94D2-3C6610E726C9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604824" y="1406624"/>
            <a:ext cx="4539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32 m x 14.5 m x 11 m cavern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Covered top and sides with proportional tubes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Neutron Multiplicity Meter (NMM) placed toward the north-west (lead stack visible at left)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727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Veto-Shield Proportional Tubes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1B53-E9FC-C947-94D2-3C6610E726C9}" type="datetime1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LBCFvetopanel_2tub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5" b="23850"/>
          <a:stretch/>
        </p:blipFill>
        <p:spPr>
          <a:xfrm>
            <a:off x="262430" y="1417638"/>
            <a:ext cx="5343674" cy="153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1633" y="3039861"/>
            <a:ext cx="405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Center fed wires at 2350 V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2429" y="3401402"/>
            <a:ext cx="5343674" cy="2208776"/>
            <a:chOff x="262429" y="3401402"/>
            <a:chExt cx="5343674" cy="2208776"/>
          </a:xfrm>
        </p:grpSpPr>
        <p:pic>
          <p:nvPicPr>
            <p:cNvPr id="8" name="Picture 7" descr="vetotubeRe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9" y="3401402"/>
              <a:ext cx="5343674" cy="220877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681716" y="4115202"/>
              <a:ext cx="48232" cy="643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3842490" y="3401402"/>
            <a:ext cx="1099143" cy="713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8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In Place (NMM)</a:t>
            </a:r>
            <a:endParaRPr lang="en-US" dirty="0"/>
          </a:p>
        </p:txBody>
      </p:sp>
      <p:pic>
        <p:nvPicPr>
          <p:cNvPr id="3" name="Picture 2" descr="cad_draw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1" y="1192588"/>
            <a:ext cx="7054050" cy="484308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BB4-3FCF-EF40-AE50-B47B71A61AC5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Correlated Timing</a:t>
            </a:r>
            <a:endParaRPr lang="en-US" dirty="0"/>
          </a:p>
        </p:txBody>
      </p:sp>
      <p:pic>
        <p:nvPicPr>
          <p:cNvPr id="4" name="Picture 3" descr="vetoDA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160473" cy="452274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D7B9-AB20-5E42-B4D4-E95417A6A3F2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0822" y="1607501"/>
            <a:ext cx="352632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Symmetricom</a:t>
            </a:r>
            <a:r>
              <a:rPr lang="en-US" sz="2800" dirty="0" smtClean="0"/>
              <a:t> card synced to GPS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Front end electronics count a disciplined 5 MHz signal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DAQ computer records the absolute time of every event – best accuracy about ~ 1 </a:t>
            </a:r>
            <a:r>
              <a:rPr lang="en-US" sz="2800" dirty="0" err="1" smtClean="0">
                <a:latin typeface="Symbol" charset="2"/>
                <a:cs typeface="Symbol" charset="2"/>
              </a:rPr>
              <a:t>m</a:t>
            </a:r>
            <a:r>
              <a:rPr lang="en-US" sz="2800" dirty="0" err="1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254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Correlated Timing</a:t>
            </a:r>
            <a:endParaRPr lang="en-US" dirty="0"/>
          </a:p>
        </p:txBody>
      </p:sp>
      <p:pic>
        <p:nvPicPr>
          <p:cNvPr id="4" name="Picture 3" descr="vetoSig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r="1427"/>
          <a:stretch/>
        </p:blipFill>
        <p:spPr>
          <a:xfrm>
            <a:off x="938503" y="1556155"/>
            <a:ext cx="7177449" cy="423849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E8C3-F6EB-6240-8453-4A5499CD9F5C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Correlated Timing</a:t>
            </a:r>
            <a:endParaRPr lang="en-US" dirty="0"/>
          </a:p>
        </p:txBody>
      </p:sp>
      <p:pic>
        <p:nvPicPr>
          <p:cNvPr id="3" name="Picture 2" descr="nmmDA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" y="1417638"/>
            <a:ext cx="4951571" cy="448388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53D4-8884-3A4F-BE5B-B32D6666F965}" type="datetime1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0822" y="1607501"/>
            <a:ext cx="352632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Symmetricom</a:t>
            </a:r>
            <a:r>
              <a:rPr lang="en-US" sz="2800" dirty="0" smtClean="0"/>
              <a:t> card synced to GPS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Time latched in response to hardware trigger from NMM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DAQ computer records the absolute time of every event – best accuracy about ~ 1 </a:t>
            </a:r>
            <a:r>
              <a:rPr lang="en-US" sz="2800" dirty="0" err="1" smtClean="0">
                <a:latin typeface="Symbol" charset="2"/>
                <a:cs typeface="Symbol" charset="2"/>
              </a:rPr>
              <a:t>m</a:t>
            </a:r>
            <a:r>
              <a:rPr lang="en-US" sz="2800" dirty="0" err="1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777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Correlated Timing</a:t>
            </a:r>
            <a:endParaRPr lang="en-US" dirty="0"/>
          </a:p>
        </p:txBody>
      </p:sp>
      <p:pic>
        <p:nvPicPr>
          <p:cNvPr id="4" name="Picture 3" descr="nmmSigs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7" y="1417638"/>
            <a:ext cx="7387700" cy="42961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EAF6-5F52-AD46-B0BA-E8F383A3EDD6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Facility </a:t>
            </a:r>
            <a:endParaRPr lang="en-US" dirty="0"/>
          </a:p>
        </p:txBody>
      </p:sp>
      <p:pic>
        <p:nvPicPr>
          <p:cNvPr id="3" name="Picture 2" descr="LBCFnew_1303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" y="1160438"/>
            <a:ext cx="8267887" cy="35526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10DE-3BE7-9649-BEBF-0F3EDB0624C3}" type="datetime1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AARM March 2014,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4EFD-12F8-DA4E-B58D-F7B01E0F5C53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658" y="4713046"/>
            <a:ext cx="8510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Each quadrant (approx.) of the shield read out by an independent DAQ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Other detectors inside the shield can be synced (like the NMM) to record coincident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939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726</Words>
  <Application>Microsoft Macintosh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Muon Topology and Coincident Neutrons with the Soudan Veto-Shield</vt:lpstr>
      <vt:lpstr>Systems In Place (Veto-shield)</vt:lpstr>
      <vt:lpstr>Veto-Shield Proportional Tubes</vt:lpstr>
      <vt:lpstr>Systems In Place (NMM)</vt:lpstr>
      <vt:lpstr>1 ms Correlated Timing</vt:lpstr>
      <vt:lpstr>1 ms Correlated Timing</vt:lpstr>
      <vt:lpstr>1 ms Correlated Timing</vt:lpstr>
      <vt:lpstr>1 ms Correlated Timing</vt:lpstr>
      <vt:lpstr>Making a Facility </vt:lpstr>
      <vt:lpstr>The Physics Case</vt:lpstr>
      <vt:lpstr>Coincident Events</vt:lpstr>
      <vt:lpstr>Coincident Events</vt:lpstr>
      <vt:lpstr>The CDMS Experiment </vt:lpstr>
      <vt:lpstr>CDMS Coincidences and Data Period</vt:lpstr>
      <vt:lpstr>CoGeNT and C4 </vt:lpstr>
      <vt:lpstr>The Soudan Simulation</vt:lpstr>
      <vt:lpstr>Summary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Villano</dc:creator>
  <cp:lastModifiedBy>Anthony Villano</cp:lastModifiedBy>
  <cp:revision>62</cp:revision>
  <dcterms:created xsi:type="dcterms:W3CDTF">2014-03-19T22:58:34Z</dcterms:created>
  <dcterms:modified xsi:type="dcterms:W3CDTF">2014-03-20T15:13:05Z</dcterms:modified>
</cp:coreProperties>
</file>