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62" r:id="rId5"/>
    <p:sldId id="264" r:id="rId6"/>
    <p:sldId id="265" r:id="rId7"/>
    <p:sldId id="258" r:id="rId8"/>
    <p:sldId id="261" r:id="rId9"/>
    <p:sldId id="263" r:id="rId1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99"/>
    <a:srgbClr val="FF33CC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-5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21C08C8-FE77-4189-B5B7-16FA96E5C1C4}" type="datetimeFigureOut">
              <a:rPr lang="en-US" smtClean="0"/>
              <a:pPr/>
              <a:t>3/18/2014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863F36F-2288-400D-AAFD-85EEFD6CE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D0C7C-5E67-45DB-85E8-33549A7A2F32}" type="datetime1">
              <a:rPr lang="en-US" smtClean="0"/>
              <a:pPr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Ray Bunker - Neutron Benchmarking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20DA-32C4-42C7-97CD-FD977C0302F3}" type="datetime1">
              <a:rPr lang="en-US" smtClean="0"/>
              <a:pPr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Ray Bunker - Neutron Benchmarking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56A18-B044-4F4B-BC27-BBCD78B595AB}" type="datetime1">
              <a:rPr lang="en-US" smtClean="0"/>
              <a:pPr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Ray Bunker - Neutron Benchmarking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56C4F-1091-4807-AD48-56A182AE7530}" type="datetime1">
              <a:rPr lang="en-US" smtClean="0"/>
              <a:pPr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Ray Bunker - Neutron Benchmarking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4C56-5BEC-4384-81B2-6C8630DCC77F}" type="datetime1">
              <a:rPr lang="en-US" smtClean="0"/>
              <a:pPr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Ray Bunker - Neutron Benchmarking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DCE2F-65E1-4D62-BD24-C29064EB3FF9}" type="datetime1">
              <a:rPr lang="en-US" smtClean="0"/>
              <a:pPr/>
              <a:t>3/18/2014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Ray Bunker - Neutron Benchmarking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92962-24FC-4A8E-9A4F-3FBB0BFDDBC6}" type="datetime1">
              <a:rPr lang="en-US" smtClean="0"/>
              <a:pPr/>
              <a:t>3/18/2014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Ray Bunker - Neutron Benchmarking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F2A88-C6EE-4104-8519-F49C008A6BE8}" type="datetime1">
              <a:rPr lang="en-US" smtClean="0"/>
              <a:pPr/>
              <a:t>3/18/2014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Ray Bunker - Neutron Benchmarking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1E6E-CABA-4132-93B1-2AA6E4D9FA9A}" type="datetime1">
              <a:rPr lang="en-US" smtClean="0"/>
              <a:pPr/>
              <a:t>3/18/2014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Ray Bunker - Neutron Benchmarking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F7900-AD40-47DC-BF1E-9999509FDCCF}" type="datetime1">
              <a:rPr lang="en-US" smtClean="0"/>
              <a:pPr/>
              <a:t>3/18/2014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Ray Bunker - Neutron Benchmarking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8F3FE-6385-488E-B513-4326850175C7}" type="datetime1">
              <a:rPr lang="en-US" smtClean="0"/>
              <a:pPr/>
              <a:t>3/18/2014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Ray Bunker - Neutron Benchmarking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FC9B6-CC01-435C-BBE5-0BA57951ACCA}" type="datetime1">
              <a:rPr lang="en-US" smtClean="0"/>
              <a:pPr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Ray Bunker - Neutron Benchmarking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aybunker\Documents\Physics\Conferences\LRT 2013\BetaCage Poster\material\aarm_logo.gif"/>
          <p:cNvPicPr>
            <a:picLocks noChangeAspect="1" noChangeArrowheads="1"/>
          </p:cNvPicPr>
          <p:nvPr/>
        </p:nvPicPr>
        <p:blipFill>
          <a:blip r:embed="rId2">
            <a:lum bright="55000"/>
          </a:blip>
          <a:srcRect l="1626" t="1205" r="2410" b="4819"/>
          <a:stretch>
            <a:fillRect/>
          </a:stretch>
        </p:blipFill>
        <p:spPr bwMode="auto">
          <a:xfrm>
            <a:off x="-228600" y="-685800"/>
            <a:ext cx="11412416" cy="7543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4910" y="2644775"/>
            <a:ext cx="7772400" cy="1470025"/>
          </a:xfrm>
        </p:spPr>
        <p:txBody>
          <a:bodyPr>
            <a:noAutofit/>
          </a:bodyPr>
          <a:lstStyle/>
          <a:p>
            <a:r>
              <a:rPr lang="en-US" sz="5400" b="1" dirty="0" smtClean="0"/>
              <a:t>Neutron Benchmarking</a:t>
            </a:r>
            <a:br>
              <a:rPr lang="en-US" sz="5400" b="1" dirty="0" smtClean="0"/>
            </a:br>
            <a:r>
              <a:rPr lang="en-US" sz="5400" b="1" dirty="0" smtClean="0"/>
              <a:t>Working Group</a:t>
            </a:r>
            <a:endParaRPr lang="en-US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Introduction to Working Group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Ray Bunker - Neutron Benchmarking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91190" y="1324968"/>
            <a:ext cx="7403437" cy="45550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99"/>
                </a:solidFill>
              </a:rPr>
              <a:t>International collaboration of rare-event physicists interested in: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Improved understanding of neutron backgrounds (in general)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How best to measure, simulate, shield, and veto neutrons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Organization of data </a:t>
            </a:r>
            <a:r>
              <a:rPr lang="en-US" sz="1400" dirty="0" smtClean="0"/>
              <a:t>&amp;</a:t>
            </a:r>
            <a:r>
              <a:rPr lang="en-US" dirty="0" smtClean="0"/>
              <a:t> use for physical constraints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Other </a:t>
            </a:r>
            <a:r>
              <a:rPr lang="en-US" dirty="0" err="1" smtClean="0"/>
              <a:t>muon</a:t>
            </a:r>
            <a:r>
              <a:rPr lang="en-US" dirty="0" smtClean="0"/>
              <a:t>-induced backgrounds (</a:t>
            </a:r>
            <a:r>
              <a:rPr lang="en-US" i="1" dirty="0" smtClean="0"/>
              <a:t>e.g.</a:t>
            </a:r>
            <a:r>
              <a:rPr lang="en-US" dirty="0" smtClean="0"/>
              <a:t>, bundles)</a:t>
            </a:r>
          </a:p>
          <a:p>
            <a:pPr marL="800100" lvl="1" indent="-342900"/>
            <a:endParaRPr lang="en-US" sz="1600" dirty="0" smtClean="0"/>
          </a:p>
          <a:p>
            <a:pPr marL="800100" lvl="1" indent="-342900"/>
            <a:r>
              <a:rPr lang="en-US" sz="1600" dirty="0" smtClean="0"/>
              <a:t>Working-group Chair  </a:t>
            </a:r>
            <a:r>
              <a:rPr lang="en-US" sz="1200" dirty="0" smtClean="0">
                <a:sym typeface="Wingdings" pitchFamily="2" charset="2"/>
              </a:rPr>
              <a:t></a:t>
            </a:r>
            <a:r>
              <a:rPr lang="en-US" sz="1600" dirty="0" smtClean="0">
                <a:solidFill>
                  <a:srgbClr val="FF0000"/>
                </a:solidFill>
                <a:sym typeface="Wingdings" pitchFamily="2" charset="2"/>
              </a:rPr>
              <a:t>  </a:t>
            </a:r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Ray Bunker</a:t>
            </a:r>
          </a:p>
          <a:p>
            <a:pPr marL="800100" lvl="1" indent="-342900"/>
            <a:r>
              <a:rPr lang="en-US" sz="1600" dirty="0" smtClean="0">
                <a:sym typeface="Wingdings" pitchFamily="2" charset="2"/>
              </a:rPr>
              <a:t>Working-group Co-chair  </a:t>
            </a:r>
            <a:r>
              <a:rPr lang="en-US" sz="1200" dirty="0" smtClean="0">
                <a:sym typeface="Wingdings" pitchFamily="2" charset="2"/>
              </a:rPr>
              <a:t> 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Anthony </a:t>
            </a:r>
            <a:r>
              <a:rPr lang="en-US" dirty="0" err="1" smtClean="0">
                <a:solidFill>
                  <a:srgbClr val="C00000"/>
                </a:solidFill>
                <a:sym typeface="Wingdings" pitchFamily="2" charset="2"/>
              </a:rPr>
              <a:t>Villano</a:t>
            </a:r>
            <a:endParaRPr lang="en-US" dirty="0" smtClean="0">
              <a:solidFill>
                <a:srgbClr val="C00000"/>
              </a:solidFill>
              <a:sym typeface="Wingdings" pitchFamily="2" charset="2"/>
            </a:endParaRPr>
          </a:p>
          <a:p>
            <a:pPr marL="800100" lvl="1" indent="-342900"/>
            <a:endParaRPr lang="en-US" sz="1600" dirty="0" smtClean="0">
              <a:sym typeface="Wingdings" pitchFamily="2" charset="2"/>
            </a:endParaRPr>
          </a:p>
          <a:p>
            <a:pPr marL="342900" indent="-342900"/>
            <a:r>
              <a:rPr lang="en-US" dirty="0" smtClean="0">
                <a:solidFill>
                  <a:srgbClr val="000099"/>
                </a:solidFill>
                <a:sym typeface="Wingdings" pitchFamily="2" charset="2"/>
              </a:rPr>
              <a:t>Working-group Wiki:</a:t>
            </a:r>
          </a:p>
          <a:p>
            <a:pPr marL="342900" indent="-342900"/>
            <a:endParaRPr lang="en-US" sz="600" dirty="0" smtClean="0">
              <a:solidFill>
                <a:srgbClr val="000099"/>
              </a:solidFill>
              <a:sym typeface="Wingdings" pitchFamily="2" charset="2"/>
            </a:endParaRPr>
          </a:p>
          <a:p>
            <a:pPr marL="800100" lvl="1" indent="-342900"/>
            <a:r>
              <a:rPr lang="en-US" sz="2000" b="1" dirty="0" smtClean="0">
                <a:sym typeface="Wingdings" pitchFamily="2" charset="2"/>
              </a:rPr>
              <a:t>https://zzz.physics.umn.edu/lowrad/nmm</a:t>
            </a:r>
          </a:p>
          <a:p>
            <a:pPr marL="342900" indent="-342900"/>
            <a:endParaRPr lang="en-US" sz="1200" dirty="0" smtClean="0">
              <a:solidFill>
                <a:srgbClr val="000099"/>
              </a:solidFill>
              <a:sym typeface="Wingdings" pitchFamily="2" charset="2"/>
            </a:endParaRPr>
          </a:p>
          <a:p>
            <a:pPr marL="342900" indent="-342900"/>
            <a:r>
              <a:rPr lang="en-US" dirty="0" smtClean="0">
                <a:solidFill>
                  <a:srgbClr val="000099"/>
                </a:solidFill>
                <a:sym typeface="Wingdings" pitchFamily="2" charset="2"/>
              </a:rPr>
              <a:t>Meetings:</a:t>
            </a:r>
          </a:p>
          <a:p>
            <a:pPr marL="800100" lvl="1" indent="-342900"/>
            <a:endParaRPr lang="en-US" sz="600" dirty="0" smtClean="0">
              <a:sym typeface="Wingdings" pitchFamily="2" charset="2"/>
            </a:endParaRPr>
          </a:p>
          <a:p>
            <a:pPr marL="800100" lvl="1" indent="-342900"/>
            <a:r>
              <a:rPr lang="en-US" sz="1600" dirty="0" smtClean="0">
                <a:sym typeface="Wingdings" pitchFamily="2" charset="2"/>
              </a:rPr>
              <a:t>General-interest “summary” meetings  </a:t>
            </a:r>
            <a:r>
              <a:rPr lang="en-US" sz="1200" dirty="0" smtClean="0">
                <a:sym typeface="Wingdings" pitchFamily="2" charset="2"/>
              </a:rPr>
              <a:t> </a:t>
            </a:r>
            <a:r>
              <a:rPr lang="en-US" sz="1600" dirty="0" smtClean="0">
                <a:sym typeface="Wingdings" pitchFamily="2" charset="2"/>
              </a:rPr>
              <a:t> Fridays at 11 am eastern</a:t>
            </a:r>
          </a:p>
          <a:p>
            <a:pPr marL="800100" lvl="1" indent="-342900"/>
            <a:r>
              <a:rPr lang="en-US" sz="1600" dirty="0" smtClean="0">
                <a:sym typeface="Wingdings" pitchFamily="2" charset="2"/>
              </a:rPr>
              <a:t>Detailed data-analysis meetings   </a:t>
            </a:r>
            <a:r>
              <a:rPr lang="en-US" sz="1200" dirty="0" smtClean="0">
                <a:sym typeface="Wingdings" pitchFamily="2" charset="2"/>
              </a:rPr>
              <a:t> </a:t>
            </a:r>
            <a:r>
              <a:rPr lang="en-US" sz="1600" dirty="0" smtClean="0">
                <a:sym typeface="Wingdings" pitchFamily="2" charset="2"/>
              </a:rPr>
              <a:t> Tuesdays at 11 am eastern</a:t>
            </a:r>
          </a:p>
          <a:p>
            <a:pPr marL="800100" lvl="1" indent="-342900"/>
            <a:r>
              <a:rPr lang="en-US" sz="1600" dirty="0" err="1" smtClean="0">
                <a:sym typeface="Wingdings" pitchFamily="2" charset="2"/>
              </a:rPr>
              <a:t>Esnet</a:t>
            </a:r>
            <a:r>
              <a:rPr lang="en-US" sz="1600" dirty="0" smtClean="0">
                <a:sym typeface="Wingdings" pitchFamily="2" charset="2"/>
              </a:rPr>
              <a:t> 886388 (no pin) … </a:t>
            </a:r>
            <a:r>
              <a:rPr lang="en-US" sz="1600" i="1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anyone interested is welcome to attend/present/discuss!</a:t>
            </a:r>
            <a:endParaRPr lang="en-US" sz="1600" i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Ray Bunker - Neutron Benchmarking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67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Introduction to Working Group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987693"/>
            <a:ext cx="8702703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0099"/>
                </a:solidFill>
              </a:rPr>
              <a:t>Who …</a:t>
            </a:r>
          </a:p>
          <a:p>
            <a:endParaRPr lang="en-US" sz="600" dirty="0" smtClean="0"/>
          </a:p>
          <a:p>
            <a:r>
              <a:rPr lang="en-US" u="sng" dirty="0" smtClean="0"/>
              <a:t>Directly funded by AARM: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sz="1600" dirty="0" smtClean="0">
                <a:solidFill>
                  <a:srgbClr val="C00000"/>
                </a:solidFill>
              </a:rPr>
              <a:t>Syracuse University</a:t>
            </a:r>
            <a:r>
              <a:rPr lang="en-US" sz="1400" dirty="0" smtClean="0"/>
              <a:t>  </a:t>
            </a:r>
            <a:r>
              <a:rPr lang="en-US" sz="1200" dirty="0" smtClean="0">
                <a:sym typeface="Wingdings" pitchFamily="2" charset="2"/>
              </a:rPr>
              <a:t> </a:t>
            </a:r>
            <a:r>
              <a:rPr lang="en-US" sz="1400" dirty="0" smtClean="0">
                <a:sym typeface="Wingdings" pitchFamily="2" charset="2"/>
              </a:rPr>
              <a:t> Ray Bunker, Yu Chen, Chris </a:t>
            </a:r>
            <a:r>
              <a:rPr lang="en-US" sz="1400" dirty="0" err="1" smtClean="0">
                <a:sym typeface="Wingdings" pitchFamily="2" charset="2"/>
              </a:rPr>
              <a:t>Nedlik</a:t>
            </a:r>
            <a:r>
              <a:rPr lang="en-US" sz="1400" dirty="0" smtClean="0">
                <a:sym typeface="Wingdings" pitchFamily="2" charset="2"/>
              </a:rPr>
              <a:t>, Richard </a:t>
            </a:r>
            <a:r>
              <a:rPr lang="en-US" sz="1400" dirty="0" err="1" smtClean="0">
                <a:sym typeface="Wingdings" pitchFamily="2" charset="2"/>
              </a:rPr>
              <a:t>Schnee</a:t>
            </a:r>
            <a:endParaRPr lang="en-US" sz="1400" dirty="0" smtClean="0">
              <a:sym typeface="Wingdings" pitchFamily="2" charset="2"/>
            </a:endParaRPr>
          </a:p>
          <a:p>
            <a:pPr lvl="1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C00000"/>
                </a:solidFill>
                <a:sym typeface="Wingdings" pitchFamily="2" charset="2"/>
              </a:rPr>
              <a:t> U. of Arkansas at Little Rock</a:t>
            </a:r>
            <a:r>
              <a:rPr lang="en-US" sz="1200" dirty="0" smtClean="0">
                <a:sym typeface="Wingdings" pitchFamily="2" charset="2"/>
              </a:rPr>
              <a:t>   </a:t>
            </a:r>
            <a:r>
              <a:rPr lang="en-US" sz="1400" dirty="0" smtClean="0">
                <a:sym typeface="Wingdings" pitchFamily="2" charset="2"/>
              </a:rPr>
              <a:t> Anton </a:t>
            </a:r>
            <a:r>
              <a:rPr lang="en-US" sz="1400" dirty="0" err="1" smtClean="0">
                <a:sym typeface="Wingdings" pitchFamily="2" charset="2"/>
              </a:rPr>
              <a:t>Empl</a:t>
            </a:r>
            <a:r>
              <a:rPr lang="en-US" sz="1400" dirty="0" smtClean="0">
                <a:sym typeface="Wingdings" pitchFamily="2" charset="2"/>
              </a:rPr>
              <a:t>, Sarah Lindsay</a:t>
            </a:r>
            <a:endParaRPr lang="en-US" sz="1600" dirty="0" smtClean="0">
              <a:sym typeface="Wingdings" pitchFamily="2" charset="2"/>
            </a:endParaRPr>
          </a:p>
          <a:p>
            <a:pPr lvl="1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C00000"/>
                </a:solidFill>
                <a:sym typeface="Wingdings" pitchFamily="2" charset="2"/>
              </a:rPr>
              <a:t> U. of Minnesota</a:t>
            </a:r>
            <a:r>
              <a:rPr lang="en-US" sz="1400" dirty="0" smtClean="0">
                <a:sym typeface="Wingdings" pitchFamily="2" charset="2"/>
              </a:rPr>
              <a:t>  </a:t>
            </a:r>
            <a:r>
              <a:rPr lang="en-US" sz="1200" dirty="0" smtClean="0">
                <a:sym typeface="Wingdings" pitchFamily="2" charset="2"/>
              </a:rPr>
              <a:t> </a:t>
            </a:r>
            <a:r>
              <a:rPr lang="en-US" sz="1400" dirty="0" smtClean="0">
                <a:sym typeface="Wingdings" pitchFamily="2" charset="2"/>
              </a:rPr>
              <a:t> </a:t>
            </a:r>
            <a:r>
              <a:rPr lang="en-US" sz="1400" dirty="0" err="1" smtClean="0">
                <a:sym typeface="Wingdings" pitchFamily="2" charset="2"/>
              </a:rPr>
              <a:t>Prisca</a:t>
            </a:r>
            <a:r>
              <a:rPr lang="en-US" sz="1400" dirty="0" smtClean="0">
                <a:sym typeface="Wingdings" pitchFamily="2" charset="2"/>
              </a:rPr>
              <a:t> Cushman, Matt </a:t>
            </a:r>
            <a:r>
              <a:rPr lang="en-US" sz="1400" dirty="0" err="1" smtClean="0">
                <a:sym typeface="Wingdings" pitchFamily="2" charset="2"/>
              </a:rPr>
              <a:t>Fritts</a:t>
            </a:r>
            <a:r>
              <a:rPr lang="en-US" sz="1400" dirty="0" smtClean="0">
                <a:sym typeface="Wingdings" pitchFamily="2" charset="2"/>
              </a:rPr>
              <a:t>, Sean </a:t>
            </a:r>
            <a:r>
              <a:rPr lang="en-US" sz="1400" dirty="0" err="1" smtClean="0">
                <a:sym typeface="Wingdings" pitchFamily="2" charset="2"/>
              </a:rPr>
              <a:t>Geldert</a:t>
            </a:r>
            <a:r>
              <a:rPr lang="en-US" sz="1400" dirty="0" smtClean="0">
                <a:sym typeface="Wingdings" pitchFamily="2" charset="2"/>
              </a:rPr>
              <a:t>, John </a:t>
            </a:r>
            <a:r>
              <a:rPr lang="en-US" sz="1400" dirty="0" err="1" smtClean="0">
                <a:sym typeface="Wingdings" pitchFamily="2" charset="2"/>
              </a:rPr>
              <a:t>Greavu</a:t>
            </a:r>
            <a:r>
              <a:rPr lang="en-US" sz="1400" dirty="0" smtClean="0">
                <a:sym typeface="Wingdings" pitchFamily="2" charset="2"/>
              </a:rPr>
              <a:t>, Joseph Jeffers, Anthony </a:t>
            </a:r>
            <a:r>
              <a:rPr lang="en-US" sz="1400" dirty="0" err="1" smtClean="0">
                <a:sym typeface="Wingdings" pitchFamily="2" charset="2"/>
              </a:rPr>
              <a:t>Villano</a:t>
            </a:r>
            <a:endParaRPr lang="en-US" sz="1400" dirty="0" smtClean="0">
              <a:sym typeface="Wingdings" pitchFamily="2" charset="2"/>
            </a:endParaRPr>
          </a:p>
          <a:p>
            <a:pPr lvl="1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C00000"/>
                </a:solidFill>
                <a:sym typeface="Wingdings" pitchFamily="2" charset="2"/>
              </a:rPr>
              <a:t> U. of South Dakota</a:t>
            </a:r>
            <a:r>
              <a:rPr lang="en-US" sz="1400" dirty="0" smtClean="0">
                <a:sym typeface="Wingdings" pitchFamily="2" charset="2"/>
              </a:rPr>
              <a:t>  </a:t>
            </a:r>
            <a:r>
              <a:rPr lang="en-US" sz="1200" dirty="0" smtClean="0">
                <a:sym typeface="Wingdings" pitchFamily="2" charset="2"/>
              </a:rPr>
              <a:t> </a:t>
            </a:r>
            <a:r>
              <a:rPr lang="en-US" sz="1400" dirty="0" smtClean="0">
                <a:sym typeface="Wingdings" pitchFamily="2" charset="2"/>
              </a:rPr>
              <a:t> </a:t>
            </a:r>
            <a:r>
              <a:rPr lang="en-US" sz="1400" dirty="0" err="1" smtClean="0">
                <a:sym typeface="Wingdings" pitchFamily="2" charset="2"/>
              </a:rPr>
              <a:t>Dongming</a:t>
            </a:r>
            <a:r>
              <a:rPr lang="en-US" sz="1400" dirty="0" smtClean="0">
                <a:sym typeface="Wingdings" pitchFamily="2" charset="2"/>
              </a:rPr>
              <a:t> Mei, Chao Zhang, (Joel Sander)</a:t>
            </a:r>
          </a:p>
          <a:p>
            <a:pPr lvl="1">
              <a:buFont typeface="Arial" pitchFamily="34" charset="0"/>
              <a:buChar char="•"/>
            </a:pPr>
            <a:endParaRPr lang="en-US" sz="1400" dirty="0" smtClean="0">
              <a:sym typeface="Wingdings" pitchFamily="2" charset="2"/>
            </a:endParaRPr>
          </a:p>
          <a:p>
            <a:r>
              <a:rPr lang="en-US" u="sng" dirty="0" smtClean="0"/>
              <a:t>Other active groups: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C00000"/>
                </a:solidFill>
              </a:rPr>
              <a:t> Berkeley</a:t>
            </a:r>
            <a:r>
              <a:rPr lang="en-US" sz="1600" dirty="0" smtClean="0"/>
              <a:t>  </a:t>
            </a:r>
            <a:r>
              <a:rPr lang="en-US" sz="1200" dirty="0" smtClean="0">
                <a:sym typeface="Wingdings" pitchFamily="2" charset="2"/>
              </a:rPr>
              <a:t> </a:t>
            </a:r>
            <a:r>
              <a:rPr lang="en-US" sz="1400" dirty="0" smtClean="0">
                <a:sym typeface="Wingdings" pitchFamily="2" charset="2"/>
              </a:rPr>
              <a:t> Raul </a:t>
            </a:r>
            <a:r>
              <a:rPr lang="en-US" sz="1400" dirty="0" err="1" smtClean="0">
                <a:sym typeface="Wingdings" pitchFamily="2" charset="2"/>
              </a:rPr>
              <a:t>Hennings-Yeomans</a:t>
            </a:r>
            <a:r>
              <a:rPr lang="en-US" sz="1400" dirty="0" smtClean="0"/>
              <a:t> </a:t>
            </a:r>
            <a:endParaRPr lang="en-US" sz="1600" dirty="0" smtClean="0"/>
          </a:p>
          <a:p>
            <a:pPr lvl="1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C00000"/>
                </a:solidFill>
              </a:rPr>
              <a:t> MIT</a:t>
            </a:r>
            <a:r>
              <a:rPr lang="en-US" sz="1600" dirty="0" smtClean="0"/>
              <a:t>  </a:t>
            </a:r>
            <a:r>
              <a:rPr lang="en-US" sz="1200" dirty="0" smtClean="0">
                <a:sym typeface="Wingdings" pitchFamily="2" charset="2"/>
              </a:rPr>
              <a:t> 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400" dirty="0" smtClean="0">
                <a:sym typeface="Wingdings" pitchFamily="2" charset="2"/>
              </a:rPr>
              <a:t>Adam Anderson, </a:t>
            </a:r>
            <a:r>
              <a:rPr lang="en-US" sz="1400" dirty="0" err="1" smtClean="0">
                <a:sym typeface="Wingdings" pitchFamily="2" charset="2"/>
              </a:rPr>
              <a:t>Julien</a:t>
            </a:r>
            <a:r>
              <a:rPr lang="en-US" sz="1400" dirty="0" smtClean="0">
                <a:sym typeface="Wingdings" pitchFamily="2" charset="2"/>
              </a:rPr>
              <a:t> </a:t>
            </a:r>
            <a:r>
              <a:rPr lang="en-US" sz="1400" dirty="0" err="1" smtClean="0">
                <a:sym typeface="Wingdings" pitchFamily="2" charset="2"/>
              </a:rPr>
              <a:t>Billard</a:t>
            </a:r>
            <a:r>
              <a:rPr lang="en-US" sz="1400" dirty="0" smtClean="0">
                <a:sym typeface="Wingdings" pitchFamily="2" charset="2"/>
              </a:rPr>
              <a:t>, </a:t>
            </a:r>
            <a:r>
              <a:rPr lang="en-US" sz="1400" dirty="0" err="1" smtClean="0">
                <a:sym typeface="Wingdings" pitchFamily="2" charset="2"/>
              </a:rPr>
              <a:t>Tali</a:t>
            </a:r>
            <a:r>
              <a:rPr lang="en-US" sz="1400" dirty="0" smtClean="0">
                <a:sym typeface="Wingdings" pitchFamily="2" charset="2"/>
              </a:rPr>
              <a:t> Feliciano, Alex </a:t>
            </a:r>
            <a:r>
              <a:rPr lang="en-US" sz="1400" dirty="0" err="1" smtClean="0">
                <a:sym typeface="Wingdings" pitchFamily="2" charset="2"/>
              </a:rPr>
              <a:t>Leder</a:t>
            </a:r>
            <a:endParaRPr lang="en-US" sz="1400" dirty="0" smtClean="0">
              <a:solidFill>
                <a:srgbClr val="C00000"/>
              </a:solidFill>
              <a:sym typeface="Wingdings" pitchFamily="2" charset="2"/>
            </a:endParaRPr>
          </a:p>
          <a:p>
            <a:pPr lvl="1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C00000"/>
                </a:solidFill>
                <a:sym typeface="Wingdings" pitchFamily="2" charset="2"/>
              </a:rPr>
              <a:t> U. College London</a:t>
            </a:r>
            <a:r>
              <a:rPr lang="en-US" sz="1600" dirty="0" smtClean="0">
                <a:sym typeface="Wingdings" pitchFamily="2" charset="2"/>
              </a:rPr>
              <a:t>  </a:t>
            </a:r>
            <a:r>
              <a:rPr lang="en-US" sz="1200" dirty="0" smtClean="0">
                <a:sym typeface="Wingdings" pitchFamily="2" charset="2"/>
              </a:rPr>
              <a:t> </a:t>
            </a:r>
            <a:r>
              <a:rPr lang="en-US" sz="1400" dirty="0" smtClean="0">
                <a:sym typeface="Wingdings" pitchFamily="2" charset="2"/>
              </a:rPr>
              <a:t> Lea </a:t>
            </a:r>
            <a:r>
              <a:rPr lang="en-US" sz="1400" dirty="0" err="1" smtClean="0">
                <a:sym typeface="Wingdings" pitchFamily="2" charset="2"/>
              </a:rPr>
              <a:t>Reichhart</a:t>
            </a:r>
            <a:endParaRPr lang="en-US" sz="1600" dirty="0" smtClean="0">
              <a:solidFill>
                <a:srgbClr val="C00000"/>
              </a:solidFill>
              <a:sym typeface="Wingdings" pitchFamily="2" charset="2"/>
            </a:endParaRPr>
          </a:p>
          <a:p>
            <a:pPr lvl="1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C00000"/>
                </a:solidFill>
                <a:sym typeface="Wingdings" pitchFamily="2" charset="2"/>
              </a:rPr>
              <a:t> Yale  </a:t>
            </a:r>
            <a:r>
              <a:rPr lang="en-US" sz="1200" dirty="0" smtClean="0">
                <a:sym typeface="Wingdings" pitchFamily="2" charset="2"/>
              </a:rPr>
              <a:t> </a:t>
            </a:r>
            <a:r>
              <a:rPr lang="en-US" sz="1400" dirty="0" smtClean="0">
                <a:sym typeface="Wingdings" pitchFamily="2" charset="2"/>
              </a:rPr>
              <a:t> Thomas Langford</a:t>
            </a:r>
            <a:endParaRPr lang="en-US" sz="1600" dirty="0" smtClean="0">
              <a:sym typeface="Wingdings" pitchFamily="2" charset="2"/>
            </a:endParaRPr>
          </a:p>
          <a:p>
            <a:pPr lvl="1">
              <a:buFont typeface="Arial" pitchFamily="34" charset="0"/>
              <a:buChar char="•"/>
            </a:pPr>
            <a:endParaRPr lang="en-US" sz="1400" dirty="0" smtClean="0">
              <a:sym typeface="Wingdings" pitchFamily="2" charset="2"/>
            </a:endParaRPr>
          </a:p>
          <a:p>
            <a:r>
              <a:rPr lang="en-US" sz="1600" u="sng" dirty="0" smtClean="0">
                <a:sym typeface="Wingdings" pitchFamily="2" charset="2"/>
              </a:rPr>
              <a:t>Loosely affiliated groups: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C00000"/>
                </a:solidFill>
                <a:sym typeface="Wingdings" pitchFamily="2" charset="2"/>
              </a:rPr>
              <a:t> Case Western  </a:t>
            </a:r>
            <a:r>
              <a:rPr lang="en-US" sz="1200" dirty="0" smtClean="0">
                <a:sym typeface="Wingdings" pitchFamily="2" charset="2"/>
              </a:rPr>
              <a:t> </a:t>
            </a:r>
            <a:r>
              <a:rPr lang="en-US" sz="1400" dirty="0" smtClean="0">
                <a:sym typeface="Wingdings" pitchFamily="2" charset="2"/>
              </a:rPr>
              <a:t> Dan </a:t>
            </a:r>
            <a:r>
              <a:rPr lang="en-US" sz="1400" dirty="0" err="1" smtClean="0">
                <a:sym typeface="Wingdings" pitchFamily="2" charset="2"/>
              </a:rPr>
              <a:t>Akerib</a:t>
            </a:r>
            <a:r>
              <a:rPr lang="en-US" sz="1400" dirty="0" smtClean="0">
                <a:sym typeface="Wingdings" pitchFamily="2" charset="2"/>
              </a:rPr>
              <a:t>, Emily </a:t>
            </a:r>
            <a:r>
              <a:rPr lang="en-US" sz="1400" dirty="0" err="1" smtClean="0">
                <a:sym typeface="Wingdings" pitchFamily="2" charset="2"/>
              </a:rPr>
              <a:t>Dragowski</a:t>
            </a:r>
            <a:r>
              <a:rPr lang="en-US" sz="1400" dirty="0" smtClean="0">
                <a:sym typeface="Wingdings" pitchFamily="2" charset="2"/>
              </a:rPr>
              <a:t>, Chang Lee </a:t>
            </a:r>
            <a:endParaRPr lang="en-US" sz="1600" dirty="0" smtClean="0">
              <a:sym typeface="Wingdings" pitchFamily="2" charset="2"/>
            </a:endParaRPr>
          </a:p>
          <a:p>
            <a:pPr lvl="1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C00000"/>
                </a:solidFill>
                <a:sym typeface="Wingdings" pitchFamily="2" charset="2"/>
              </a:rPr>
              <a:t> Regis University  </a:t>
            </a:r>
            <a:r>
              <a:rPr lang="en-US" sz="1200" dirty="0" smtClean="0">
                <a:sym typeface="Wingdings" pitchFamily="2" charset="2"/>
              </a:rPr>
              <a:t> </a:t>
            </a:r>
            <a:r>
              <a:rPr lang="en-US" sz="1400" dirty="0" smtClean="0">
                <a:sym typeface="Wingdings" pitchFamily="2" charset="2"/>
              </a:rPr>
              <a:t> Fred Gray</a:t>
            </a:r>
            <a:endParaRPr lang="en-US" sz="1600" dirty="0" smtClean="0">
              <a:sym typeface="Wingdings" pitchFamily="2" charset="2"/>
            </a:endParaRPr>
          </a:p>
          <a:p>
            <a:pPr lvl="1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C00000"/>
                </a:solidFill>
                <a:sym typeface="Wingdings" pitchFamily="2" charset="2"/>
              </a:rPr>
              <a:t> Sandia/Livermore National Lab  </a:t>
            </a:r>
            <a:r>
              <a:rPr lang="en-US" sz="1200" dirty="0" smtClean="0">
                <a:sym typeface="Wingdings" pitchFamily="2" charset="2"/>
              </a:rPr>
              <a:t> </a:t>
            </a:r>
            <a:r>
              <a:rPr lang="en-US" sz="1400" dirty="0" smtClean="0">
                <a:sym typeface="Wingdings" pitchFamily="2" charset="2"/>
              </a:rPr>
              <a:t> Adam Bernstein, Caleb </a:t>
            </a:r>
            <a:r>
              <a:rPr lang="en-US" sz="1400" dirty="0" err="1" smtClean="0">
                <a:sym typeface="Wingdings" pitchFamily="2" charset="2"/>
              </a:rPr>
              <a:t>Roecker</a:t>
            </a:r>
            <a:r>
              <a:rPr lang="en-US" sz="1400" dirty="0" smtClean="0">
                <a:sym typeface="Wingdings" pitchFamily="2" charset="2"/>
              </a:rPr>
              <a:t>, Melinda </a:t>
            </a:r>
            <a:r>
              <a:rPr lang="en-US" sz="1400" dirty="0" err="1" smtClean="0">
                <a:sym typeface="Wingdings" pitchFamily="2" charset="2"/>
              </a:rPr>
              <a:t>Sweany</a:t>
            </a:r>
            <a:endParaRPr lang="en-US" sz="1600" dirty="0" smtClean="0">
              <a:sym typeface="Wingdings" pitchFamily="2" charset="2"/>
            </a:endParaRPr>
          </a:p>
          <a:p>
            <a:pPr lvl="1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C00000"/>
                </a:solidFill>
                <a:sym typeface="Wingdings" pitchFamily="2" charset="2"/>
              </a:rPr>
              <a:t> U. Bologna</a:t>
            </a:r>
            <a:r>
              <a:rPr lang="en-US" sz="1400" dirty="0" smtClean="0">
                <a:sym typeface="Wingdings" pitchFamily="2" charset="2"/>
              </a:rPr>
              <a:t>  </a:t>
            </a:r>
            <a:r>
              <a:rPr lang="en-US" sz="1200" dirty="0" smtClean="0">
                <a:sym typeface="Wingdings" pitchFamily="2" charset="2"/>
              </a:rPr>
              <a:t> </a:t>
            </a:r>
            <a:r>
              <a:rPr lang="en-US" sz="1400" dirty="0" smtClean="0">
                <a:sym typeface="Wingdings" pitchFamily="2" charset="2"/>
              </a:rPr>
              <a:t> Marco </a:t>
            </a:r>
            <a:r>
              <a:rPr lang="en-US" sz="1400" dirty="0" err="1" smtClean="0">
                <a:sym typeface="Wingdings" pitchFamily="2" charset="2"/>
              </a:rPr>
              <a:t>Selvi</a:t>
            </a:r>
            <a:r>
              <a:rPr lang="en-US" sz="1600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C00000"/>
                </a:solidFill>
                <a:sym typeface="Wingdings" pitchFamily="2" charset="2"/>
              </a:rPr>
              <a:t> UC Davis  </a:t>
            </a:r>
            <a:r>
              <a:rPr lang="en-US" sz="1200" dirty="0" smtClean="0">
                <a:sym typeface="Wingdings" pitchFamily="2" charset="2"/>
              </a:rPr>
              <a:t> </a:t>
            </a:r>
            <a:r>
              <a:rPr lang="en-US" sz="1400" dirty="0" smtClean="0">
                <a:sym typeface="Wingdings" pitchFamily="2" charset="2"/>
              </a:rPr>
              <a:t> Marc </a:t>
            </a:r>
            <a:r>
              <a:rPr lang="en-US" sz="1400" dirty="0" err="1" smtClean="0">
                <a:sym typeface="Wingdings" pitchFamily="2" charset="2"/>
              </a:rPr>
              <a:t>Bergevin</a:t>
            </a:r>
            <a:r>
              <a:rPr lang="en-US" sz="1400" dirty="0" smtClean="0">
                <a:sym typeface="Wingdings" pitchFamily="2" charset="2"/>
              </a:rPr>
              <a:t>, Mani </a:t>
            </a:r>
            <a:r>
              <a:rPr lang="en-US" sz="1400" dirty="0" err="1" smtClean="0">
                <a:sym typeface="Wingdings" pitchFamily="2" charset="2"/>
              </a:rPr>
              <a:t>Tripathi</a:t>
            </a:r>
            <a:r>
              <a:rPr lang="en-US" sz="1400" dirty="0" smtClean="0">
                <a:sym typeface="Wingdings" pitchFamily="2" charset="2"/>
              </a:rPr>
              <a:t> </a:t>
            </a:r>
            <a:endParaRPr lang="en-US" sz="1600" dirty="0" smtClean="0">
              <a:sym typeface="Wingdings" pitchFamily="2" charset="2"/>
            </a:endParaRPr>
          </a:p>
          <a:p>
            <a:pPr lvl="1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C00000"/>
                </a:solidFill>
                <a:sym typeface="Wingdings" pitchFamily="2" charset="2"/>
              </a:rPr>
              <a:t> UC Santa Barbara  </a:t>
            </a:r>
            <a:r>
              <a:rPr lang="en-US" sz="1200" dirty="0" smtClean="0">
                <a:sym typeface="Wingdings" pitchFamily="2" charset="2"/>
              </a:rPr>
              <a:t> </a:t>
            </a:r>
            <a:r>
              <a:rPr lang="en-US" sz="1400" dirty="0" smtClean="0">
                <a:sym typeface="Wingdings" pitchFamily="2" charset="2"/>
              </a:rPr>
              <a:t> Harry Nelson</a:t>
            </a:r>
            <a:endParaRPr lang="en-US" sz="16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Ray Bunker - Neutron Benchmarking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67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Working Group Activities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76200" y="1151336"/>
            <a:ext cx="843078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Neutron Detectors in the Soudan Mine:</a:t>
            </a:r>
          </a:p>
          <a:p>
            <a:endParaRPr lang="en-US" sz="1000" dirty="0" smtClean="0"/>
          </a:p>
          <a:p>
            <a:pPr lvl="1"/>
            <a:r>
              <a:rPr lang="en-US" dirty="0" smtClean="0">
                <a:solidFill>
                  <a:srgbClr val="000099"/>
                </a:solidFill>
              </a:rPr>
              <a:t>Neutron Multiplicity Meter (NMM)  </a:t>
            </a:r>
            <a:r>
              <a:rPr lang="en-US" sz="1400" dirty="0" smtClean="0">
                <a:solidFill>
                  <a:srgbClr val="000099"/>
                </a:solidFill>
                <a:sym typeface="Wingdings" pitchFamily="2" charset="2"/>
              </a:rPr>
              <a:t> </a:t>
            </a:r>
            <a:r>
              <a:rPr lang="en-US" dirty="0" smtClean="0">
                <a:solidFill>
                  <a:srgbClr val="000099"/>
                </a:solidFill>
                <a:sym typeface="Wingdings" pitchFamily="2" charset="2"/>
              </a:rPr>
              <a:t> high-energy neutrons at 2090 </a:t>
            </a:r>
            <a:r>
              <a:rPr lang="en-US" dirty="0" err="1" smtClean="0">
                <a:solidFill>
                  <a:srgbClr val="000099"/>
                </a:solidFill>
                <a:sym typeface="Wingdings" pitchFamily="2" charset="2"/>
              </a:rPr>
              <a:t>mwe</a:t>
            </a:r>
            <a:endParaRPr lang="en-US" dirty="0" smtClean="0">
              <a:solidFill>
                <a:srgbClr val="000099"/>
              </a:solidFill>
            </a:endParaRPr>
          </a:p>
          <a:p>
            <a:pPr lvl="2"/>
            <a:r>
              <a:rPr lang="en-US" sz="1600" dirty="0" smtClean="0"/>
              <a:t>Primary effort  </a:t>
            </a:r>
            <a:r>
              <a:rPr lang="en-US" sz="1200" dirty="0" smtClean="0">
                <a:sym typeface="Wingdings" pitchFamily="2" charset="2"/>
              </a:rPr>
              <a:t> 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smtClean="0"/>
              <a:t>finalize measurement using 1</a:t>
            </a:r>
            <a:r>
              <a:rPr lang="en-US" sz="1600" baseline="30000" dirty="0" smtClean="0"/>
              <a:t>st</a:t>
            </a:r>
            <a:r>
              <a:rPr lang="en-US" sz="1600" dirty="0" smtClean="0"/>
              <a:t> two years of data (ongoing)</a:t>
            </a:r>
          </a:p>
          <a:p>
            <a:pPr lvl="2"/>
            <a:r>
              <a:rPr lang="en-US" sz="1600" dirty="0" smtClean="0">
                <a:sym typeface="Wingdings" pitchFamily="2" charset="2"/>
              </a:rPr>
              <a:t>Improved understanding of detector response:</a:t>
            </a:r>
          </a:p>
          <a:p>
            <a:pPr lvl="3"/>
            <a:r>
              <a:rPr lang="en-US" sz="1600" dirty="0" smtClean="0">
                <a:solidFill>
                  <a:srgbClr val="C00000"/>
                </a:solidFill>
                <a:sym typeface="Wingdings" pitchFamily="2" charset="2"/>
              </a:rPr>
              <a:t>via Geant4 simulation starting with </a:t>
            </a:r>
            <a:r>
              <a:rPr lang="en-US" sz="1600" dirty="0" err="1" smtClean="0">
                <a:solidFill>
                  <a:srgbClr val="C00000"/>
                </a:solidFill>
                <a:sym typeface="Wingdings" pitchFamily="2" charset="2"/>
              </a:rPr>
              <a:t>muons</a:t>
            </a:r>
            <a:r>
              <a:rPr lang="en-US" sz="1600" dirty="0" smtClean="0">
                <a:solidFill>
                  <a:srgbClr val="C00000"/>
                </a:solidFill>
                <a:sym typeface="Wingdings" pitchFamily="2" charset="2"/>
              </a:rPr>
              <a:t> in rock</a:t>
            </a:r>
          </a:p>
          <a:p>
            <a:pPr lvl="3"/>
            <a:r>
              <a:rPr lang="en-US" sz="1600" dirty="0" smtClean="0">
                <a:solidFill>
                  <a:srgbClr val="C00000"/>
                </a:solidFill>
                <a:sym typeface="Wingdings" pitchFamily="2" charset="2"/>
              </a:rPr>
              <a:t>Detector stability via data-driven characterization</a:t>
            </a:r>
          </a:p>
          <a:p>
            <a:pPr lvl="3"/>
            <a:r>
              <a:rPr lang="en-US" sz="1600" dirty="0" smtClean="0">
                <a:solidFill>
                  <a:srgbClr val="C00000"/>
                </a:solidFill>
                <a:sym typeface="Wingdings" pitchFamily="2" charset="2"/>
              </a:rPr>
              <a:t>Effect of </a:t>
            </a:r>
            <a:r>
              <a:rPr lang="en-US" sz="1600" dirty="0" err="1" smtClean="0">
                <a:solidFill>
                  <a:srgbClr val="C00000"/>
                </a:solidFill>
                <a:sym typeface="Wingdings" pitchFamily="2" charset="2"/>
              </a:rPr>
              <a:t>afterpulsing</a:t>
            </a:r>
            <a:r>
              <a:rPr lang="en-US" sz="1600" dirty="0" smtClean="0">
                <a:solidFill>
                  <a:srgbClr val="C00000"/>
                </a:solidFill>
                <a:sym typeface="Wingdings" pitchFamily="2" charset="2"/>
              </a:rPr>
              <a:t> in large 20” PMTs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5791200" y="2575193"/>
            <a:ext cx="1720444" cy="558291"/>
            <a:chOff x="5562600" y="2718309"/>
            <a:chExt cx="1720444" cy="558291"/>
          </a:xfrm>
        </p:grpSpPr>
        <p:sp>
          <p:nvSpPr>
            <p:cNvPr id="7" name="Right Brace 6"/>
            <p:cNvSpPr/>
            <p:nvPr/>
          </p:nvSpPr>
          <p:spPr>
            <a:xfrm>
              <a:off x="5562600" y="2819400"/>
              <a:ext cx="304800" cy="457200"/>
            </a:xfrm>
            <a:prstGeom prst="rightBrace">
              <a:avLst>
                <a:gd name="adj1" fmla="val 12500"/>
                <a:gd name="adj2" fmla="val 34897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867400" y="2718309"/>
              <a:ext cx="1415644" cy="52322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006600"/>
                  </a:solidFill>
                </a:rPr>
                <a:t>undergraduate</a:t>
              </a:r>
            </a:p>
            <a:p>
              <a:pPr algn="ctr"/>
              <a:r>
                <a:rPr lang="en-US" sz="1400" b="1" dirty="0" smtClean="0">
                  <a:solidFill>
                    <a:srgbClr val="006600"/>
                  </a:solidFill>
                </a:rPr>
                <a:t>analysis projects</a:t>
              </a:r>
              <a:endParaRPr lang="en-US" sz="1400" b="1" dirty="0">
                <a:solidFill>
                  <a:srgbClr val="006600"/>
                </a:solidFill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22252" y="3282097"/>
            <a:ext cx="3841748" cy="3071739"/>
            <a:chOff x="222252" y="3370997"/>
            <a:chExt cx="3841748" cy="3071739"/>
          </a:xfrm>
        </p:grpSpPr>
        <p:pic>
          <p:nvPicPr>
            <p:cNvPr id="2050" name="Picture 2" descr="C:\Users\raybunker\Documents\Physics\Conferences\AARM - Mar 2014\lbcf material\South_45-95_Gamma_Rate_with_Likelihood_cut.png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t="5183"/>
            <a:stretch>
              <a:fillRect/>
            </a:stretch>
          </p:blipFill>
          <p:spPr bwMode="auto">
            <a:xfrm>
              <a:off x="222252" y="3710762"/>
              <a:ext cx="3841748" cy="2731974"/>
            </a:xfrm>
            <a:prstGeom prst="rect">
              <a:avLst/>
            </a:prstGeom>
            <a:noFill/>
          </p:spPr>
        </p:pic>
        <p:sp>
          <p:nvSpPr>
            <p:cNvPr id="25" name="TextBox 24"/>
            <p:cNvSpPr txBox="1"/>
            <p:nvPr/>
          </p:nvSpPr>
          <p:spPr>
            <a:xfrm>
              <a:off x="747788" y="3370997"/>
              <a:ext cx="301948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006600"/>
                  </a:solidFill>
                </a:rPr>
                <a:t>Rate due to Background Gammas</a:t>
              </a:r>
              <a:endParaRPr lang="en-US" sz="1600" dirty="0">
                <a:solidFill>
                  <a:srgbClr val="006600"/>
                </a:solidFill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350108" y="3312994"/>
            <a:ext cx="4517939" cy="2877440"/>
            <a:chOff x="4350108" y="3401894"/>
            <a:chExt cx="4517939" cy="2877440"/>
          </a:xfrm>
        </p:grpSpPr>
        <p:grpSp>
          <p:nvGrpSpPr>
            <p:cNvPr id="28" name="Group 27"/>
            <p:cNvGrpSpPr/>
            <p:nvPr/>
          </p:nvGrpSpPr>
          <p:grpSpPr>
            <a:xfrm>
              <a:off x="4350108" y="3566160"/>
              <a:ext cx="4517939" cy="2713174"/>
              <a:chOff x="4350108" y="3642360"/>
              <a:chExt cx="4517939" cy="2713174"/>
            </a:xfrm>
          </p:grpSpPr>
          <p:pic>
            <p:nvPicPr>
              <p:cNvPr id="23" name="Picture 22" descr="Screen Shot 2013-10-21 at 11.19.53 AM.png"/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CBCFCA"/>
                  </a:clrFrom>
                  <a:clrTo>
                    <a:srgbClr val="CBCFCA">
                      <a:alpha val="0"/>
                    </a:srgbClr>
                  </a:clrTo>
                </a:clrChange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350108" y="3709770"/>
                <a:ext cx="4517939" cy="2645764"/>
              </a:xfrm>
              <a:prstGeom prst="rect">
                <a:avLst/>
              </a:prstGeom>
            </p:spPr>
          </p:pic>
          <p:sp>
            <p:nvSpPr>
              <p:cNvPr id="27" name="Rectangle 26"/>
              <p:cNvSpPr/>
              <p:nvPr/>
            </p:nvSpPr>
            <p:spPr>
              <a:xfrm>
                <a:off x="5372100" y="3642360"/>
                <a:ext cx="2758440" cy="24384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4842760" y="3401894"/>
              <a:ext cx="38570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solidFill>
                    <a:srgbClr val="006600"/>
                  </a:solidFill>
                </a:rPr>
                <a:t>Afterpulsing</a:t>
              </a:r>
              <a:r>
                <a:rPr lang="en-US" sz="1600" dirty="0" smtClean="0">
                  <a:solidFill>
                    <a:srgbClr val="006600"/>
                  </a:solidFill>
                </a:rPr>
                <a:t> Rate vs. Initiating Pulse Height</a:t>
              </a:r>
              <a:endParaRPr lang="en-US" sz="1600" dirty="0">
                <a:solidFill>
                  <a:srgbClr val="006600"/>
                </a:solidFill>
              </a:endParaRP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4483100" y="1190956"/>
            <a:ext cx="35541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ym typeface="Wingdings" pitchFamily="2" charset="2"/>
              </a:rPr>
              <a:t></a:t>
            </a:r>
            <a:r>
              <a:rPr lang="en-US" sz="1600" b="1" dirty="0" smtClean="0">
                <a:solidFill>
                  <a:srgbClr val="FF0000"/>
                </a:solidFill>
                <a:sym typeface="Wingdings" pitchFamily="2" charset="2"/>
              </a:rPr>
              <a:t> see Anthony </a:t>
            </a:r>
            <a:r>
              <a:rPr lang="en-US" sz="1600" b="1" dirty="0" err="1" smtClean="0">
                <a:solidFill>
                  <a:srgbClr val="FF0000"/>
                </a:solidFill>
                <a:sym typeface="Wingdings" pitchFamily="2" charset="2"/>
              </a:rPr>
              <a:t>Villano’s</a:t>
            </a:r>
            <a:r>
              <a:rPr lang="en-US" sz="1600" b="1" dirty="0" smtClean="0">
                <a:solidFill>
                  <a:srgbClr val="FF0000"/>
                </a:solidFill>
                <a:sym typeface="Wingdings" pitchFamily="2" charset="2"/>
              </a:rPr>
              <a:t> talk tomorrow</a:t>
            </a:r>
            <a:endParaRPr lang="en-US" sz="1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Ray Bunker - Neutron Benchmarking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67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Working Group Activities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" y="1151336"/>
            <a:ext cx="87249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Neutron Detectors in the Soudan Mine:</a:t>
            </a:r>
          </a:p>
          <a:p>
            <a:endParaRPr lang="en-US" sz="1000" dirty="0" smtClean="0"/>
          </a:p>
          <a:p>
            <a:pPr lvl="1"/>
            <a:r>
              <a:rPr lang="en-US" dirty="0" smtClean="0">
                <a:solidFill>
                  <a:srgbClr val="000099"/>
                </a:solidFill>
              </a:rPr>
              <a:t>Neutron Multiplicity Meter (NMM)  </a:t>
            </a:r>
            <a:r>
              <a:rPr lang="en-US" sz="1400" dirty="0" smtClean="0">
                <a:solidFill>
                  <a:srgbClr val="000099"/>
                </a:solidFill>
                <a:sym typeface="Wingdings" pitchFamily="2" charset="2"/>
              </a:rPr>
              <a:t> </a:t>
            </a:r>
            <a:r>
              <a:rPr lang="en-US" dirty="0" smtClean="0">
                <a:solidFill>
                  <a:srgbClr val="000099"/>
                </a:solidFill>
                <a:sym typeface="Wingdings" pitchFamily="2" charset="2"/>
              </a:rPr>
              <a:t> high-energy neutrons at 2090 </a:t>
            </a:r>
            <a:r>
              <a:rPr lang="en-US" dirty="0" err="1" smtClean="0">
                <a:solidFill>
                  <a:srgbClr val="000099"/>
                </a:solidFill>
                <a:sym typeface="Wingdings" pitchFamily="2" charset="2"/>
              </a:rPr>
              <a:t>mwe</a:t>
            </a:r>
            <a:endParaRPr lang="en-US" dirty="0" smtClean="0">
              <a:solidFill>
                <a:srgbClr val="000099"/>
              </a:solidFill>
            </a:endParaRPr>
          </a:p>
          <a:p>
            <a:pPr lvl="2"/>
            <a:r>
              <a:rPr lang="en-US" sz="1600" dirty="0" smtClean="0"/>
              <a:t>Primary effort  </a:t>
            </a:r>
            <a:r>
              <a:rPr lang="en-US" sz="1200" dirty="0" smtClean="0">
                <a:sym typeface="Wingdings" pitchFamily="2" charset="2"/>
              </a:rPr>
              <a:t> 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smtClean="0"/>
              <a:t>finalize measurement using 1</a:t>
            </a:r>
            <a:r>
              <a:rPr lang="en-US" sz="1600" baseline="30000" dirty="0" smtClean="0"/>
              <a:t>st</a:t>
            </a:r>
            <a:r>
              <a:rPr lang="en-US" sz="1600" dirty="0" smtClean="0"/>
              <a:t> two years of data (ongoing)</a:t>
            </a:r>
          </a:p>
          <a:p>
            <a:pPr lvl="2"/>
            <a:r>
              <a:rPr lang="en-US" sz="1600" dirty="0" smtClean="0">
                <a:sym typeface="Wingdings" pitchFamily="2" charset="2"/>
              </a:rPr>
              <a:t>Improved understanding of detector response:</a:t>
            </a:r>
          </a:p>
          <a:p>
            <a:pPr lvl="3"/>
            <a:r>
              <a:rPr lang="en-US" sz="1600" dirty="0" smtClean="0">
                <a:solidFill>
                  <a:srgbClr val="C00000"/>
                </a:solidFill>
                <a:sym typeface="Wingdings" pitchFamily="2" charset="2"/>
              </a:rPr>
              <a:t>via Geant4 simulation starting with </a:t>
            </a:r>
            <a:r>
              <a:rPr lang="en-US" sz="1600" dirty="0" err="1" smtClean="0">
                <a:solidFill>
                  <a:srgbClr val="C00000"/>
                </a:solidFill>
                <a:sym typeface="Wingdings" pitchFamily="2" charset="2"/>
              </a:rPr>
              <a:t>muons</a:t>
            </a:r>
            <a:r>
              <a:rPr lang="en-US" sz="1600" dirty="0" smtClean="0">
                <a:solidFill>
                  <a:srgbClr val="C00000"/>
                </a:solidFill>
                <a:sym typeface="Wingdings" pitchFamily="2" charset="2"/>
              </a:rPr>
              <a:t> in rock</a:t>
            </a:r>
          </a:p>
          <a:p>
            <a:pPr lvl="3"/>
            <a:r>
              <a:rPr lang="en-US" sz="1600" dirty="0" smtClean="0">
                <a:solidFill>
                  <a:srgbClr val="C00000"/>
                </a:solidFill>
                <a:sym typeface="Wingdings" pitchFamily="2" charset="2"/>
              </a:rPr>
              <a:t>Detector stability via data-driven characterization</a:t>
            </a:r>
          </a:p>
          <a:p>
            <a:pPr lvl="3"/>
            <a:r>
              <a:rPr lang="en-US" sz="1600" dirty="0" smtClean="0">
                <a:solidFill>
                  <a:srgbClr val="C00000"/>
                </a:solidFill>
                <a:sym typeface="Wingdings" pitchFamily="2" charset="2"/>
              </a:rPr>
              <a:t>Effect of </a:t>
            </a:r>
            <a:r>
              <a:rPr lang="en-US" sz="1600" dirty="0" err="1" smtClean="0">
                <a:solidFill>
                  <a:srgbClr val="C00000"/>
                </a:solidFill>
                <a:sym typeface="Wingdings" pitchFamily="2" charset="2"/>
              </a:rPr>
              <a:t>afterpulsing</a:t>
            </a:r>
            <a:r>
              <a:rPr lang="en-US" sz="1600" dirty="0" smtClean="0">
                <a:solidFill>
                  <a:srgbClr val="C00000"/>
                </a:solidFill>
                <a:sym typeface="Wingdings" pitchFamily="2" charset="2"/>
              </a:rPr>
              <a:t> in large 20” PMTs</a:t>
            </a:r>
          </a:p>
          <a:p>
            <a:pPr lvl="2"/>
            <a:r>
              <a:rPr lang="en-US" sz="1600" dirty="0" smtClean="0">
                <a:sym typeface="Wingdings" pitchFamily="2" charset="2"/>
              </a:rPr>
              <a:t>Also, continued operations to improve stats </a:t>
            </a:r>
            <a:r>
              <a:rPr lang="en-US" sz="1400" dirty="0" smtClean="0">
                <a:sym typeface="Wingdings" pitchFamily="2" charset="2"/>
              </a:rPr>
              <a:t>&amp;</a:t>
            </a:r>
            <a:r>
              <a:rPr lang="en-US" sz="1600" dirty="0" smtClean="0">
                <a:sym typeface="Wingdings" pitchFamily="2" charset="2"/>
              </a:rPr>
              <a:t> in concert with veto shield  </a:t>
            </a:r>
            <a:r>
              <a:rPr lang="en-US" sz="1200" dirty="0" smtClean="0">
                <a:sym typeface="Wingdings"/>
              </a:rPr>
              <a:t></a:t>
            </a:r>
            <a:endParaRPr lang="en-US" sz="1600" dirty="0" smtClean="0">
              <a:sym typeface="Wingdings" pitchFamily="2" charset="2"/>
            </a:endParaRPr>
          </a:p>
          <a:p>
            <a:pPr lvl="2"/>
            <a:endParaRPr lang="en-US" sz="1000" dirty="0" smtClean="0">
              <a:sym typeface="Wingdings" pitchFamily="2" charset="2"/>
            </a:endParaRPr>
          </a:p>
          <a:p>
            <a:pPr lvl="1"/>
            <a:r>
              <a:rPr lang="en-US" dirty="0" smtClean="0">
                <a:solidFill>
                  <a:srgbClr val="000099"/>
                </a:solidFill>
                <a:sym typeface="Wingdings" pitchFamily="2" charset="2"/>
              </a:rPr>
              <a:t>The Soudan full-cavern Veto Shield  </a:t>
            </a:r>
            <a:r>
              <a:rPr lang="en-US" sz="1400" dirty="0" smtClean="0">
                <a:solidFill>
                  <a:srgbClr val="000099"/>
                </a:solidFill>
                <a:sym typeface="Wingdings" pitchFamily="2" charset="2"/>
              </a:rPr>
              <a:t></a:t>
            </a:r>
            <a:r>
              <a:rPr lang="en-US" dirty="0" smtClean="0">
                <a:solidFill>
                  <a:srgbClr val="000099"/>
                </a:solidFill>
                <a:sym typeface="Wingdings" pitchFamily="2" charset="2"/>
              </a:rPr>
              <a:t>  showers, bundles </a:t>
            </a:r>
            <a:r>
              <a:rPr lang="en-US" sz="1400" dirty="0" smtClean="0">
                <a:solidFill>
                  <a:srgbClr val="000099"/>
                </a:solidFill>
                <a:sym typeface="Wingdings" pitchFamily="2" charset="2"/>
              </a:rPr>
              <a:t>&amp;</a:t>
            </a:r>
            <a:r>
              <a:rPr lang="en-US" dirty="0" smtClean="0">
                <a:solidFill>
                  <a:srgbClr val="000099"/>
                </a:solidFill>
                <a:sym typeface="Wingdings" pitchFamily="2" charset="2"/>
              </a:rPr>
              <a:t> </a:t>
            </a:r>
            <a:r>
              <a:rPr lang="el-GR" dirty="0" smtClean="0">
                <a:solidFill>
                  <a:srgbClr val="000099"/>
                </a:solidFill>
                <a:sym typeface="Wingdings" pitchFamily="2" charset="2"/>
              </a:rPr>
              <a:t>μ</a:t>
            </a:r>
            <a:r>
              <a:rPr lang="en-US" dirty="0" smtClean="0">
                <a:solidFill>
                  <a:srgbClr val="000099"/>
                </a:solidFill>
                <a:sym typeface="Wingdings" pitchFamily="2" charset="2"/>
              </a:rPr>
              <a:t>-neutron correlations</a:t>
            </a:r>
          </a:p>
          <a:p>
            <a:pPr lvl="2"/>
            <a:r>
              <a:rPr lang="en-US" sz="1600" dirty="0" smtClean="0">
                <a:sym typeface="Wingdings" pitchFamily="2" charset="2"/>
              </a:rPr>
              <a:t>Fully operational… working on stability and data management </a:t>
            </a:r>
          </a:p>
          <a:p>
            <a:pPr lvl="2"/>
            <a:r>
              <a:rPr lang="en-US" sz="1600" dirty="0" smtClean="0">
                <a:sym typeface="Wingdings" pitchFamily="2" charset="2"/>
              </a:rPr>
              <a:t>Established correlated GPS time stamps with NMM</a:t>
            </a:r>
          </a:p>
          <a:p>
            <a:pPr lvl="2"/>
            <a:r>
              <a:rPr lang="en-US" sz="1600" dirty="0" smtClean="0">
                <a:sym typeface="Wingdings" pitchFamily="2" charset="2"/>
              </a:rPr>
              <a:t>Developing general framework to permit correlations with other detectors</a:t>
            </a:r>
          </a:p>
          <a:p>
            <a:pPr lvl="2"/>
            <a:r>
              <a:rPr lang="en-US" sz="1600" dirty="0" smtClean="0">
                <a:sym typeface="Wingdings" pitchFamily="2" charset="2"/>
              </a:rPr>
              <a:t>Again  </a:t>
            </a:r>
            <a:r>
              <a:rPr lang="en-US" sz="1400" dirty="0" smtClean="0">
                <a:sym typeface="Wingdings" pitchFamily="2" charset="2"/>
              </a:rPr>
              <a:t>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sym typeface="Wingdings" pitchFamily="2" charset="2"/>
              </a:rPr>
              <a:t>see Anthony </a:t>
            </a:r>
            <a:r>
              <a:rPr lang="en-US" sz="1600" b="1" dirty="0" err="1" smtClean="0">
                <a:solidFill>
                  <a:srgbClr val="FF0000"/>
                </a:solidFill>
                <a:sym typeface="Wingdings" pitchFamily="2" charset="2"/>
              </a:rPr>
              <a:t>Villano’s</a:t>
            </a:r>
            <a:r>
              <a:rPr lang="en-US" sz="1600" b="1" dirty="0" smtClean="0">
                <a:solidFill>
                  <a:srgbClr val="FF0000"/>
                </a:solidFill>
                <a:sym typeface="Wingdings" pitchFamily="2" charset="2"/>
              </a:rPr>
              <a:t> talk tomorrow</a:t>
            </a:r>
            <a:endParaRPr lang="en-US" sz="1400" b="1" dirty="0" smtClean="0">
              <a:solidFill>
                <a:srgbClr val="FF0000"/>
              </a:solidFill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Ray Bunker - Neutron Benchmarking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67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Working Group Activities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" y="1151336"/>
            <a:ext cx="914400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Neutron Detectors in the Soudan Mine:</a:t>
            </a:r>
          </a:p>
          <a:p>
            <a:endParaRPr lang="en-US" sz="1000" dirty="0" smtClean="0"/>
          </a:p>
          <a:p>
            <a:pPr lvl="1"/>
            <a:r>
              <a:rPr lang="en-US" dirty="0" smtClean="0">
                <a:solidFill>
                  <a:srgbClr val="000099"/>
                </a:solidFill>
              </a:rPr>
              <a:t>Neutron Multiplicity Meter (NMM)  </a:t>
            </a:r>
            <a:r>
              <a:rPr lang="en-US" sz="1400" dirty="0" smtClean="0">
                <a:solidFill>
                  <a:srgbClr val="000099"/>
                </a:solidFill>
                <a:sym typeface="Wingdings" pitchFamily="2" charset="2"/>
              </a:rPr>
              <a:t> </a:t>
            </a:r>
            <a:r>
              <a:rPr lang="en-US" dirty="0" smtClean="0">
                <a:solidFill>
                  <a:srgbClr val="000099"/>
                </a:solidFill>
                <a:sym typeface="Wingdings" pitchFamily="2" charset="2"/>
              </a:rPr>
              <a:t> high-energy neutrons at 2090 </a:t>
            </a:r>
            <a:r>
              <a:rPr lang="en-US" dirty="0" err="1" smtClean="0">
                <a:solidFill>
                  <a:srgbClr val="000099"/>
                </a:solidFill>
                <a:sym typeface="Wingdings" pitchFamily="2" charset="2"/>
              </a:rPr>
              <a:t>mwe</a:t>
            </a:r>
            <a:endParaRPr lang="en-US" dirty="0" smtClean="0">
              <a:solidFill>
                <a:srgbClr val="000099"/>
              </a:solidFill>
            </a:endParaRPr>
          </a:p>
          <a:p>
            <a:pPr lvl="2"/>
            <a:r>
              <a:rPr lang="en-US" sz="1600" dirty="0" smtClean="0"/>
              <a:t>Primary effort  </a:t>
            </a:r>
            <a:r>
              <a:rPr lang="en-US" sz="1200" dirty="0" smtClean="0">
                <a:sym typeface="Wingdings" pitchFamily="2" charset="2"/>
              </a:rPr>
              <a:t> 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smtClean="0"/>
              <a:t>finalize measurement using 1</a:t>
            </a:r>
            <a:r>
              <a:rPr lang="en-US" sz="1600" baseline="30000" dirty="0" smtClean="0"/>
              <a:t>st</a:t>
            </a:r>
            <a:r>
              <a:rPr lang="en-US" sz="1600" dirty="0" smtClean="0"/>
              <a:t> two years of data (ongoing)</a:t>
            </a:r>
          </a:p>
          <a:p>
            <a:pPr lvl="2"/>
            <a:r>
              <a:rPr lang="en-US" sz="1600" dirty="0" smtClean="0">
                <a:sym typeface="Wingdings" pitchFamily="2" charset="2"/>
              </a:rPr>
              <a:t>Improved understanding of detector response:</a:t>
            </a:r>
          </a:p>
          <a:p>
            <a:pPr lvl="3"/>
            <a:r>
              <a:rPr lang="en-US" sz="1600" dirty="0" smtClean="0">
                <a:solidFill>
                  <a:srgbClr val="C00000"/>
                </a:solidFill>
                <a:sym typeface="Wingdings" pitchFamily="2" charset="2"/>
              </a:rPr>
              <a:t>via Geant4 simulation starting with </a:t>
            </a:r>
            <a:r>
              <a:rPr lang="en-US" sz="1600" dirty="0" err="1" smtClean="0">
                <a:solidFill>
                  <a:srgbClr val="C00000"/>
                </a:solidFill>
                <a:sym typeface="Wingdings" pitchFamily="2" charset="2"/>
              </a:rPr>
              <a:t>muons</a:t>
            </a:r>
            <a:r>
              <a:rPr lang="en-US" sz="1600" dirty="0" smtClean="0">
                <a:solidFill>
                  <a:srgbClr val="C00000"/>
                </a:solidFill>
                <a:sym typeface="Wingdings" pitchFamily="2" charset="2"/>
              </a:rPr>
              <a:t> in rock</a:t>
            </a:r>
          </a:p>
          <a:p>
            <a:pPr lvl="3"/>
            <a:r>
              <a:rPr lang="en-US" sz="1600" dirty="0" smtClean="0">
                <a:solidFill>
                  <a:srgbClr val="C00000"/>
                </a:solidFill>
                <a:sym typeface="Wingdings" pitchFamily="2" charset="2"/>
              </a:rPr>
              <a:t>Detector stability via data-driven characterization</a:t>
            </a:r>
          </a:p>
          <a:p>
            <a:pPr lvl="3"/>
            <a:r>
              <a:rPr lang="en-US" sz="1600" dirty="0" smtClean="0">
                <a:solidFill>
                  <a:srgbClr val="C00000"/>
                </a:solidFill>
                <a:sym typeface="Wingdings" pitchFamily="2" charset="2"/>
              </a:rPr>
              <a:t>Effect of </a:t>
            </a:r>
            <a:r>
              <a:rPr lang="en-US" sz="1600" dirty="0" err="1" smtClean="0">
                <a:solidFill>
                  <a:srgbClr val="C00000"/>
                </a:solidFill>
                <a:sym typeface="Wingdings" pitchFamily="2" charset="2"/>
              </a:rPr>
              <a:t>afterpulsing</a:t>
            </a:r>
            <a:r>
              <a:rPr lang="en-US" sz="1600" dirty="0" smtClean="0">
                <a:solidFill>
                  <a:srgbClr val="C00000"/>
                </a:solidFill>
                <a:sym typeface="Wingdings" pitchFamily="2" charset="2"/>
              </a:rPr>
              <a:t> in large 20” PMTs</a:t>
            </a:r>
          </a:p>
          <a:p>
            <a:pPr lvl="2"/>
            <a:r>
              <a:rPr lang="en-US" sz="1600" dirty="0" smtClean="0">
                <a:sym typeface="Wingdings" pitchFamily="2" charset="2"/>
              </a:rPr>
              <a:t>Also, continued operations to improve stats </a:t>
            </a:r>
            <a:r>
              <a:rPr lang="en-US" sz="1400" dirty="0" smtClean="0">
                <a:sym typeface="Wingdings" pitchFamily="2" charset="2"/>
              </a:rPr>
              <a:t>&amp;</a:t>
            </a:r>
            <a:r>
              <a:rPr lang="en-US" sz="1600" dirty="0" smtClean="0">
                <a:sym typeface="Wingdings" pitchFamily="2" charset="2"/>
              </a:rPr>
              <a:t> in concert with veto shield  </a:t>
            </a:r>
            <a:r>
              <a:rPr lang="en-US" sz="1200" dirty="0" smtClean="0">
                <a:sym typeface="Wingdings"/>
              </a:rPr>
              <a:t></a:t>
            </a:r>
            <a:endParaRPr lang="en-US" sz="1600" dirty="0" smtClean="0">
              <a:sym typeface="Wingdings" pitchFamily="2" charset="2"/>
            </a:endParaRPr>
          </a:p>
          <a:p>
            <a:pPr lvl="2"/>
            <a:endParaRPr lang="en-US" sz="1000" dirty="0" smtClean="0">
              <a:sym typeface="Wingdings" pitchFamily="2" charset="2"/>
            </a:endParaRPr>
          </a:p>
          <a:p>
            <a:pPr lvl="1"/>
            <a:r>
              <a:rPr lang="en-US" dirty="0" smtClean="0">
                <a:solidFill>
                  <a:srgbClr val="000099"/>
                </a:solidFill>
                <a:sym typeface="Wingdings" pitchFamily="2" charset="2"/>
              </a:rPr>
              <a:t>The Soudan full-cavern Veto Shield  </a:t>
            </a:r>
            <a:r>
              <a:rPr lang="en-US" sz="1400" dirty="0" smtClean="0">
                <a:solidFill>
                  <a:srgbClr val="000099"/>
                </a:solidFill>
                <a:sym typeface="Wingdings" pitchFamily="2" charset="2"/>
              </a:rPr>
              <a:t></a:t>
            </a:r>
            <a:r>
              <a:rPr lang="en-US" dirty="0" smtClean="0">
                <a:solidFill>
                  <a:srgbClr val="000099"/>
                </a:solidFill>
                <a:sym typeface="Wingdings" pitchFamily="2" charset="2"/>
              </a:rPr>
              <a:t>  showers, bundles </a:t>
            </a:r>
            <a:r>
              <a:rPr lang="en-US" sz="1400" dirty="0" smtClean="0">
                <a:solidFill>
                  <a:srgbClr val="000099"/>
                </a:solidFill>
                <a:sym typeface="Wingdings" pitchFamily="2" charset="2"/>
              </a:rPr>
              <a:t>&amp;</a:t>
            </a:r>
            <a:r>
              <a:rPr lang="en-US" dirty="0" smtClean="0">
                <a:solidFill>
                  <a:srgbClr val="000099"/>
                </a:solidFill>
                <a:sym typeface="Wingdings" pitchFamily="2" charset="2"/>
              </a:rPr>
              <a:t> </a:t>
            </a:r>
            <a:r>
              <a:rPr lang="el-GR" dirty="0" smtClean="0">
                <a:solidFill>
                  <a:srgbClr val="000099"/>
                </a:solidFill>
                <a:sym typeface="Wingdings" pitchFamily="2" charset="2"/>
              </a:rPr>
              <a:t>μ</a:t>
            </a:r>
            <a:r>
              <a:rPr lang="en-US" dirty="0" smtClean="0">
                <a:solidFill>
                  <a:srgbClr val="000099"/>
                </a:solidFill>
                <a:sym typeface="Wingdings" pitchFamily="2" charset="2"/>
              </a:rPr>
              <a:t>-neutron correlations</a:t>
            </a:r>
          </a:p>
          <a:p>
            <a:pPr lvl="2"/>
            <a:r>
              <a:rPr lang="en-US" sz="1600" dirty="0" smtClean="0">
                <a:sym typeface="Wingdings" pitchFamily="2" charset="2"/>
              </a:rPr>
              <a:t>Fully operational… working on stability and data management </a:t>
            </a:r>
          </a:p>
          <a:p>
            <a:pPr lvl="2"/>
            <a:r>
              <a:rPr lang="en-US" sz="1600" dirty="0" smtClean="0">
                <a:sym typeface="Wingdings" pitchFamily="2" charset="2"/>
              </a:rPr>
              <a:t>Established correlated GPS time stamps with NMM</a:t>
            </a:r>
          </a:p>
          <a:p>
            <a:pPr lvl="2"/>
            <a:r>
              <a:rPr lang="en-US" sz="1600" dirty="0" smtClean="0">
                <a:sym typeface="Wingdings" pitchFamily="2" charset="2"/>
              </a:rPr>
              <a:t>Developing general framework to permit correlations with other detectors</a:t>
            </a:r>
          </a:p>
          <a:p>
            <a:pPr lvl="2"/>
            <a:endParaRPr lang="en-US" sz="1000" dirty="0" smtClean="0">
              <a:sym typeface="Wingdings" pitchFamily="2" charset="2"/>
            </a:endParaRPr>
          </a:p>
          <a:p>
            <a:pPr marL="800100" lvl="1" indent="-342900"/>
            <a:r>
              <a:rPr lang="en-US" dirty="0" smtClean="0">
                <a:solidFill>
                  <a:srgbClr val="000099"/>
                </a:solidFill>
                <a:sym typeface="Wingdings" pitchFamily="2" charset="2"/>
              </a:rPr>
              <a:t>U. South Dakota Liquid-</a:t>
            </a:r>
            <a:r>
              <a:rPr lang="en-US" dirty="0" err="1" smtClean="0">
                <a:solidFill>
                  <a:srgbClr val="000099"/>
                </a:solidFill>
                <a:sym typeface="Wingdings" pitchFamily="2" charset="2"/>
              </a:rPr>
              <a:t>scintillator</a:t>
            </a:r>
            <a:r>
              <a:rPr lang="en-US" dirty="0" smtClean="0">
                <a:solidFill>
                  <a:srgbClr val="000099"/>
                </a:solidFill>
                <a:sym typeface="Wingdings" pitchFamily="2" charset="2"/>
              </a:rPr>
              <a:t> Neutron Detector  </a:t>
            </a:r>
            <a:r>
              <a:rPr lang="en-US" sz="1400" dirty="0" smtClean="0">
                <a:solidFill>
                  <a:srgbClr val="000099"/>
                </a:solidFill>
                <a:sym typeface="Wingdings" pitchFamily="2" charset="2"/>
              </a:rPr>
              <a:t></a:t>
            </a:r>
            <a:r>
              <a:rPr lang="en-US" dirty="0" smtClean="0">
                <a:solidFill>
                  <a:srgbClr val="000099"/>
                </a:solidFill>
                <a:sym typeface="Wingdings" pitchFamily="2" charset="2"/>
              </a:rPr>
              <a:t>  medium- to high-energy neutrons</a:t>
            </a:r>
          </a:p>
          <a:p>
            <a:pPr marL="1257300" lvl="2" indent="-342900"/>
            <a:r>
              <a:rPr lang="en-US" sz="1600" dirty="0" smtClean="0">
                <a:sym typeface="Wingdings" pitchFamily="2" charset="2"/>
              </a:rPr>
              <a:t>Continued operation to improve statistics</a:t>
            </a:r>
          </a:p>
          <a:p>
            <a:pPr marL="1257300" lvl="2" indent="-342900"/>
            <a:r>
              <a:rPr lang="en-US" sz="1600" dirty="0" smtClean="0">
                <a:sym typeface="Wingdings" pitchFamily="2" charset="2"/>
              </a:rPr>
              <a:t>Continued development of data analysis </a:t>
            </a:r>
            <a:r>
              <a:rPr lang="en-US" sz="1200" dirty="0" smtClean="0">
                <a:sym typeface="Wingdings" pitchFamily="2" charset="2"/>
              </a:rPr>
              <a:t>&amp;</a:t>
            </a:r>
            <a:r>
              <a:rPr lang="en-US" sz="1600" dirty="0" smtClean="0">
                <a:sym typeface="Wingdings" pitchFamily="2" charset="2"/>
              </a:rPr>
              <a:t> simulated response</a:t>
            </a:r>
          </a:p>
          <a:p>
            <a:pPr marL="1257300" lvl="2" indent="-342900"/>
            <a:r>
              <a:rPr lang="en-US" sz="1400" dirty="0" smtClean="0">
                <a:sym typeface="Wingdings" pitchFamily="2" charset="2"/>
              </a:rPr>
              <a:t></a:t>
            </a:r>
            <a:r>
              <a:rPr lang="en-US" sz="1600" b="1" dirty="0" smtClean="0">
                <a:solidFill>
                  <a:srgbClr val="FF0000"/>
                </a:solidFill>
                <a:sym typeface="Wingdings" pitchFamily="2" charset="2"/>
              </a:rPr>
              <a:t> See Chao Zhang’s talk tomorrow</a:t>
            </a:r>
            <a:endParaRPr lang="en-US" sz="2000" b="1" dirty="0" smtClean="0">
              <a:solidFill>
                <a:srgbClr val="FF0000"/>
              </a:solidFill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Ray Bunker - Neutron Benchmarking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2400" y="1077032"/>
            <a:ext cx="838200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u="sng" dirty="0" smtClean="0"/>
              <a:t>Friday Summary Meetings to explore wide range of topics:</a:t>
            </a:r>
          </a:p>
          <a:p>
            <a:pPr lvl="2"/>
            <a:r>
              <a:rPr lang="en-US" sz="1600" b="1" dirty="0" smtClean="0"/>
              <a:t> </a:t>
            </a:r>
          </a:p>
          <a:p>
            <a:pPr lvl="1"/>
            <a:r>
              <a:rPr lang="en-US" baseline="30000" dirty="0" smtClean="0">
                <a:solidFill>
                  <a:srgbClr val="000099"/>
                </a:solidFill>
              </a:rPr>
              <a:t>3</a:t>
            </a:r>
            <a:r>
              <a:rPr lang="en-US" dirty="0" smtClean="0">
                <a:solidFill>
                  <a:srgbClr val="000099"/>
                </a:solidFill>
              </a:rPr>
              <a:t>He neutron-capture detector for monitoring reactor neutrons (</a:t>
            </a:r>
            <a:r>
              <a:rPr lang="en-US" sz="1600" dirty="0" smtClean="0"/>
              <a:t>MIT group</a:t>
            </a:r>
            <a:r>
              <a:rPr lang="en-US" dirty="0" smtClean="0">
                <a:solidFill>
                  <a:srgbClr val="000099"/>
                </a:solidFill>
              </a:rPr>
              <a:t>)</a:t>
            </a:r>
          </a:p>
          <a:p>
            <a:pPr lvl="1"/>
            <a:endParaRPr lang="en-US" sz="1400" dirty="0" smtClean="0"/>
          </a:p>
          <a:p>
            <a:pPr lvl="1"/>
            <a:r>
              <a:rPr lang="en-US" dirty="0" err="1" smtClean="0">
                <a:solidFill>
                  <a:srgbClr val="000099"/>
                </a:solidFill>
              </a:rPr>
              <a:t>FaNS</a:t>
            </a:r>
            <a:r>
              <a:rPr lang="en-US" dirty="0" smtClean="0">
                <a:solidFill>
                  <a:srgbClr val="000099"/>
                </a:solidFill>
              </a:rPr>
              <a:t> neutron spectroscopy for high-energy neutron benchmarking</a:t>
            </a:r>
          </a:p>
          <a:p>
            <a:pPr lvl="2"/>
            <a:r>
              <a:rPr lang="en-US" sz="1400" dirty="0" smtClean="0">
                <a:sym typeface="Wingdings" pitchFamily="2" charset="2"/>
              </a:rPr>
              <a:t></a:t>
            </a:r>
            <a:r>
              <a:rPr lang="en-US" sz="1600" b="1" dirty="0" smtClean="0">
                <a:solidFill>
                  <a:srgbClr val="FF0000"/>
                </a:solidFill>
                <a:sym typeface="Wingdings" pitchFamily="2" charset="2"/>
              </a:rPr>
              <a:t> see Thomas Langford’s talk tomorrow</a:t>
            </a:r>
            <a:r>
              <a:rPr lang="en-US" dirty="0" smtClean="0">
                <a:sym typeface="Wingdings" pitchFamily="2" charset="2"/>
              </a:rPr>
              <a:t> </a:t>
            </a:r>
            <a:endParaRPr lang="en-US" sz="1600" dirty="0" smtClean="0">
              <a:sym typeface="Wingdings" pitchFamily="2" charset="2"/>
            </a:endParaRPr>
          </a:p>
          <a:p>
            <a:pPr lvl="2"/>
            <a:endParaRPr lang="en-US" sz="1400" dirty="0" smtClean="0"/>
          </a:p>
          <a:p>
            <a:pPr lvl="1"/>
            <a:r>
              <a:rPr lang="en-US" dirty="0" smtClean="0">
                <a:solidFill>
                  <a:srgbClr val="000099"/>
                </a:solidFill>
              </a:rPr>
              <a:t>WATCHMAN anti-neutrino monitoring (</a:t>
            </a:r>
            <a:r>
              <a:rPr lang="en-US" sz="1400" dirty="0" smtClean="0">
                <a:solidFill>
                  <a:srgbClr val="000099"/>
                </a:solidFill>
              </a:rPr>
              <a:t>&amp;</a:t>
            </a:r>
            <a:r>
              <a:rPr lang="en-US" dirty="0" smtClean="0">
                <a:solidFill>
                  <a:srgbClr val="000099"/>
                </a:solidFill>
              </a:rPr>
              <a:t> high-energy neutrons)</a:t>
            </a:r>
          </a:p>
          <a:p>
            <a:pPr lvl="2"/>
            <a:r>
              <a:rPr lang="en-US" sz="1400" dirty="0" smtClean="0">
                <a:sym typeface="Wingdings" pitchFamily="2" charset="2"/>
              </a:rPr>
              <a:t>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</a:rPr>
              <a:t>see Mark </a:t>
            </a:r>
            <a:r>
              <a:rPr lang="en-US" sz="1600" b="1" dirty="0" err="1" smtClean="0">
                <a:solidFill>
                  <a:srgbClr val="FF0000"/>
                </a:solidFill>
              </a:rPr>
              <a:t>Gerling’s</a:t>
            </a:r>
            <a:r>
              <a:rPr lang="en-US" sz="1600" b="1" dirty="0" smtClean="0">
                <a:solidFill>
                  <a:srgbClr val="FF0000"/>
                </a:solidFill>
              </a:rPr>
              <a:t> talk tomorrow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pPr lvl="2"/>
            <a:endParaRPr lang="en-US" sz="1400" b="1" dirty="0" smtClean="0"/>
          </a:p>
          <a:p>
            <a:pPr lvl="1"/>
            <a:r>
              <a:rPr lang="en-US" dirty="0" smtClean="0">
                <a:solidFill>
                  <a:srgbClr val="000099"/>
                </a:solidFill>
              </a:rPr>
              <a:t>Neutron yield in </a:t>
            </a:r>
            <a:r>
              <a:rPr lang="en-US" dirty="0" err="1" smtClean="0">
                <a:solidFill>
                  <a:srgbClr val="000099"/>
                </a:solidFill>
              </a:rPr>
              <a:t>Pb</a:t>
            </a:r>
            <a:r>
              <a:rPr lang="en-US" dirty="0" smtClean="0">
                <a:solidFill>
                  <a:srgbClr val="000099"/>
                </a:solidFill>
              </a:rPr>
              <a:t> using the ZEPLIN-III </a:t>
            </a:r>
            <a:r>
              <a:rPr lang="en-US" dirty="0" err="1" smtClean="0">
                <a:solidFill>
                  <a:srgbClr val="000099"/>
                </a:solidFill>
              </a:rPr>
              <a:t>muon</a:t>
            </a:r>
            <a:r>
              <a:rPr lang="en-US" dirty="0" smtClean="0">
                <a:solidFill>
                  <a:srgbClr val="000099"/>
                </a:solidFill>
              </a:rPr>
              <a:t> veto (</a:t>
            </a:r>
            <a:r>
              <a:rPr lang="en-US" sz="1600" dirty="0" smtClean="0">
                <a:sym typeface="Wingdings" pitchFamily="2" charset="2"/>
              </a:rPr>
              <a:t>L. </a:t>
            </a:r>
            <a:r>
              <a:rPr lang="en-US" sz="1600" dirty="0" err="1" smtClean="0">
                <a:sym typeface="Wingdings" pitchFamily="2" charset="2"/>
              </a:rPr>
              <a:t>Reichhart</a:t>
            </a:r>
            <a:r>
              <a:rPr lang="en-US" sz="1600" dirty="0" smtClean="0">
                <a:sym typeface="Wingdings" pitchFamily="2" charset="2"/>
              </a:rPr>
              <a:t> @ UCL</a:t>
            </a:r>
            <a:r>
              <a:rPr lang="en-US" dirty="0" smtClean="0">
                <a:solidFill>
                  <a:srgbClr val="000099"/>
                </a:solidFill>
                <a:sym typeface="Wingdings" pitchFamily="2" charset="2"/>
              </a:rPr>
              <a:t>)</a:t>
            </a:r>
            <a:endParaRPr lang="en-US" dirty="0" smtClean="0">
              <a:solidFill>
                <a:srgbClr val="000099"/>
              </a:solidFill>
            </a:endParaRPr>
          </a:p>
          <a:p>
            <a:pPr lvl="1"/>
            <a:endParaRPr lang="en-US" sz="1400" dirty="0" smtClean="0">
              <a:solidFill>
                <a:srgbClr val="000099"/>
              </a:solidFill>
            </a:endParaRPr>
          </a:p>
          <a:p>
            <a:pPr lvl="1"/>
            <a:r>
              <a:rPr lang="en-US" dirty="0" smtClean="0">
                <a:solidFill>
                  <a:srgbClr val="000099"/>
                </a:solidFill>
              </a:rPr>
              <a:t>Medium- to high-energy flux of neutrons in the Davis cavern (</a:t>
            </a:r>
            <a:r>
              <a:rPr lang="en-US" sz="1600" dirty="0" smtClean="0"/>
              <a:t>USD group</a:t>
            </a:r>
            <a:r>
              <a:rPr lang="en-US" dirty="0" smtClean="0">
                <a:solidFill>
                  <a:srgbClr val="000099"/>
                </a:solidFill>
              </a:rPr>
              <a:t>)</a:t>
            </a:r>
          </a:p>
          <a:p>
            <a:pPr lvl="1"/>
            <a:endParaRPr lang="en-US" sz="1400" dirty="0" smtClean="0">
              <a:solidFill>
                <a:srgbClr val="000099"/>
              </a:solidFill>
            </a:endParaRPr>
          </a:p>
          <a:p>
            <a:pPr lvl="1"/>
            <a:r>
              <a:rPr lang="en-US" dirty="0" smtClean="0">
                <a:solidFill>
                  <a:srgbClr val="000099"/>
                </a:solidFill>
              </a:rPr>
              <a:t>Simulations to inform next-generation neutron-detector </a:t>
            </a:r>
            <a:r>
              <a:rPr lang="en-US" sz="1600" dirty="0" smtClean="0">
                <a:solidFill>
                  <a:srgbClr val="000099"/>
                </a:solidFill>
              </a:rPr>
              <a:t>&amp;</a:t>
            </a:r>
            <a:r>
              <a:rPr lang="en-US" dirty="0" smtClean="0">
                <a:solidFill>
                  <a:srgbClr val="000099"/>
                </a:solidFill>
              </a:rPr>
              <a:t> -veto designs</a:t>
            </a:r>
          </a:p>
          <a:p>
            <a:pPr lvl="1"/>
            <a:endParaRPr lang="en-US" sz="1400" dirty="0" smtClean="0">
              <a:solidFill>
                <a:srgbClr val="000099"/>
              </a:solidFill>
            </a:endParaRPr>
          </a:p>
          <a:p>
            <a:pPr lvl="1"/>
            <a:r>
              <a:rPr lang="en-US" dirty="0" smtClean="0">
                <a:solidFill>
                  <a:srgbClr val="000099"/>
                </a:solidFill>
              </a:rPr>
              <a:t>Further international collaboration (</a:t>
            </a:r>
            <a:r>
              <a:rPr lang="en-US" i="1" dirty="0" smtClean="0">
                <a:solidFill>
                  <a:srgbClr val="000099"/>
                </a:solidFill>
              </a:rPr>
              <a:t>e.g.</a:t>
            </a:r>
            <a:r>
              <a:rPr lang="en-US" dirty="0" smtClean="0">
                <a:solidFill>
                  <a:srgbClr val="000099"/>
                </a:solidFill>
              </a:rPr>
              <a:t>, with LVD and Edelweiss)</a:t>
            </a:r>
            <a:endParaRPr lang="en-US" sz="1600" dirty="0" smtClean="0">
              <a:solidFill>
                <a:srgbClr val="000099"/>
              </a:solidFill>
            </a:endParaRPr>
          </a:p>
          <a:p>
            <a:pPr lvl="2">
              <a:buFont typeface="Wingdings"/>
              <a:buChar char="à"/>
            </a:pPr>
            <a:r>
              <a:rPr lang="en-US" sz="1600" b="1" dirty="0" smtClean="0">
                <a:solidFill>
                  <a:srgbClr val="FF0000"/>
                </a:solidFill>
                <a:sym typeface="Wingdings" pitchFamily="2" charset="2"/>
              </a:rPr>
              <a:t>see Marco </a:t>
            </a:r>
            <a:r>
              <a:rPr lang="en-US" sz="1600" b="1" dirty="0" err="1" smtClean="0">
                <a:solidFill>
                  <a:srgbClr val="FF0000"/>
                </a:solidFill>
                <a:sym typeface="Wingdings" pitchFamily="2" charset="2"/>
              </a:rPr>
              <a:t>Selvi’s</a:t>
            </a:r>
            <a:r>
              <a:rPr lang="en-US" sz="1600" b="1" dirty="0" smtClean="0">
                <a:solidFill>
                  <a:srgbClr val="FF0000"/>
                </a:solidFill>
                <a:sym typeface="Wingdings" pitchFamily="2" charset="2"/>
              </a:rPr>
              <a:t> talk tomorrow (LVD)</a:t>
            </a:r>
          </a:p>
          <a:p>
            <a:pPr lvl="2"/>
            <a:endParaRPr lang="en-US" sz="1400" b="1" dirty="0" smtClean="0">
              <a:solidFill>
                <a:srgbClr val="FF0000"/>
              </a:solidFill>
              <a:sym typeface="Wingdings" pitchFamily="2" charset="2"/>
            </a:endParaRPr>
          </a:p>
          <a:p>
            <a:pPr lvl="1"/>
            <a:r>
              <a:rPr lang="en-US" dirty="0" smtClean="0">
                <a:solidFill>
                  <a:srgbClr val="000099"/>
                </a:solidFill>
                <a:sym typeface="Wingdings" pitchFamily="2" charset="2"/>
              </a:rPr>
              <a:t>Develop FLUKA model of the NMM for comparison to Geant4 (</a:t>
            </a:r>
            <a:r>
              <a:rPr lang="en-US" sz="1600" dirty="0" smtClean="0">
                <a:sym typeface="Wingdings" pitchFamily="2" charset="2"/>
              </a:rPr>
              <a:t>Arkansas group</a:t>
            </a:r>
            <a:r>
              <a:rPr lang="en-US" dirty="0" smtClean="0">
                <a:solidFill>
                  <a:srgbClr val="000099"/>
                </a:solidFill>
                <a:sym typeface="Wingdings" pitchFamily="2" charset="2"/>
              </a:rPr>
              <a:t>)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793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Working Group Activities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12657" y="177225"/>
            <a:ext cx="33687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solidFill>
                  <a:srgbClr val="006600"/>
                </a:solidFill>
              </a:rPr>
              <a:t>Thursday 3:30-6 pm Breakout Session</a:t>
            </a:r>
          </a:p>
          <a:p>
            <a:r>
              <a:rPr lang="en-US" sz="1600" b="1" i="1" dirty="0" smtClean="0">
                <a:solidFill>
                  <a:srgbClr val="006600"/>
                </a:solidFill>
              </a:rPr>
              <a:t>Identify topics and tasks</a:t>
            </a:r>
            <a:endParaRPr lang="en-US" sz="1600" b="1" i="1" dirty="0">
              <a:solidFill>
                <a:srgbClr val="0066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4772" y="725804"/>
            <a:ext cx="887142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Neutron Benchmarking Topics</a:t>
            </a:r>
          </a:p>
          <a:p>
            <a:endParaRPr lang="en-US" sz="1000" dirty="0" smtClean="0"/>
          </a:p>
          <a:p>
            <a:r>
              <a:rPr lang="en-US" sz="2000" u="sng" dirty="0" smtClean="0"/>
              <a:t>Measurements</a:t>
            </a:r>
            <a:r>
              <a:rPr lang="en-US" dirty="0" smtClean="0"/>
              <a:t> </a:t>
            </a:r>
            <a:r>
              <a:rPr lang="en-US" sz="1400" dirty="0" smtClean="0"/>
              <a:t> </a:t>
            </a:r>
            <a:r>
              <a:rPr lang="en-US" sz="1400" dirty="0" smtClean="0">
                <a:sym typeface="Wingdings" pitchFamily="2" charset="2"/>
              </a:rPr>
              <a:t> 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Thu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3:30-4:30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pm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endParaRPr lang="en-US" sz="600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sz="1600" dirty="0" smtClean="0">
                <a:solidFill>
                  <a:srgbClr val="000099"/>
                </a:solidFill>
              </a:rPr>
              <a:t>Where are we now?</a:t>
            </a:r>
            <a:endParaRPr lang="en-US" dirty="0" smtClean="0">
              <a:solidFill>
                <a:srgbClr val="000099"/>
              </a:solidFill>
            </a:endParaRPr>
          </a:p>
          <a:p>
            <a:pPr lvl="2">
              <a:buFont typeface="Wingdings" pitchFamily="2" charset="2"/>
              <a:buChar char="§"/>
            </a:pPr>
            <a:r>
              <a:rPr lang="en-US" sz="1600" dirty="0" smtClean="0"/>
              <a:t> Which neutron/</a:t>
            </a:r>
            <a:r>
              <a:rPr lang="el-GR" sz="1600" dirty="0" smtClean="0"/>
              <a:t>μ</a:t>
            </a:r>
            <a:r>
              <a:rPr lang="en-US" sz="1600" dirty="0" smtClean="0"/>
              <a:t>-related backgrounds are well measured?</a:t>
            </a:r>
          </a:p>
          <a:p>
            <a:pPr lvl="3"/>
            <a:r>
              <a:rPr lang="en-US" sz="1400" dirty="0" err="1" smtClean="0">
                <a:solidFill>
                  <a:srgbClr val="C00000"/>
                </a:solidFill>
              </a:rPr>
              <a:t>Muon</a:t>
            </a:r>
            <a:r>
              <a:rPr lang="en-US" sz="1400" dirty="0" smtClean="0">
                <a:solidFill>
                  <a:srgbClr val="C00000"/>
                </a:solidFill>
              </a:rPr>
              <a:t>-induced neutrons</a:t>
            </a:r>
          </a:p>
          <a:p>
            <a:pPr lvl="3"/>
            <a:r>
              <a:rPr lang="en-US" sz="1400" dirty="0" smtClean="0">
                <a:solidFill>
                  <a:srgbClr val="C00000"/>
                </a:solidFill>
              </a:rPr>
              <a:t>Others?</a:t>
            </a:r>
          </a:p>
          <a:p>
            <a:pPr lvl="3"/>
            <a:r>
              <a:rPr lang="en-US" sz="1400" dirty="0" smtClean="0">
                <a:solidFill>
                  <a:srgbClr val="C00000"/>
                </a:solidFill>
              </a:rPr>
              <a:t>Organization of measurements and constraints?</a:t>
            </a:r>
          </a:p>
          <a:p>
            <a:pPr lvl="3"/>
            <a:r>
              <a:rPr lang="en-US" sz="400" dirty="0" smtClean="0">
                <a:solidFill>
                  <a:srgbClr val="000099"/>
                </a:solidFill>
              </a:rPr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0099"/>
                </a:solidFill>
              </a:rPr>
              <a:t> What remains to be done?</a:t>
            </a:r>
          </a:p>
          <a:p>
            <a:pPr lvl="2">
              <a:buFont typeface="Wingdings" pitchFamily="2" charset="2"/>
              <a:buChar char="§"/>
            </a:pPr>
            <a:r>
              <a:rPr lang="en-US" sz="1600" dirty="0" smtClean="0"/>
              <a:t> Which backgrounds are still poorly constrained?</a:t>
            </a:r>
          </a:p>
          <a:p>
            <a:pPr lvl="3"/>
            <a:r>
              <a:rPr lang="en-US" sz="1400" dirty="0" smtClean="0">
                <a:solidFill>
                  <a:srgbClr val="C00000"/>
                </a:solidFill>
              </a:rPr>
              <a:t>High-energy neutron flux </a:t>
            </a:r>
            <a:r>
              <a:rPr lang="en-US" sz="1100" dirty="0" smtClean="0">
                <a:solidFill>
                  <a:srgbClr val="C00000"/>
                </a:solidFill>
              </a:rPr>
              <a:t>&amp;</a:t>
            </a:r>
            <a:r>
              <a:rPr lang="en-US" sz="1400" dirty="0" smtClean="0">
                <a:solidFill>
                  <a:srgbClr val="C00000"/>
                </a:solidFill>
              </a:rPr>
              <a:t> energy spectrum </a:t>
            </a:r>
            <a:r>
              <a:rPr lang="en-US" sz="1400" i="1" dirty="0" smtClean="0">
                <a:solidFill>
                  <a:srgbClr val="C00000"/>
                </a:solidFill>
              </a:rPr>
              <a:t>vs.</a:t>
            </a:r>
            <a:r>
              <a:rPr lang="en-US" sz="1400" dirty="0" smtClean="0">
                <a:solidFill>
                  <a:srgbClr val="C00000"/>
                </a:solidFill>
              </a:rPr>
              <a:t> depth</a:t>
            </a:r>
          </a:p>
          <a:p>
            <a:pPr lvl="4"/>
            <a:r>
              <a:rPr lang="en-US" sz="1100" dirty="0" smtClean="0">
                <a:solidFill>
                  <a:srgbClr val="C00000"/>
                </a:solidFill>
                <a:sym typeface="Wingdings" pitchFamily="2" charset="2"/>
              </a:rPr>
              <a:t></a:t>
            </a:r>
            <a:r>
              <a:rPr lang="en-US" sz="1400" dirty="0" smtClean="0">
                <a:solidFill>
                  <a:srgbClr val="C00000"/>
                </a:solidFill>
              </a:rPr>
              <a:t> which </a:t>
            </a:r>
            <a:r>
              <a:rPr lang="en-US" sz="1400" dirty="0" smtClean="0">
                <a:solidFill>
                  <a:srgbClr val="C00000"/>
                </a:solidFill>
              </a:rPr>
              <a:t>production processes are least well constrained?</a:t>
            </a:r>
          </a:p>
          <a:p>
            <a:pPr lvl="4"/>
            <a:r>
              <a:rPr lang="en-US" sz="1100" dirty="0" smtClean="0">
                <a:solidFill>
                  <a:srgbClr val="C00000"/>
                </a:solidFill>
                <a:sym typeface="Wingdings" pitchFamily="2" charset="2"/>
              </a:rPr>
              <a:t></a:t>
            </a:r>
            <a:r>
              <a:rPr lang="en-US" sz="1400" dirty="0" smtClean="0">
                <a:solidFill>
                  <a:srgbClr val="C00000"/>
                </a:solidFill>
              </a:rPr>
              <a:t> </a:t>
            </a:r>
            <a:r>
              <a:rPr lang="en-US" sz="1400" dirty="0" smtClean="0">
                <a:solidFill>
                  <a:srgbClr val="C00000"/>
                </a:solidFill>
              </a:rPr>
              <a:t>t</a:t>
            </a:r>
            <a:r>
              <a:rPr lang="en-US" sz="1400" dirty="0" smtClean="0">
                <a:solidFill>
                  <a:srgbClr val="C00000"/>
                </a:solidFill>
              </a:rPr>
              <a:t>opology </a:t>
            </a:r>
            <a:r>
              <a:rPr lang="en-US" sz="1400" dirty="0" smtClean="0">
                <a:solidFill>
                  <a:srgbClr val="C00000"/>
                </a:solidFill>
              </a:rPr>
              <a:t>with respect to parent </a:t>
            </a:r>
            <a:r>
              <a:rPr lang="en-US" sz="1400" dirty="0" err="1" smtClean="0">
                <a:solidFill>
                  <a:srgbClr val="C00000"/>
                </a:solidFill>
              </a:rPr>
              <a:t>muon</a:t>
            </a:r>
            <a:r>
              <a:rPr lang="en-US" sz="1400" dirty="0" smtClean="0">
                <a:solidFill>
                  <a:srgbClr val="C00000"/>
                </a:solidFill>
              </a:rPr>
              <a:t>/shower</a:t>
            </a:r>
          </a:p>
          <a:p>
            <a:pPr lvl="3"/>
            <a:r>
              <a:rPr lang="en-US" sz="1400" dirty="0" smtClean="0">
                <a:solidFill>
                  <a:srgbClr val="C00000"/>
                </a:solidFill>
              </a:rPr>
              <a:t> Background from </a:t>
            </a:r>
            <a:r>
              <a:rPr lang="en-US" sz="1400" dirty="0" err="1" smtClean="0">
                <a:solidFill>
                  <a:srgbClr val="C00000"/>
                </a:solidFill>
              </a:rPr>
              <a:t>muon</a:t>
            </a:r>
            <a:r>
              <a:rPr lang="en-US" sz="1400" dirty="0" smtClean="0">
                <a:solidFill>
                  <a:srgbClr val="C00000"/>
                </a:solidFill>
              </a:rPr>
              <a:t> bundles</a:t>
            </a:r>
          </a:p>
          <a:p>
            <a:pPr lvl="3"/>
            <a:r>
              <a:rPr lang="en-US" sz="1400" dirty="0" smtClean="0">
                <a:solidFill>
                  <a:srgbClr val="C00000"/>
                </a:solidFill>
              </a:rPr>
              <a:t> Long-lived isotopes from </a:t>
            </a:r>
            <a:r>
              <a:rPr lang="en-US" sz="1400" dirty="0" err="1" smtClean="0">
                <a:solidFill>
                  <a:srgbClr val="C00000"/>
                </a:solidFill>
              </a:rPr>
              <a:t>muon</a:t>
            </a:r>
            <a:r>
              <a:rPr lang="en-US" sz="1400" dirty="0" smtClean="0">
                <a:solidFill>
                  <a:srgbClr val="C00000"/>
                </a:solidFill>
              </a:rPr>
              <a:t> </a:t>
            </a:r>
            <a:r>
              <a:rPr lang="en-US" sz="1400" dirty="0" err="1" smtClean="0">
                <a:solidFill>
                  <a:srgbClr val="C00000"/>
                </a:solidFill>
              </a:rPr>
              <a:t>spallation</a:t>
            </a:r>
            <a:r>
              <a:rPr lang="en-US" sz="1400" dirty="0" smtClean="0">
                <a:solidFill>
                  <a:srgbClr val="C00000"/>
                </a:solidFill>
              </a:rPr>
              <a:t> </a:t>
            </a:r>
            <a:r>
              <a:rPr lang="en-US" sz="1100" dirty="0" smtClean="0">
                <a:solidFill>
                  <a:srgbClr val="C00000"/>
                </a:solidFill>
              </a:rPr>
              <a:t>&amp;</a:t>
            </a:r>
            <a:r>
              <a:rPr lang="en-US" sz="1400" dirty="0" smtClean="0">
                <a:solidFill>
                  <a:srgbClr val="C00000"/>
                </a:solidFill>
              </a:rPr>
              <a:t> stopping </a:t>
            </a:r>
            <a:r>
              <a:rPr lang="en-US" sz="1400" dirty="0" err="1" smtClean="0">
                <a:solidFill>
                  <a:srgbClr val="C00000"/>
                </a:solidFill>
              </a:rPr>
              <a:t>muons</a:t>
            </a:r>
            <a:endParaRPr lang="en-US" sz="1400" dirty="0" smtClean="0">
              <a:solidFill>
                <a:srgbClr val="C00000"/>
              </a:solidFill>
            </a:endParaRPr>
          </a:p>
          <a:p>
            <a:pPr lvl="3"/>
            <a:r>
              <a:rPr lang="en-US" sz="1400" dirty="0" smtClean="0">
                <a:solidFill>
                  <a:srgbClr val="C00000"/>
                </a:solidFill>
              </a:rPr>
              <a:t> Radiogenic </a:t>
            </a:r>
            <a:r>
              <a:rPr lang="en-US" sz="1400" dirty="0" err="1" smtClean="0">
                <a:solidFill>
                  <a:srgbClr val="C00000"/>
                </a:solidFill>
              </a:rPr>
              <a:t>bencmarking</a:t>
            </a:r>
            <a:endParaRPr lang="en-US" sz="1400" dirty="0" smtClean="0">
              <a:solidFill>
                <a:srgbClr val="C00000"/>
              </a:solidFill>
            </a:endParaRPr>
          </a:p>
          <a:p>
            <a:pPr lvl="3"/>
            <a:r>
              <a:rPr lang="en-US" sz="1400" dirty="0" smtClean="0">
                <a:solidFill>
                  <a:srgbClr val="C00000"/>
                </a:solidFill>
              </a:rPr>
              <a:t> Others?</a:t>
            </a:r>
          </a:p>
          <a:p>
            <a:pPr lvl="2"/>
            <a:endParaRPr lang="en-US" sz="1000" dirty="0" smtClean="0">
              <a:solidFill>
                <a:srgbClr val="0000CC"/>
              </a:solidFill>
            </a:endParaRPr>
          </a:p>
          <a:p>
            <a:r>
              <a:rPr lang="en-US" sz="2000" u="sng" dirty="0" smtClean="0"/>
              <a:t>Data – Part I</a:t>
            </a:r>
            <a:r>
              <a:rPr lang="en-US" sz="1400" dirty="0" smtClean="0"/>
              <a:t>  </a:t>
            </a:r>
            <a:r>
              <a:rPr lang="en-US" sz="1400" dirty="0" smtClean="0">
                <a:sym typeface="Wingdings" pitchFamily="2" charset="2"/>
              </a:rPr>
              <a:t> 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Thu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4:30-5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pm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sz="600" dirty="0" smtClean="0"/>
          </a:p>
          <a:p>
            <a:pPr lvl="1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0099"/>
                </a:solidFill>
              </a:rPr>
              <a:t> Existing data sets — can new measurements be made with existing data?</a:t>
            </a:r>
          </a:p>
          <a:p>
            <a:pPr lvl="2">
              <a:buFont typeface="Wingdings" pitchFamily="2" charset="2"/>
              <a:buChar char="§"/>
            </a:pPr>
            <a:r>
              <a:rPr lang="en-US" sz="1400" dirty="0" smtClean="0"/>
              <a:t> LVD, </a:t>
            </a:r>
            <a:r>
              <a:rPr lang="en-US" sz="1400" dirty="0" err="1" smtClean="0"/>
              <a:t>Borexino</a:t>
            </a:r>
            <a:r>
              <a:rPr lang="en-US" sz="1400" dirty="0" smtClean="0"/>
              <a:t>, and other large-volume </a:t>
            </a:r>
            <a:r>
              <a:rPr lang="en-US" sz="1400" dirty="0" smtClean="0"/>
              <a:t>detectors</a:t>
            </a:r>
          </a:p>
          <a:p>
            <a:endParaRPr lang="en-US" sz="1000" dirty="0" smtClean="0"/>
          </a:p>
          <a:p>
            <a:r>
              <a:rPr lang="en-US" sz="2000" u="sng" dirty="0" smtClean="0"/>
              <a:t>Cross-collaboration with </a:t>
            </a:r>
            <a:r>
              <a:rPr lang="en-US" sz="2000" u="sng" dirty="0" smtClean="0"/>
              <a:t>Simulation </a:t>
            </a:r>
            <a:r>
              <a:rPr lang="en-US" sz="2000" u="sng" dirty="0" smtClean="0"/>
              <a:t>Working </a:t>
            </a:r>
            <a:r>
              <a:rPr lang="en-US" sz="2000" u="sng" dirty="0" smtClean="0"/>
              <a:t>Group</a:t>
            </a:r>
            <a:r>
              <a:rPr lang="en-US" sz="1400" dirty="0" smtClean="0"/>
              <a:t>  </a:t>
            </a:r>
            <a:r>
              <a:rPr lang="en-US" sz="1400" dirty="0" smtClean="0">
                <a:sym typeface="Wingdings" pitchFamily="2" charset="2"/>
              </a:rPr>
              <a:t> 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Thu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5-6 pm</a:t>
            </a:r>
          </a:p>
          <a:p>
            <a:endParaRPr lang="en-US" sz="1400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5715000" y="1049233"/>
            <a:ext cx="3352799" cy="28392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u="sng" dirty="0" smtClean="0"/>
              <a:t>Summary papers:</a:t>
            </a:r>
          </a:p>
          <a:p>
            <a:pPr algn="r"/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Mei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&amp;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5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Hime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PRD </a:t>
            </a:r>
            <a:r>
              <a:rPr lang="en-US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73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(2006) 053004</a:t>
            </a:r>
          </a:p>
          <a:p>
            <a:pPr algn="r"/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5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Araujo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5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et al.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NIM A </a:t>
            </a:r>
            <a:r>
              <a:rPr lang="en-US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545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(2005) 398</a:t>
            </a:r>
          </a:p>
          <a:p>
            <a:pPr algn="r"/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5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Kudryavtsev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5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et al.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NIM A </a:t>
            </a:r>
            <a:r>
              <a:rPr lang="en-US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505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(2004) 688</a:t>
            </a:r>
          </a:p>
          <a:p>
            <a:pPr algn="r"/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5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Kudryavtsev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5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et al.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Eur. Phys. J. A </a:t>
            </a:r>
            <a:r>
              <a:rPr lang="en-US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36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(2008) 171</a:t>
            </a:r>
          </a:p>
          <a:p>
            <a:pPr algn="r"/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Wang </a:t>
            </a:r>
            <a:r>
              <a:rPr lang="en-US" sz="105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et al.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PRD </a:t>
            </a:r>
            <a:r>
              <a:rPr lang="en-US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64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(2001) 013012</a:t>
            </a:r>
          </a:p>
          <a:p>
            <a:pPr lvl="1" algn="r"/>
            <a:endParaRPr lang="en-US" sz="300" dirty="0" smtClean="0"/>
          </a:p>
          <a:p>
            <a:pPr algn="r"/>
            <a:r>
              <a:rPr lang="en-US" sz="1100" u="sng" dirty="0" smtClean="0"/>
              <a:t>Detector-specific papers:</a:t>
            </a:r>
          </a:p>
          <a:p>
            <a:pPr algn="r"/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5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KamLAND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—Abe </a:t>
            </a:r>
            <a:r>
              <a:rPr lang="en-US" sz="105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et al.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PRC </a:t>
            </a:r>
            <a:r>
              <a:rPr lang="en-US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81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(2010) 025807</a:t>
            </a:r>
          </a:p>
          <a:p>
            <a:pPr algn="r"/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5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Galbiati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&amp;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5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Beacom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PRC </a:t>
            </a:r>
            <a:r>
              <a:rPr lang="en-US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72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(2005) 025807</a:t>
            </a:r>
          </a:p>
          <a:p>
            <a:pPr algn="r"/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5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Modaine—Kozlov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5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et al.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US" sz="105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Astropart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Phys. </a:t>
            </a:r>
            <a:r>
              <a:rPr lang="en-US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34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(2010) 97</a:t>
            </a:r>
          </a:p>
          <a:p>
            <a:pPr algn="r"/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5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Zeplin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III—</a:t>
            </a:r>
            <a:r>
              <a:rPr lang="en-US" sz="105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Reichhart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5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et al.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US" sz="105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Astropart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Phys. </a:t>
            </a:r>
            <a:r>
              <a:rPr lang="en-US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47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(2013) 67</a:t>
            </a:r>
          </a:p>
          <a:p>
            <a:pPr algn="r"/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5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Borexino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—Bellini </a:t>
            </a:r>
            <a:r>
              <a:rPr lang="en-US" sz="105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et al.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JCAP </a:t>
            </a:r>
            <a:r>
              <a:rPr lang="en-US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1308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(2013) 049</a:t>
            </a:r>
          </a:p>
          <a:p>
            <a:pPr algn="r"/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LVD—</a:t>
            </a:r>
            <a:r>
              <a:rPr lang="en-US" sz="105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Persiani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5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et al.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AIP Conf. Proc. </a:t>
            </a:r>
            <a:r>
              <a:rPr lang="en-US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1549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(2013) 235</a:t>
            </a:r>
          </a:p>
          <a:p>
            <a:pPr lvl="1" algn="r"/>
            <a:endParaRPr lang="en-US" sz="300" dirty="0" smtClean="0"/>
          </a:p>
          <a:p>
            <a:pPr algn="r"/>
            <a:r>
              <a:rPr lang="en-US" sz="1100" u="sng" dirty="0" err="1" smtClean="0"/>
              <a:t>Spallation</a:t>
            </a:r>
            <a:r>
              <a:rPr lang="en-US" sz="1100" u="sng" dirty="0" smtClean="0"/>
              <a:t>-source papers:</a:t>
            </a:r>
          </a:p>
          <a:p>
            <a:pPr algn="r"/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5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Chazal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5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et al.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US" sz="105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Nucl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Phys. A </a:t>
            </a:r>
            <a:r>
              <a:rPr lang="en-US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663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(2000) 885</a:t>
            </a:r>
          </a:p>
          <a:p>
            <a:pPr algn="r"/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Marion </a:t>
            </a:r>
            <a:r>
              <a:rPr lang="en-US" sz="105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et al.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NIM A </a:t>
            </a:r>
            <a:r>
              <a:rPr lang="en-US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582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(2007) 611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2657" y="177225"/>
            <a:ext cx="33763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solidFill>
                  <a:srgbClr val="006600"/>
                </a:solidFill>
              </a:rPr>
              <a:t>Friday 4-6 pm Breakout Session</a:t>
            </a:r>
          </a:p>
          <a:p>
            <a:r>
              <a:rPr lang="en-US" sz="1600" b="1" i="1" dirty="0" smtClean="0">
                <a:solidFill>
                  <a:srgbClr val="006600"/>
                </a:solidFill>
              </a:rPr>
              <a:t>Prioritize topics and plan future work</a:t>
            </a:r>
            <a:endParaRPr lang="en-US" sz="1600" b="1" i="1" dirty="0">
              <a:solidFill>
                <a:srgbClr val="0066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1163383"/>
            <a:ext cx="84582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Neutron Benchmarking Topics</a:t>
            </a:r>
          </a:p>
          <a:p>
            <a:endParaRPr lang="en-US" sz="1000" dirty="0" smtClean="0"/>
          </a:p>
          <a:p>
            <a:r>
              <a:rPr lang="en-US" sz="2000" u="sng" dirty="0" smtClean="0"/>
              <a:t>Data – Part </a:t>
            </a:r>
            <a:r>
              <a:rPr lang="en-US" sz="2000" u="sng" dirty="0" smtClean="0"/>
              <a:t>II</a:t>
            </a:r>
            <a:r>
              <a:rPr lang="en-US" sz="1400" dirty="0" smtClean="0"/>
              <a:t>  </a:t>
            </a:r>
            <a:r>
              <a:rPr lang="en-US" sz="1400" dirty="0" smtClean="0">
                <a:sym typeface="Wingdings" pitchFamily="2" charset="2"/>
              </a:rPr>
              <a:t> 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Fri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4-4:30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pm</a:t>
            </a:r>
            <a:endParaRPr lang="en-US" sz="2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0099"/>
                </a:solidFill>
              </a:rPr>
              <a:t> Near-term expected data — what can/will we do with data from current experiments?</a:t>
            </a:r>
          </a:p>
          <a:p>
            <a:pPr lvl="2">
              <a:buFont typeface="Wingdings" pitchFamily="2" charset="2"/>
              <a:buChar char="§"/>
            </a:pPr>
            <a:r>
              <a:rPr lang="en-US" sz="1400" dirty="0" smtClean="0"/>
              <a:t> NMM, </a:t>
            </a:r>
            <a:r>
              <a:rPr lang="en-US" sz="1400" dirty="0" err="1" smtClean="0"/>
              <a:t>FaNS</a:t>
            </a:r>
            <a:r>
              <a:rPr lang="en-US" sz="1400" dirty="0" smtClean="0"/>
              <a:t>, WATCHMAN, USD detector, and others   </a:t>
            </a:r>
          </a:p>
          <a:p>
            <a:endParaRPr lang="en-US" sz="1000" u="sng" dirty="0" smtClean="0"/>
          </a:p>
          <a:p>
            <a:r>
              <a:rPr lang="en-US" sz="2000" u="sng" dirty="0" smtClean="0"/>
              <a:t>Detector </a:t>
            </a:r>
            <a:r>
              <a:rPr lang="en-US" sz="2000" u="sng" dirty="0" smtClean="0"/>
              <a:t>Technology</a:t>
            </a:r>
            <a:r>
              <a:rPr lang="en-US" sz="1400" dirty="0" smtClean="0"/>
              <a:t>  </a:t>
            </a:r>
            <a:r>
              <a:rPr lang="en-US" sz="1400" dirty="0" smtClean="0">
                <a:sym typeface="Wingdings" pitchFamily="2" charset="2"/>
              </a:rPr>
              <a:t> 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Fri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4:30-6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pm</a:t>
            </a:r>
          </a:p>
          <a:p>
            <a:pPr lvl="1"/>
            <a:endParaRPr lang="en-US" sz="600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sz="1600" dirty="0" smtClean="0">
                <a:solidFill>
                  <a:srgbClr val="000099"/>
                </a:solidFill>
              </a:rPr>
              <a:t>Pros </a:t>
            </a:r>
            <a:r>
              <a:rPr lang="en-US" sz="1400" dirty="0" smtClean="0">
                <a:solidFill>
                  <a:srgbClr val="000099"/>
                </a:solidFill>
              </a:rPr>
              <a:t>&amp;</a:t>
            </a:r>
            <a:r>
              <a:rPr lang="en-US" sz="1600" dirty="0" smtClean="0">
                <a:solidFill>
                  <a:srgbClr val="000099"/>
                </a:solidFill>
              </a:rPr>
              <a:t> cons of different neutron-detection technologies</a:t>
            </a:r>
            <a:endParaRPr lang="en-US" dirty="0" smtClean="0">
              <a:solidFill>
                <a:srgbClr val="000099"/>
              </a:solidFill>
            </a:endParaRPr>
          </a:p>
          <a:p>
            <a:pPr lvl="2">
              <a:buFont typeface="Wingdings" pitchFamily="2" charset="2"/>
              <a:buChar char="§"/>
            </a:pPr>
            <a:r>
              <a:rPr lang="en-US" sz="1600" dirty="0" smtClean="0"/>
              <a:t> liquid </a:t>
            </a:r>
            <a:r>
              <a:rPr lang="en-US" sz="1600" dirty="0" err="1" smtClean="0"/>
              <a:t>scintillator</a:t>
            </a:r>
            <a:r>
              <a:rPr lang="en-US" sz="1600" dirty="0" smtClean="0"/>
              <a:t> </a:t>
            </a:r>
            <a:r>
              <a:rPr lang="en-US" sz="1600" i="1" dirty="0" smtClean="0"/>
              <a:t>vs.</a:t>
            </a:r>
            <a:r>
              <a:rPr lang="en-US" sz="1600" dirty="0" smtClean="0"/>
              <a:t> water</a:t>
            </a:r>
          </a:p>
          <a:p>
            <a:pPr lvl="2">
              <a:buFont typeface="Wingdings" pitchFamily="2" charset="2"/>
              <a:buChar char="§"/>
            </a:pPr>
            <a:r>
              <a:rPr lang="en-US" sz="1600" dirty="0" smtClean="0"/>
              <a:t> </a:t>
            </a:r>
            <a:r>
              <a:rPr lang="en-US" sz="1600" dirty="0" err="1" smtClean="0"/>
              <a:t>Gd</a:t>
            </a:r>
            <a:r>
              <a:rPr lang="en-US" sz="1600" dirty="0" smtClean="0"/>
              <a:t> </a:t>
            </a:r>
            <a:r>
              <a:rPr lang="en-US" sz="1600" i="1" dirty="0" smtClean="0"/>
              <a:t>vs.</a:t>
            </a:r>
            <a:r>
              <a:rPr lang="en-US" sz="1600" dirty="0" smtClean="0"/>
              <a:t> Li </a:t>
            </a:r>
            <a:r>
              <a:rPr lang="en-US" sz="1600" i="1" dirty="0" smtClean="0"/>
              <a:t>vs.</a:t>
            </a:r>
            <a:r>
              <a:rPr lang="en-US" sz="1600" dirty="0" smtClean="0"/>
              <a:t> B doping</a:t>
            </a:r>
          </a:p>
          <a:p>
            <a:pPr lvl="2">
              <a:buFont typeface="Wingdings" pitchFamily="2" charset="2"/>
              <a:buChar char="§"/>
            </a:pPr>
            <a:r>
              <a:rPr lang="en-US" sz="1600" dirty="0" smtClean="0"/>
              <a:t> modular </a:t>
            </a:r>
            <a:r>
              <a:rPr lang="en-US" sz="1600" i="1" dirty="0" smtClean="0"/>
              <a:t>vs.</a:t>
            </a:r>
            <a:r>
              <a:rPr lang="en-US" sz="1600" dirty="0" smtClean="0"/>
              <a:t> monolithic</a:t>
            </a:r>
          </a:p>
          <a:p>
            <a:pPr lvl="2">
              <a:buFont typeface="Wingdings" pitchFamily="2" charset="2"/>
              <a:buChar char="§"/>
            </a:pPr>
            <a:r>
              <a:rPr lang="en-US" sz="1600" dirty="0" smtClean="0"/>
              <a:t> </a:t>
            </a:r>
            <a:r>
              <a:rPr lang="en-US" sz="1600" i="1" dirty="0" smtClean="0"/>
              <a:t>etc.</a:t>
            </a:r>
            <a:r>
              <a:rPr lang="en-US" sz="400" i="1" dirty="0" smtClean="0">
                <a:solidFill>
                  <a:srgbClr val="000099"/>
                </a:solidFill>
              </a:rPr>
              <a:t> </a:t>
            </a:r>
          </a:p>
          <a:p>
            <a:pPr lvl="2">
              <a:buFont typeface="Wingdings" pitchFamily="2" charset="2"/>
              <a:buChar char="§"/>
            </a:pPr>
            <a:endParaRPr lang="en-US" sz="400" i="1" dirty="0" smtClean="0">
              <a:solidFill>
                <a:srgbClr val="000099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0099"/>
                </a:solidFill>
              </a:rPr>
              <a:t> Design/proposal of next-generation neutron detector/facility for underground measurements</a:t>
            </a:r>
          </a:p>
          <a:p>
            <a:pPr lvl="2">
              <a:buFont typeface="Wingdings" pitchFamily="2" charset="2"/>
              <a:buChar char="§"/>
            </a:pPr>
            <a:r>
              <a:rPr lang="en-US" sz="1600" dirty="0" smtClean="0"/>
              <a:t> Also, neutron-veto design &amp; prototyping</a:t>
            </a:r>
          </a:p>
          <a:p>
            <a:pPr lvl="2"/>
            <a:endParaRPr lang="en-US" sz="400" dirty="0" smtClean="0"/>
          </a:p>
          <a:p>
            <a:pPr lvl="1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0099"/>
                </a:solidFill>
              </a:rPr>
              <a:t> Funding for underground benchmarking in </a:t>
            </a:r>
            <a:r>
              <a:rPr lang="en-US" sz="1600" dirty="0" smtClean="0">
                <a:solidFill>
                  <a:srgbClr val="000099"/>
                </a:solidFill>
              </a:rPr>
              <a:t>general</a:t>
            </a:r>
            <a:endParaRPr lang="en-US" sz="1600" dirty="0" smtClean="0">
              <a:solidFill>
                <a:srgbClr val="000099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5611734"/>
            <a:ext cx="69730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solidFill>
                  <a:srgbClr val="006600"/>
                </a:solidFill>
              </a:rPr>
              <a:t>Saturday 10:30 am – 12 pm</a:t>
            </a:r>
          </a:p>
          <a:p>
            <a:r>
              <a:rPr lang="en-US" sz="1600" b="1" i="1" dirty="0" smtClean="0">
                <a:solidFill>
                  <a:srgbClr val="006600"/>
                </a:solidFill>
              </a:rPr>
              <a:t>Integration into proposals, Consortium planning, and new integrative initiatives</a:t>
            </a:r>
            <a:endParaRPr lang="en-US" sz="1600" b="1" i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1995</TotalTime>
  <Words>1235</Words>
  <Application>Microsoft Office PowerPoint</Application>
  <PresentationFormat>On-screen Show (4:3)</PresentationFormat>
  <Paragraphs>195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Neutron Benchmarking Working Group</vt:lpstr>
      <vt:lpstr>Introduction to Working Group</vt:lpstr>
      <vt:lpstr>Introduction to Working Group</vt:lpstr>
      <vt:lpstr>Working Group Activities</vt:lpstr>
      <vt:lpstr>Slide 5</vt:lpstr>
      <vt:lpstr>Slide 6</vt:lpstr>
      <vt:lpstr>Working Group Activities</vt:lpstr>
      <vt:lpstr>Slide 8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Neutron Benchmarking Working Group</dc:title>
  <dc:creator>raybunker</dc:creator>
  <cp:lastModifiedBy>raybunker</cp:lastModifiedBy>
  <cp:revision>77</cp:revision>
  <dcterms:created xsi:type="dcterms:W3CDTF">2006-08-16T00:00:00Z</dcterms:created>
  <dcterms:modified xsi:type="dcterms:W3CDTF">2014-03-18T15:24:36Z</dcterms:modified>
</cp:coreProperties>
</file>