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60" r:id="rId3"/>
    <p:sldId id="264" r:id="rId4"/>
    <p:sldId id="266" r:id="rId5"/>
    <p:sldId id="267" r:id="rId6"/>
    <p:sldId id="265" r:id="rId7"/>
    <p:sldId id="270" r:id="rId8"/>
    <p:sldId id="271" r:id="rId9"/>
    <p:sldId id="272" r:id="rId10"/>
    <p:sldId id="273" r:id="rId11"/>
    <p:sldId id="274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F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737" autoAdjust="0"/>
  </p:normalViewPr>
  <p:slideViewPr>
    <p:cSldViewPr snapToGrid="0" snapToObjects="1">
      <p:cViewPr varScale="1">
        <p:scale>
          <a:sx n="116" d="100"/>
          <a:sy n="116" d="100"/>
        </p:scale>
        <p:origin x="-752" y="-112"/>
      </p:cViewPr>
      <p:guideLst>
        <p:guide orient="horz" pos="20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D9B05-F089-3842-80EA-5E206C4A34B5}" type="datetimeFigureOut">
              <a:rPr lang="en-US" smtClean="0"/>
              <a:t>3/4/13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3B802-CFE2-7742-A103-FB08216BA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77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6F4E1-C3BB-634B-9105-CDEC78A16D50}" type="datetimeFigureOut">
              <a:rPr lang="en-US" smtClean="0"/>
              <a:t>3/4/13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A5B31-B2EF-D643-9D65-579B0060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22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8277-09DF-A649-979E-D5BD80621707}" type="datetime1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5938-A2D6-9C4D-AEDD-94DFE59D2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997C-954E-4B49-B565-A457E119F7DC}" type="datetime1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5938-A2D6-9C4D-AEDD-94DFE59D2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3927-29B0-A241-97DA-A2A9A97EEFC8}" type="datetime1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5938-A2D6-9C4D-AEDD-94DFE59D2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6A0B-B471-1B47-A589-69A7568801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0D595-315A-904B-8304-DEF454E01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99B9-BB11-0B48-9389-A427BD56D1C7}" type="datetime1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5938-A2D6-9C4D-AEDD-94DFE59D2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7C4E-A6CE-9546-BF3B-88AC623AD48F}" type="datetime1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5938-A2D6-9C4D-AEDD-94DFE59D2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44BF-59A4-0840-BBE5-C80528D6A93C}" type="datetime1">
              <a:rPr lang="en-US" smtClean="0"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5938-A2D6-9C4D-AEDD-94DFE59D2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4247-B8AD-194A-A807-E16DEC059B40}" type="datetime1">
              <a:rPr lang="en-US" smtClean="0"/>
              <a:t>3/4/13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5938-A2D6-9C4D-AEDD-94DFE59D2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1363-743D-BD44-9E5C-040A98A9BAED}" type="datetime1">
              <a:rPr lang="en-US" smtClean="0"/>
              <a:t>3/4/13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5938-A2D6-9C4D-AEDD-94DFE59D2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6B99-71ED-2A48-A335-5D1A4FDCFFDD}" type="datetime1">
              <a:rPr lang="en-US" smtClean="0"/>
              <a:t>3/4/13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5938-A2D6-9C4D-AEDD-94DFE59D2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B072-A577-6749-AFEA-1245097ED358}" type="datetime1">
              <a:rPr lang="en-US" smtClean="0"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5938-A2D6-9C4D-AEDD-94DFE59D2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6D61-D55C-D346-A2F3-8852A0602851}" type="datetime1">
              <a:rPr lang="en-US" smtClean="0"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5938-A2D6-9C4D-AEDD-94DFE59D2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452F7-C72F-D04B-94D0-D54DE72BC671}" type="datetime1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5938-A2D6-9C4D-AEDD-94DFE59D2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3BE09-20E1-7841-8CAA-CDA7B14B07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0D595-315A-904B-8304-DEF454E01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zzz.physics.umn.edu/lowrad/meeting6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zzz.physics.umn.edu/lowrad/%23working_group_wiki_pag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679" y="500280"/>
            <a:ext cx="85147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	</a:t>
            </a:r>
            <a:r>
              <a:rPr lang="en-US" sz="2400" b="1" u="sng" dirty="0" smtClean="0">
                <a:solidFill>
                  <a:srgbClr val="800000"/>
                </a:solidFill>
              </a:rPr>
              <a:t>Organizational Details</a:t>
            </a:r>
          </a:p>
          <a:p>
            <a:endParaRPr lang="en-US" sz="2400" b="1" u="sng" dirty="0" smtClean="0">
              <a:solidFill>
                <a:srgbClr val="800000"/>
              </a:solidFill>
            </a:endParaRPr>
          </a:p>
          <a:p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https://zzz.physics.umn.edu/lowrad/</a:t>
            </a:r>
            <a:r>
              <a:rPr lang="en-US" sz="2000" dirty="0" smtClean="0">
                <a:hlinkClick r:id="rId2"/>
              </a:rPr>
              <a:t>meeting6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Reimbursement procedure should be specifically to this meeting</a:t>
            </a:r>
          </a:p>
          <a:p>
            <a:r>
              <a:rPr lang="en-US" sz="2000" dirty="0" smtClean="0"/>
              <a:t>See wiki for form.  Fill out and return to Jody Kaplan.</a:t>
            </a:r>
          </a:p>
          <a:p>
            <a:endParaRPr lang="en-US" sz="2000" dirty="0" smtClean="0"/>
          </a:p>
          <a:p>
            <a:r>
              <a:rPr lang="en-US" sz="2000" dirty="0" smtClean="0"/>
              <a:t>All talks must be uploaded to wiki BEFORE you speak (for remote participants)</a:t>
            </a:r>
          </a:p>
          <a:p>
            <a:r>
              <a:rPr lang="en-US" sz="2000" dirty="0" smtClean="0"/>
              <a:t>                                          </a:t>
            </a:r>
          </a:p>
          <a:p>
            <a:r>
              <a:rPr lang="en-US" sz="2000" dirty="0"/>
              <a:t>U</a:t>
            </a:r>
            <a:r>
              <a:rPr lang="en-US" sz="2000" dirty="0" smtClean="0"/>
              <a:t>pload them yourselves or give memory stick to the Secretary of your session.</a:t>
            </a:r>
          </a:p>
          <a:p>
            <a:r>
              <a:rPr lang="en-US" sz="2000" dirty="0" smtClean="0"/>
              <a:t>	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 [Lowrad Wiki]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 b="28722"/>
          <a:stretch/>
        </p:blipFill>
        <p:spPr>
          <a:xfrm>
            <a:off x="146813" y="-46366"/>
            <a:ext cx="8007920" cy="697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08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6270" y="178018"/>
            <a:ext cx="335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Morning Agenda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158" y="639683"/>
            <a:ext cx="8956842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Please </a:t>
            </a:r>
            <a:r>
              <a:rPr lang="en-US" dirty="0"/>
              <a:t>post your slides directly on the </a:t>
            </a:r>
            <a:r>
              <a:rPr lang="en-US" dirty="0" smtClean="0"/>
              <a:t>wiki agenda next </a:t>
            </a:r>
            <a:r>
              <a:rPr lang="en-US" dirty="0"/>
              <a:t>to your name. You may also email slides to the corresponding secretary for your session or provide a memory stick.</a:t>
            </a:r>
          </a:p>
          <a:p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8:</a:t>
            </a:r>
            <a:r>
              <a:rPr lang="en-US" b="1" dirty="0" smtClean="0">
                <a:solidFill>
                  <a:srgbClr val="0000FF"/>
                </a:solidFill>
              </a:rPr>
              <a:t>30 </a:t>
            </a:r>
            <a:r>
              <a:rPr lang="en-US" b="1" dirty="0">
                <a:solidFill>
                  <a:srgbClr val="0000FF"/>
                </a:solidFill>
              </a:rPr>
              <a:t>Introduction </a:t>
            </a:r>
            <a:r>
              <a:rPr lang="en-US" dirty="0"/>
              <a:t>to our plans and Snowmass </a:t>
            </a:r>
            <a:r>
              <a:rPr lang="en-US" dirty="0" smtClean="0"/>
              <a:t>Coordination (P. Cushman)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9</a:t>
            </a:r>
            <a:r>
              <a:rPr lang="en-US" b="1" dirty="0">
                <a:solidFill>
                  <a:srgbClr val="0000FF"/>
                </a:solidFill>
              </a:rPr>
              <a:t>-12: Simulation (Secretary: J. Cooley)</a:t>
            </a:r>
          </a:p>
          <a:p>
            <a:endParaRPr lang="en-US" dirty="0"/>
          </a:p>
          <a:p>
            <a:r>
              <a:rPr lang="en-US" dirty="0"/>
              <a:t>Advances and Future Plans in Geant4 (D. Wright, 20')</a:t>
            </a:r>
          </a:p>
          <a:p>
            <a:r>
              <a:rPr lang="en-US" dirty="0"/>
              <a:t>Update on FLUKA (M. Santana, 20')</a:t>
            </a:r>
          </a:p>
          <a:p>
            <a:r>
              <a:rPr lang="en-US" dirty="0"/>
              <a:t>FLUKA v Geant4 comparisons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Cosmogenic</a:t>
            </a:r>
            <a:r>
              <a:rPr lang="en-US" dirty="0" smtClean="0"/>
              <a:t> </a:t>
            </a:r>
            <a:r>
              <a:rPr lang="en-US" dirty="0"/>
              <a:t>neutron production physics (A. </a:t>
            </a:r>
            <a:r>
              <a:rPr lang="en-US" dirty="0" err="1"/>
              <a:t>Villano</a:t>
            </a:r>
            <a:r>
              <a:rPr lang="en-US" dirty="0"/>
              <a:t>, T. </a:t>
            </a:r>
            <a:r>
              <a:rPr lang="en-US" dirty="0" err="1"/>
              <a:t>Empl</a:t>
            </a:r>
            <a:r>
              <a:rPr lang="en-US" dirty="0"/>
              <a:t>, A. Kennedy, 20')</a:t>
            </a:r>
          </a:p>
          <a:p>
            <a:r>
              <a:rPr lang="en-US" dirty="0" smtClean="0"/>
              <a:t>	Results </a:t>
            </a:r>
            <a:r>
              <a:rPr lang="en-US" dirty="0"/>
              <a:t>from </a:t>
            </a:r>
            <a:r>
              <a:rPr lang="en-US" dirty="0" err="1"/>
              <a:t>Homestake</a:t>
            </a:r>
            <a:r>
              <a:rPr lang="en-US" dirty="0"/>
              <a:t> &amp; Soudan (A. </a:t>
            </a:r>
            <a:r>
              <a:rPr lang="en-US" dirty="0" err="1"/>
              <a:t>Reisetter</a:t>
            </a:r>
            <a:r>
              <a:rPr lang="en-US" dirty="0"/>
              <a:t>, 10')</a:t>
            </a:r>
          </a:p>
          <a:p>
            <a:r>
              <a:rPr lang="en-US" dirty="0" smtClean="0"/>
              <a:t>	Discussion </a:t>
            </a:r>
            <a:r>
              <a:rPr lang="en-US" dirty="0"/>
              <a:t>of next steps (15')</a:t>
            </a:r>
          </a:p>
          <a:p>
            <a:r>
              <a:rPr lang="en-US" dirty="0"/>
              <a:t>Simulation Updates from the Experiments (Summary talk by M. </a:t>
            </a:r>
            <a:r>
              <a:rPr lang="en-US" dirty="0" err="1"/>
              <a:t>Szydagis</a:t>
            </a:r>
            <a:r>
              <a:rPr lang="en-US" dirty="0"/>
              <a:t>, 30')</a:t>
            </a:r>
          </a:p>
          <a:p>
            <a:r>
              <a:rPr lang="en-US" dirty="0" smtClean="0"/>
              <a:t>	Discussion</a:t>
            </a:r>
            <a:r>
              <a:rPr lang="en-US" dirty="0"/>
              <a:t>: connections and common </a:t>
            </a:r>
            <a:r>
              <a:rPr lang="en-US" dirty="0" err="1"/>
              <a:t>intitiatives</a:t>
            </a:r>
            <a:r>
              <a:rPr lang="en-US" dirty="0"/>
              <a:t> between experiments (15')</a:t>
            </a:r>
          </a:p>
          <a:p>
            <a:r>
              <a:rPr lang="en-US" dirty="0"/>
              <a:t>Status of the Depth Task Force Simulations (</a:t>
            </a:r>
            <a:r>
              <a:rPr lang="en-US" dirty="0" err="1"/>
              <a:t>LAr</a:t>
            </a:r>
            <a:r>
              <a:rPr lang="en-US" dirty="0"/>
              <a:t>, </a:t>
            </a:r>
            <a:r>
              <a:rPr lang="en-US" dirty="0" err="1"/>
              <a:t>LXe</a:t>
            </a:r>
            <a:r>
              <a:rPr lang="en-US" dirty="0"/>
              <a:t>, </a:t>
            </a:r>
            <a:r>
              <a:rPr lang="en-US" dirty="0" err="1"/>
              <a:t>Ge</a:t>
            </a:r>
            <a:r>
              <a:rPr lang="en-US" dirty="0"/>
              <a:t>) (P. Cushman, 15')</a:t>
            </a:r>
          </a:p>
          <a:p>
            <a:r>
              <a:rPr lang="en-US" dirty="0"/>
              <a:t>Forum on </a:t>
            </a:r>
            <a:r>
              <a:rPr lang="en-US" dirty="0" err="1"/>
              <a:t>Muon</a:t>
            </a:r>
            <a:r>
              <a:rPr lang="en-US" dirty="0"/>
              <a:t> generation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Muons</a:t>
            </a:r>
            <a:r>
              <a:rPr lang="en-US" dirty="0" smtClean="0"/>
              <a:t> </a:t>
            </a:r>
            <a:r>
              <a:rPr lang="en-US" dirty="0"/>
              <a:t>generated through GEANT4 (C. Zhang, 10')</a:t>
            </a:r>
          </a:p>
          <a:p>
            <a:r>
              <a:rPr lang="en-US" dirty="0" smtClean="0"/>
              <a:t>	Underground </a:t>
            </a:r>
            <a:r>
              <a:rPr lang="en-US" dirty="0" err="1"/>
              <a:t>Muon</a:t>
            </a:r>
            <a:r>
              <a:rPr lang="en-US" dirty="0"/>
              <a:t> Generation (MUSUN </a:t>
            </a:r>
            <a:r>
              <a:rPr lang="en-US" dirty="0" err="1"/>
              <a:t>etc</a:t>
            </a:r>
            <a:r>
              <a:rPr lang="en-US" dirty="0"/>
              <a:t>) in Geant4 (A. </a:t>
            </a:r>
            <a:r>
              <a:rPr lang="en-US" dirty="0" err="1"/>
              <a:t>Villano</a:t>
            </a:r>
            <a:r>
              <a:rPr lang="en-US" dirty="0"/>
              <a:t>, 10')</a:t>
            </a:r>
          </a:p>
          <a:p>
            <a:r>
              <a:rPr lang="en-US" dirty="0" smtClean="0"/>
              <a:t>	Discussion </a:t>
            </a:r>
            <a:r>
              <a:rPr lang="en-US" dirty="0"/>
              <a:t>(10'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12-1: </a:t>
            </a:r>
            <a:r>
              <a:rPr lang="en-US" b="1" dirty="0" smtClean="0">
                <a:solidFill>
                  <a:srgbClr val="0000FF"/>
                </a:solidFill>
              </a:rPr>
              <a:t>Lunch. </a:t>
            </a:r>
            <a:r>
              <a:rPr lang="en-US" b="1" dirty="0">
                <a:solidFill>
                  <a:srgbClr val="0000FF"/>
                </a:solidFill>
              </a:rPr>
              <a:t>Aeolus </a:t>
            </a:r>
            <a:r>
              <a:rPr lang="en-US" b="1" dirty="0" smtClean="0">
                <a:solidFill>
                  <a:srgbClr val="0000FF"/>
                </a:solidFill>
              </a:rPr>
              <a:t>Quartet  (</a:t>
            </a:r>
            <a:r>
              <a:rPr lang="en-US" b="1" dirty="0" err="1" smtClean="0">
                <a:solidFill>
                  <a:srgbClr val="0000FF"/>
                </a:solidFill>
              </a:rPr>
              <a:t>Kavli</a:t>
            </a:r>
            <a:r>
              <a:rPr lang="en-US" b="1" dirty="0" smtClean="0">
                <a:solidFill>
                  <a:srgbClr val="0000FF"/>
                </a:solidFill>
              </a:rPr>
              <a:t> Auditorium)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6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6270" y="0"/>
            <a:ext cx="335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Afternoon Agenda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953" y="456367"/>
            <a:ext cx="8589173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1-3: The Radiogenic Challenge (Secretary: A. </a:t>
            </a:r>
            <a:r>
              <a:rPr lang="en-US" b="1" dirty="0" err="1">
                <a:solidFill>
                  <a:srgbClr val="0000FF"/>
                </a:solidFill>
              </a:rPr>
              <a:t>Empl</a:t>
            </a:r>
            <a:r>
              <a:rPr lang="en-US" b="1" dirty="0">
                <a:solidFill>
                  <a:srgbClr val="0000FF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/>
              <a:t>Universal Materials Database: Status and plans for LRT2013 (J. Cooley &amp; J. Loach, 20')</a:t>
            </a:r>
          </a:p>
          <a:p>
            <a:r>
              <a:rPr lang="en-US" dirty="0" smtClean="0"/>
              <a:t>Summary </a:t>
            </a:r>
            <a:r>
              <a:rPr lang="en-US" dirty="0"/>
              <a:t>of evaluation of (</a:t>
            </a:r>
            <a:r>
              <a:rPr lang="en-US" dirty="0" err="1"/>
              <a:t>alpha,n</a:t>
            </a:r>
            <a:r>
              <a:rPr lang="en-US" dirty="0"/>
              <a:t>) reactions - (D.-M. Mei et al., 20')</a:t>
            </a:r>
          </a:p>
          <a:p>
            <a:r>
              <a:rPr lang="en-US" dirty="0"/>
              <a:t>(</a:t>
            </a:r>
            <a:r>
              <a:rPr lang="en-US" dirty="0" err="1"/>
              <a:t>Alpha,n</a:t>
            </a:r>
            <a:r>
              <a:rPr lang="en-US" dirty="0"/>
              <a:t>) neutrons measurements for DIANA at Notre Dame, (A. Best, 10')</a:t>
            </a:r>
          </a:p>
          <a:p>
            <a:r>
              <a:rPr lang="en-US" dirty="0"/>
              <a:t>40(</a:t>
            </a:r>
            <a:r>
              <a:rPr lang="en-US" dirty="0" err="1"/>
              <a:t>n,p</a:t>
            </a:r>
            <a:r>
              <a:rPr lang="en-US" dirty="0"/>
              <a:t>) reaction and neutron capture on 40Ar and 136Xe, TUNL (</a:t>
            </a:r>
            <a:r>
              <a:rPr lang="en-US" dirty="0" err="1"/>
              <a:t>Megha</a:t>
            </a:r>
            <a:r>
              <a:rPr lang="en-US" dirty="0"/>
              <a:t> </a:t>
            </a:r>
            <a:r>
              <a:rPr lang="en-US" dirty="0" err="1"/>
              <a:t>Bhike</a:t>
            </a:r>
            <a:r>
              <a:rPr lang="en-US" dirty="0"/>
              <a:t>, 10')</a:t>
            </a:r>
          </a:p>
          <a:p>
            <a:r>
              <a:rPr lang="en-US" dirty="0"/>
              <a:t>Neutron inelastic scattering odd 76Ge, </a:t>
            </a:r>
            <a:r>
              <a:rPr lang="en-US" dirty="0" err="1"/>
              <a:t>natGe</a:t>
            </a:r>
            <a:r>
              <a:rPr lang="en-US" dirty="0"/>
              <a:t>, and 136Xe, TUNL (James </a:t>
            </a:r>
            <a:r>
              <a:rPr lang="en-US" dirty="0" err="1"/>
              <a:t>Esterline</a:t>
            </a:r>
            <a:r>
              <a:rPr lang="en-US" dirty="0"/>
              <a:t>, 10')</a:t>
            </a:r>
          </a:p>
          <a:p>
            <a:r>
              <a:rPr lang="en-US" dirty="0"/>
              <a:t>Discussion and Planning for additional cross section data (35'</a:t>
            </a:r>
            <a:r>
              <a:rPr lang="en-US" dirty="0" smtClean="0"/>
              <a:t>)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3:30-5:30 Experimental Handles on Neutron </a:t>
            </a:r>
            <a:r>
              <a:rPr lang="en-US" b="1" dirty="0" err="1">
                <a:solidFill>
                  <a:srgbClr val="0000FF"/>
                </a:solidFill>
              </a:rPr>
              <a:t>Bkgd</a:t>
            </a:r>
            <a:r>
              <a:rPr lang="en-US" b="1" dirty="0">
                <a:solidFill>
                  <a:srgbClr val="0000FF"/>
                </a:solidFill>
              </a:rPr>
              <a:t> (Secretary: R. </a:t>
            </a:r>
            <a:r>
              <a:rPr lang="en-US" b="1" dirty="0" err="1">
                <a:solidFill>
                  <a:srgbClr val="0000FF"/>
                </a:solidFill>
              </a:rPr>
              <a:t>Schnee</a:t>
            </a:r>
            <a:r>
              <a:rPr lang="en-US" b="1" dirty="0">
                <a:solidFill>
                  <a:srgbClr val="0000FF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/>
              <a:t>The Neutron Multiplicity Meter at Soudan (Y. Chen, 20')</a:t>
            </a:r>
          </a:p>
          <a:p>
            <a:r>
              <a:rPr lang="en-US" dirty="0"/>
              <a:t>South Dakota neutron detector (C. Zhang, 20')</a:t>
            </a:r>
          </a:p>
          <a:p>
            <a:r>
              <a:rPr lang="en-US" dirty="0"/>
              <a:t>Coincident Events in the Soudan </a:t>
            </a:r>
            <a:r>
              <a:rPr lang="en-US" dirty="0" err="1"/>
              <a:t>Muon</a:t>
            </a:r>
            <a:r>
              <a:rPr lang="en-US" dirty="0"/>
              <a:t>-Shielded Room (A. </a:t>
            </a:r>
            <a:r>
              <a:rPr lang="en-US" dirty="0" err="1"/>
              <a:t>Villano</a:t>
            </a:r>
            <a:r>
              <a:rPr lang="en-US" dirty="0"/>
              <a:t>, 20')</a:t>
            </a:r>
          </a:p>
          <a:p>
            <a:r>
              <a:rPr lang="en-US" dirty="0"/>
              <a:t>The WATCHMAN Project (M. </a:t>
            </a:r>
            <a:r>
              <a:rPr lang="en-US" dirty="0" err="1"/>
              <a:t>Bergevin</a:t>
            </a:r>
            <a:r>
              <a:rPr lang="en-US" dirty="0"/>
              <a:t>, 20')</a:t>
            </a:r>
          </a:p>
          <a:p>
            <a:r>
              <a:rPr lang="en-US" dirty="0"/>
              <a:t>Neutron measurements at SNOLAB: SNO and HALO (N. Smith, 20')</a:t>
            </a:r>
          </a:p>
          <a:p>
            <a:r>
              <a:rPr lang="en-US" dirty="0"/>
              <a:t>CERN Neutron Production Project (C.-J. Lin, 15'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6-7 </a:t>
            </a:r>
            <a:r>
              <a:rPr lang="en-US" b="1" dirty="0" smtClean="0">
                <a:solidFill>
                  <a:srgbClr val="0000FF"/>
                </a:solidFill>
              </a:rPr>
              <a:t>   U.S</a:t>
            </a:r>
            <a:r>
              <a:rPr lang="en-US" b="1" dirty="0">
                <a:solidFill>
                  <a:srgbClr val="0000FF"/>
                </a:solidFill>
              </a:rPr>
              <a:t>. Screening Facility Planning</a:t>
            </a:r>
          </a:p>
          <a:p>
            <a:r>
              <a:rPr lang="en-US" dirty="0" smtClean="0"/>
              <a:t>Discussion: A </a:t>
            </a:r>
            <a:r>
              <a:rPr lang="en-US" dirty="0"/>
              <a:t>new model for funding low background facilities and technology centers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P. Cushman, J. </a:t>
            </a:r>
            <a:r>
              <a:rPr lang="en-US" dirty="0" err="1"/>
              <a:t>Orrell</a:t>
            </a:r>
            <a:r>
              <a:rPr lang="en-US" dirty="0"/>
              <a:t>, J. Fast)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7   Adjourn – Dinner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6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348" y="-44172"/>
            <a:ext cx="8459304" cy="864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			</a:t>
            </a:r>
            <a:r>
              <a:rPr lang="en-US" sz="2400" b="1" u="sng" dirty="0" smtClean="0">
                <a:solidFill>
                  <a:srgbClr val="800000"/>
                </a:solidFill>
              </a:rPr>
              <a:t>Assay and Acquisition of </a:t>
            </a:r>
            <a:r>
              <a:rPr lang="en-US" sz="2400" b="1" u="sng" dirty="0" err="1" smtClean="0">
                <a:solidFill>
                  <a:srgbClr val="800000"/>
                </a:solidFill>
              </a:rPr>
              <a:t>Radiopure</a:t>
            </a:r>
            <a:r>
              <a:rPr lang="en-US" sz="2400" b="1" u="sng" dirty="0" smtClean="0">
                <a:solidFill>
                  <a:srgbClr val="800000"/>
                </a:solidFill>
              </a:rPr>
              <a:t> Materials</a:t>
            </a:r>
          </a:p>
          <a:p>
            <a:endParaRPr lang="en-US" sz="2400" b="1" u="sng" dirty="0" smtClean="0">
              <a:solidFill>
                <a:srgbClr val="800000"/>
              </a:solidFill>
            </a:endParaRPr>
          </a:p>
          <a:p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800000"/>
                </a:solidFill>
              </a:rPr>
              <a:t>AARM Scientific collaboration </a:t>
            </a:r>
            <a:r>
              <a:rPr lang="en-US" sz="2000" dirty="0" smtClean="0"/>
              <a:t>is open to all interested parties</a:t>
            </a:r>
          </a:p>
          <a:p>
            <a:endParaRPr lang="en-US" sz="2000" dirty="0" smtClean="0">
              <a:solidFill>
                <a:srgbClr val="800000"/>
              </a:solidFill>
            </a:endParaRPr>
          </a:p>
          <a:p>
            <a:r>
              <a:rPr lang="en-US" sz="2000" b="1" dirty="0" smtClean="0">
                <a:solidFill>
                  <a:srgbClr val="800000"/>
                </a:solidFill>
              </a:rPr>
              <a:t>Original Goals </a:t>
            </a:r>
            <a:r>
              <a:rPr lang="en-US" sz="2000" dirty="0" smtClean="0"/>
              <a:t>were tied to </a:t>
            </a:r>
            <a:r>
              <a:rPr lang="en-US" sz="2000" dirty="0" err="1" smtClean="0"/>
              <a:t>Homestake</a:t>
            </a:r>
            <a:r>
              <a:rPr lang="en-US" sz="2000" dirty="0" smtClean="0"/>
              <a:t>:  AARM was a 3-yr DUSEL S4</a:t>
            </a:r>
          </a:p>
          <a:p>
            <a:r>
              <a:rPr lang="en-US" sz="2000" dirty="0" smtClean="0"/>
              <a:t>	Characterization of backgrounds at all levels of </a:t>
            </a:r>
            <a:r>
              <a:rPr lang="en-US" sz="2000" dirty="0" err="1" smtClean="0"/>
              <a:t>Homestake</a:t>
            </a:r>
            <a:endParaRPr lang="en-US" sz="2000" dirty="0" smtClean="0"/>
          </a:p>
          <a:p>
            <a:r>
              <a:rPr lang="en-US" sz="2000" dirty="0" smtClean="0"/>
              <a:t>	Design a common low background counting facility: </a:t>
            </a:r>
            <a:r>
              <a:rPr lang="en-US" sz="2000" b="1" dirty="0" smtClean="0">
                <a:solidFill>
                  <a:srgbClr val="800000"/>
                </a:solidFill>
              </a:rPr>
              <a:t>FAARM</a:t>
            </a:r>
          </a:p>
          <a:p>
            <a:r>
              <a:rPr lang="en-US" sz="2000" dirty="0" smtClean="0"/>
              <a:t>	Develop common screening tools (R&amp;D as needed)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800000"/>
                </a:solidFill>
              </a:rPr>
              <a:t>Current Goal </a:t>
            </a:r>
            <a:r>
              <a:rPr lang="en-US" sz="2000" dirty="0" smtClean="0">
                <a:solidFill>
                  <a:srgbClr val="000000"/>
                </a:solidFill>
              </a:rPr>
              <a:t>is to forge an alliance between experiments searching for rare     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        events, to help understand and mitigate backgrounds</a:t>
            </a:r>
            <a:r>
              <a:rPr lang="en-US" sz="2000" dirty="0" smtClean="0">
                <a:solidFill>
                  <a:srgbClr val="800000"/>
                </a:solidFill>
              </a:rPr>
              <a:t>. </a:t>
            </a:r>
          </a:p>
          <a:p>
            <a:endParaRPr lang="en-US" sz="2000" dirty="0" smtClean="0">
              <a:solidFill>
                <a:srgbClr val="800000"/>
              </a:solidFill>
            </a:endParaRPr>
          </a:p>
          <a:p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0000FF"/>
                </a:solidFill>
              </a:rPr>
              <a:t>Simulation</a:t>
            </a:r>
            <a:r>
              <a:rPr lang="en-US" sz="2000" dirty="0" smtClean="0"/>
              <a:t> recognized as a major “infrastructure” </a:t>
            </a:r>
          </a:p>
          <a:p>
            <a:r>
              <a:rPr lang="en-US" sz="2000" dirty="0" smtClean="0"/>
              <a:t>		   Validate and improve current simulation tools</a:t>
            </a:r>
          </a:p>
          <a:p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0000FF"/>
                </a:solidFill>
              </a:rPr>
              <a:t>Background characterization </a:t>
            </a:r>
            <a:r>
              <a:rPr lang="en-US" sz="2000" dirty="0" smtClean="0"/>
              <a:t>more broadly defined as </a:t>
            </a:r>
          </a:p>
          <a:p>
            <a:r>
              <a:rPr lang="en-US" sz="2000" dirty="0" smtClean="0"/>
              <a:t>		   Materials database</a:t>
            </a:r>
          </a:p>
          <a:p>
            <a:r>
              <a:rPr lang="en-US" sz="2000" dirty="0" smtClean="0"/>
              <a:t>		   Neutron benchmarking (data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en-US" sz="2000" dirty="0" err="1" smtClean="0"/>
              <a:t>sim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		   Integration of existing assay resources around the world</a:t>
            </a:r>
            <a:br>
              <a:rPr lang="en-US" sz="2000" dirty="0" smtClean="0"/>
            </a:br>
            <a:r>
              <a:rPr lang="en-US" sz="2000" dirty="0" smtClean="0"/>
              <a:t>			and the development of a unified plan to increase availability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0000FF"/>
                </a:solidFill>
              </a:rPr>
              <a:t>FAARM</a:t>
            </a:r>
            <a:r>
              <a:rPr lang="en-US" sz="2000" dirty="0" smtClean="0"/>
              <a:t> (the counting facility itself) needs to be re-imagined </a:t>
            </a:r>
          </a:p>
          <a:p>
            <a:r>
              <a:rPr lang="en-US" sz="2000" dirty="0" smtClean="0"/>
              <a:t>		   to other sites, different </a:t>
            </a:r>
            <a:r>
              <a:rPr lang="en-US" sz="2000" dirty="0" err="1" smtClean="0"/>
              <a:t>Homestake</a:t>
            </a:r>
            <a:r>
              <a:rPr lang="en-US" sz="2000" dirty="0" smtClean="0"/>
              <a:t> location, increased functionality</a:t>
            </a:r>
          </a:p>
          <a:p>
            <a:r>
              <a:rPr lang="en-US" sz="2000" dirty="0" smtClean="0"/>
              <a:t>	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	 </a:t>
            </a:r>
          </a:p>
          <a:p>
            <a:pPr marL="342900" indent="-342900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487"/>
            <a:ext cx="91440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                     “</a:t>
            </a:r>
            <a:r>
              <a:rPr lang="en-US" sz="2400" b="1" u="sng" dirty="0" smtClean="0">
                <a:solidFill>
                  <a:srgbClr val="800000"/>
                </a:solidFill>
              </a:rPr>
              <a:t>Integrative </a:t>
            </a:r>
            <a:r>
              <a:rPr lang="en-US" sz="2400" b="1" u="sng" dirty="0">
                <a:solidFill>
                  <a:srgbClr val="800000"/>
                </a:solidFill>
              </a:rPr>
              <a:t>Tools for Underground </a:t>
            </a:r>
            <a:r>
              <a:rPr lang="en-US" sz="2400" b="1" u="sng" dirty="0" smtClean="0">
                <a:solidFill>
                  <a:srgbClr val="800000"/>
                </a:solidFill>
              </a:rPr>
              <a:t>Science”</a:t>
            </a:r>
            <a:endParaRPr lang="en-US" sz="2400" dirty="0">
              <a:solidFill>
                <a:srgbClr val="800000"/>
              </a:solidFill>
            </a:endParaRPr>
          </a:p>
          <a:p>
            <a:r>
              <a:rPr lang="en-US" b="1" dirty="0"/>
              <a:t> </a:t>
            </a:r>
            <a:endParaRPr lang="en-US" sz="2000" b="1" dirty="0" smtClean="0"/>
          </a:p>
          <a:p>
            <a:r>
              <a:rPr lang="en-US" sz="2000" u="sng" dirty="0" smtClean="0">
                <a:solidFill>
                  <a:srgbClr val="0000FF"/>
                </a:solidFill>
              </a:rPr>
              <a:t>Principle Investigators</a:t>
            </a:r>
          </a:p>
          <a:p>
            <a:r>
              <a:rPr lang="en-US" sz="2000" dirty="0" smtClean="0"/>
              <a:t>            Priscilla Cushman (University of Minnesota)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Jodi </a:t>
            </a:r>
            <a:r>
              <a:rPr lang="en-US" sz="2000" dirty="0"/>
              <a:t>Cooley (Southern Methodist University</a:t>
            </a:r>
            <a:r>
              <a:rPr lang="en-US" sz="2000" dirty="0" smtClean="0"/>
              <a:t>)</a:t>
            </a:r>
            <a:r>
              <a:rPr lang="en-US" sz="2000" dirty="0"/>
              <a:t> 	   </a:t>
            </a:r>
            <a:endParaRPr lang="en-US" sz="2000" dirty="0" smtClean="0"/>
          </a:p>
          <a:p>
            <a:r>
              <a:rPr lang="en-US" sz="2000" dirty="0" smtClean="0"/>
              <a:t>            Toni </a:t>
            </a:r>
            <a:r>
              <a:rPr lang="en-US" sz="2000" dirty="0" err="1"/>
              <a:t>Empl</a:t>
            </a:r>
            <a:r>
              <a:rPr lang="en-US" sz="2000" dirty="0"/>
              <a:t> (University of Arkansas, Little Rock)</a:t>
            </a:r>
          </a:p>
          <a:p>
            <a:r>
              <a:rPr lang="en-US" sz="2000" dirty="0" smtClean="0"/>
              <a:t>            </a:t>
            </a:r>
            <a:r>
              <a:rPr lang="en-US" sz="2000" dirty="0"/>
              <a:t>Angela </a:t>
            </a:r>
            <a:r>
              <a:rPr lang="en-US" sz="2000" dirty="0" err="1"/>
              <a:t>Reisetter</a:t>
            </a:r>
            <a:r>
              <a:rPr lang="en-US" sz="2000" dirty="0"/>
              <a:t> (Evansville University)</a:t>
            </a:r>
          </a:p>
          <a:p>
            <a:r>
              <a:rPr lang="en-US" sz="2000" dirty="0" smtClean="0"/>
              <a:t>            Richard </a:t>
            </a:r>
            <a:r>
              <a:rPr lang="en-US" sz="2000" dirty="0" err="1" smtClean="0"/>
              <a:t>Schnee</a:t>
            </a:r>
            <a:r>
              <a:rPr lang="en-US" sz="2000" dirty="0" smtClean="0"/>
              <a:t> (Syracuse University)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800000"/>
                </a:solidFill>
              </a:rPr>
              <a:t>A new 2-year proposal starting last October to continue AARM work in following areas </a:t>
            </a:r>
          </a:p>
          <a:p>
            <a:endParaRPr lang="en-US" sz="2000" dirty="0"/>
          </a:p>
          <a:p>
            <a:r>
              <a:rPr lang="en-US" sz="2000" dirty="0" smtClean="0"/>
              <a:t>1</a:t>
            </a:r>
            <a:r>
              <a:rPr lang="en-US" sz="2000" dirty="0"/>
              <a:t>.  Development of community-wide simulation tools, </a:t>
            </a:r>
          </a:p>
          <a:p>
            <a:endParaRPr lang="en-US" sz="2000" dirty="0" smtClean="0"/>
          </a:p>
          <a:p>
            <a:r>
              <a:rPr lang="en-US" sz="2000" dirty="0" smtClean="0"/>
              <a:t>2.  Confirmation </a:t>
            </a:r>
            <a:r>
              <a:rPr lang="en-US" sz="2000" dirty="0"/>
              <a:t>of simulation physics models and cross sections relevant to 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000" dirty="0" smtClean="0"/>
              <a:t> underground </a:t>
            </a:r>
            <a:r>
              <a:rPr lang="en-US" sz="2000" dirty="0"/>
              <a:t>science by comparing to data worldwide and supporting specific 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000" dirty="0" smtClean="0"/>
              <a:t> efforts </a:t>
            </a:r>
            <a:r>
              <a:rPr lang="en-US" sz="2000" dirty="0"/>
              <a:t>in neutron benchmarking, 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3</a:t>
            </a:r>
            <a:r>
              <a:rPr lang="en-US" sz="2000" dirty="0"/>
              <a:t>. Establishment of a global materials database, and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4</a:t>
            </a:r>
            <a:r>
              <a:rPr lang="en-US" sz="2000" dirty="0"/>
              <a:t>. Continuation of the </a:t>
            </a:r>
            <a:r>
              <a:rPr lang="en-US" sz="2000" dirty="0" smtClean="0"/>
              <a:t>integration </a:t>
            </a:r>
            <a:r>
              <a:rPr lang="en-US" sz="2000" dirty="0"/>
              <a:t>workshops centered around </a:t>
            </a:r>
            <a:br>
              <a:rPr lang="en-US" sz="2000" dirty="0"/>
            </a:br>
            <a:r>
              <a:rPr lang="en-US" sz="2000" dirty="0"/>
              <a:t>    simulation, material screening, and underground physics. </a:t>
            </a:r>
            <a:r>
              <a:rPr lang="en-US" sz="2000" dirty="0" smtClean="0"/>
              <a:t>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308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047" y="1137490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 3-day Workshops per year </a:t>
            </a:r>
            <a:r>
              <a:rPr lang="en-US" sz="2000" dirty="0"/>
              <a:t>c</a:t>
            </a:r>
            <a:r>
              <a:rPr lang="en-US" sz="2000" dirty="0" smtClean="0"/>
              <a:t>ontinue under this new proposal</a:t>
            </a:r>
          </a:p>
          <a:p>
            <a:endParaRPr lang="en-US" sz="2000" dirty="0"/>
          </a:p>
          <a:p>
            <a:r>
              <a:rPr lang="en-US" sz="2000" dirty="0" smtClean="0"/>
              <a:t>			This Spring is special, though.</a:t>
            </a:r>
          </a:p>
          <a:p>
            <a:endParaRPr lang="en-US" sz="2000" dirty="0"/>
          </a:p>
          <a:p>
            <a:r>
              <a:rPr lang="en-US" sz="2000" dirty="0" smtClean="0"/>
              <a:t>Short one-day workshop at SLAC to integrate with Snowmass Process</a:t>
            </a:r>
          </a:p>
          <a:p>
            <a:endParaRPr lang="en-US" sz="2000" dirty="0"/>
          </a:p>
          <a:p>
            <a:r>
              <a:rPr lang="en-US" sz="2000" dirty="0" smtClean="0"/>
              <a:t>Increased US participation in LRT2013 by providing travel fellowships to </a:t>
            </a:r>
          </a:p>
          <a:p>
            <a:r>
              <a:rPr lang="en-US" sz="2000" dirty="0" smtClean="0"/>
              <a:t>Gran </a:t>
            </a:r>
            <a:r>
              <a:rPr lang="en-US" sz="2000" dirty="0" err="1" smtClean="0"/>
              <a:t>Sasso</a:t>
            </a:r>
            <a:r>
              <a:rPr lang="en-US" sz="2000" dirty="0" smtClean="0"/>
              <a:t>.   We sponsored </a:t>
            </a:r>
            <a:r>
              <a:rPr lang="en-US" sz="2000" dirty="0" smtClean="0"/>
              <a:t>13 </a:t>
            </a:r>
            <a:r>
              <a:rPr lang="en-US" sz="2000" dirty="0" smtClean="0"/>
              <a:t>attendees. </a:t>
            </a:r>
            <a:r>
              <a:rPr lang="en-US" sz="2000" dirty="0" smtClean="0"/>
              <a:t>  As a point of reference, 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 last time it was held in Europe, only 2 people attended from the US.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At LRT2013 we will also have an AARM Planning meeting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Inauguration of Universal Database – buy-in strategies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Explore Cooperative Agreements between Europe and North </a:t>
            </a:r>
            <a:r>
              <a:rPr lang="en-US" sz="2000" dirty="0" smtClean="0"/>
              <a:t>America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Formalize collaboration and programs between AARM and LRT</a:t>
            </a:r>
            <a:endParaRPr lang="en-US" sz="2000" dirty="0" smtClean="0"/>
          </a:p>
          <a:p>
            <a:r>
              <a:rPr lang="en-US" sz="2000" dirty="0"/>
              <a:t>	</a:t>
            </a:r>
            <a:endParaRPr lang="en-US" sz="2000" dirty="0" smtClean="0"/>
          </a:p>
          <a:p>
            <a:r>
              <a:rPr lang="en-US" sz="2000" dirty="0"/>
              <a:t>	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08180" y="332210"/>
            <a:ext cx="657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800000"/>
                </a:solidFill>
              </a:rPr>
              <a:t>Workshops  a.k.a.  AARM Collaboration Meetings</a:t>
            </a:r>
            <a:endParaRPr lang="en-US" sz="2400" b="1" u="sng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9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1199" y="59795"/>
            <a:ext cx="8128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		      </a:t>
            </a:r>
            <a:r>
              <a:rPr lang="en-US" sz="2400" dirty="0" smtClean="0">
                <a:solidFill>
                  <a:srgbClr val="800000"/>
                </a:solidFill>
              </a:rPr>
              <a:t>	</a:t>
            </a:r>
            <a:r>
              <a:rPr lang="en-US" sz="2800" b="1" u="sng" dirty="0" smtClean="0">
                <a:solidFill>
                  <a:srgbClr val="800000"/>
                </a:solidFill>
              </a:rPr>
              <a:t>Organization of AARM</a:t>
            </a:r>
            <a:endParaRPr lang="en-US" sz="2800" b="1" u="sng" dirty="0" smtClean="0">
              <a:solidFill>
                <a:prstClr val="black"/>
              </a:solidFill>
            </a:endParaRPr>
          </a:p>
          <a:p>
            <a:endParaRPr lang="en-US" sz="2000" b="1" dirty="0" smtClean="0">
              <a:solidFill>
                <a:srgbClr val="800000"/>
              </a:solidFill>
            </a:endParaRPr>
          </a:p>
          <a:p>
            <a:r>
              <a:rPr lang="en-US" sz="2000" b="1" dirty="0" smtClean="0">
                <a:solidFill>
                  <a:srgbClr val="800000"/>
                </a:solidFill>
              </a:rPr>
              <a:t>We are split into Working Groups with very specific tasks</a:t>
            </a:r>
          </a:p>
          <a:p>
            <a:r>
              <a:rPr lang="en-US" sz="2000" b="1" dirty="0" smtClean="0">
                <a:solidFill>
                  <a:srgbClr val="800000"/>
                </a:solidFill>
              </a:rPr>
              <a:t>You can always go to the Group Wiki to learn about it and to join meetings</a:t>
            </a:r>
            <a:endParaRPr lang="en-US" sz="2000" b="1" dirty="0">
              <a:solidFill>
                <a:srgbClr val="800000"/>
              </a:solidFill>
            </a:endParaRPr>
          </a:p>
          <a:p>
            <a:r>
              <a:rPr lang="en-US" sz="2000" b="1" dirty="0" smtClean="0">
                <a:solidFill>
                  <a:srgbClr val="800000"/>
                </a:solidFill>
                <a:hlinkClick r:id="rId2"/>
              </a:rPr>
              <a:t>http</a:t>
            </a:r>
            <a:r>
              <a:rPr lang="en-US" sz="2000" b="1" dirty="0">
                <a:solidFill>
                  <a:srgbClr val="800000"/>
                </a:solidFill>
                <a:hlinkClick r:id="rId2"/>
              </a:rPr>
              <a:t>://zzz.physics.umn.edu/lowrad/#</a:t>
            </a:r>
            <a:r>
              <a:rPr lang="en-US" sz="2000" b="1" dirty="0" smtClean="0">
                <a:solidFill>
                  <a:srgbClr val="800000"/>
                </a:solidFill>
                <a:hlinkClick r:id="rId2"/>
              </a:rPr>
              <a:t>working_group_wiki_pages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endParaRPr lang="en-US" sz="2000" b="1" dirty="0" smtClean="0">
              <a:solidFill>
                <a:srgbClr val="800000"/>
              </a:solidFill>
            </a:endParaRPr>
          </a:p>
          <a:p>
            <a:endParaRPr lang="en-US" sz="2000" b="1" dirty="0" smtClean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8067" y="2076929"/>
            <a:ext cx="5168179" cy="3477875"/>
          </a:xfrm>
          <a:prstGeom prst="rect">
            <a:avLst/>
          </a:prstGeom>
          <a:ln w="38100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Depth Task Force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Universal Materials </a:t>
            </a:r>
            <a:r>
              <a:rPr lang="en-US" sz="2000" dirty="0" smtClean="0"/>
              <a:t>Database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err="1"/>
              <a:t>Cosmogenic</a:t>
            </a:r>
            <a:r>
              <a:rPr lang="en-US" sz="2000" dirty="0"/>
              <a:t> Simulation </a:t>
            </a:r>
            <a:r>
              <a:rPr lang="en-US" sz="2000" dirty="0" smtClean="0"/>
              <a:t>Group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Radiogenic Cross Section Working </a:t>
            </a:r>
            <a:r>
              <a:rPr lang="en-US" sz="2000" dirty="0" smtClean="0"/>
              <a:t>Group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FLUKA-Geant4 Comparative Study </a:t>
            </a:r>
            <a:r>
              <a:rPr lang="en-US" sz="2000" dirty="0" smtClean="0"/>
              <a:t>Group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Neutron Benchmarking Data Group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799" y="57404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Today’s Agenda is  structured around the Working Group Tasks.  This is a Collaboration </a:t>
            </a:r>
          </a:p>
          <a:p>
            <a:r>
              <a:rPr lang="en-US" dirty="0" smtClean="0"/>
              <a:t>Meeting. Future planning of the Working Groups will make full use of Suggestions Topics brought </a:t>
            </a:r>
            <a:r>
              <a:rPr lang="en-US" dirty="0"/>
              <a:t>u</a:t>
            </a:r>
            <a:r>
              <a:rPr lang="en-US" dirty="0" smtClean="0"/>
              <a:t>p during today’s discussions.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smo [Lowrad Wiki]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 b="49212"/>
          <a:stretch/>
        </p:blipFill>
        <p:spPr>
          <a:xfrm>
            <a:off x="0" y="517213"/>
            <a:ext cx="8835879" cy="534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8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versal_data_base [Lowrad Wiki]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3" b="54493"/>
          <a:stretch/>
        </p:blipFill>
        <p:spPr>
          <a:xfrm>
            <a:off x="0" y="116579"/>
            <a:ext cx="7876660" cy="4152075"/>
          </a:xfrm>
          <a:prstGeom prst="rect">
            <a:avLst/>
          </a:prstGeom>
        </p:spPr>
      </p:pic>
      <p:pic>
        <p:nvPicPr>
          <p:cNvPr id="4" name="Picture 3" descr="universal_data_base [Lowrad Wiki]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41" r="32757" b="2816"/>
          <a:stretch/>
        </p:blipFill>
        <p:spPr>
          <a:xfrm>
            <a:off x="4906211" y="2579583"/>
            <a:ext cx="4218337" cy="421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9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dio [Lowrad Wiki]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" b="21528"/>
          <a:stretch/>
        </p:blipFill>
        <p:spPr>
          <a:xfrm>
            <a:off x="555395" y="-11390"/>
            <a:ext cx="7104158" cy="682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1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ukageant [Lowrad Wiki]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" b="26110"/>
          <a:stretch/>
        </p:blipFill>
        <p:spPr>
          <a:xfrm>
            <a:off x="951653" y="0"/>
            <a:ext cx="7583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90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454</Words>
  <Application>Microsoft Macintosh PowerPoint</Application>
  <PresentationFormat>On-screen Show (4:3)</PresentationFormat>
  <Paragraphs>132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Priscilla Cushman</dc:creator>
  <cp:lastModifiedBy>Priscilla Cushman</cp:lastModifiedBy>
  <cp:revision>23</cp:revision>
  <dcterms:created xsi:type="dcterms:W3CDTF">2011-11-11T13:15:17Z</dcterms:created>
  <dcterms:modified xsi:type="dcterms:W3CDTF">2013-03-04T13:08:52Z</dcterms:modified>
</cp:coreProperties>
</file>